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72"/>
  </p:notesMasterIdLst>
  <p:handoutMasterIdLst>
    <p:handoutMasterId r:id="rId73"/>
  </p:handoutMasterIdLst>
  <p:sldIdLst>
    <p:sldId id="401" r:id="rId2"/>
    <p:sldId id="537" r:id="rId3"/>
    <p:sldId id="536" r:id="rId4"/>
    <p:sldId id="402" r:id="rId5"/>
    <p:sldId id="552" r:id="rId6"/>
    <p:sldId id="403" r:id="rId7"/>
    <p:sldId id="547" r:id="rId8"/>
    <p:sldId id="409" r:id="rId9"/>
    <p:sldId id="404" r:id="rId10"/>
    <p:sldId id="333" r:id="rId11"/>
    <p:sldId id="334" r:id="rId12"/>
    <p:sldId id="335" r:id="rId13"/>
    <p:sldId id="336" r:id="rId14"/>
    <p:sldId id="436" r:id="rId15"/>
    <p:sldId id="340" r:id="rId16"/>
    <p:sldId id="342" r:id="rId17"/>
    <p:sldId id="344" r:id="rId18"/>
    <p:sldId id="343" r:id="rId19"/>
    <p:sldId id="555" r:id="rId20"/>
    <p:sldId id="347" r:id="rId21"/>
    <p:sldId id="568" r:id="rId22"/>
    <p:sldId id="501" r:id="rId23"/>
    <p:sldId id="502" r:id="rId24"/>
    <p:sldId id="503" r:id="rId25"/>
    <p:sldId id="504" r:id="rId26"/>
    <p:sldId id="505" r:id="rId27"/>
    <p:sldId id="506" r:id="rId28"/>
    <p:sldId id="553" r:id="rId29"/>
    <p:sldId id="554" r:id="rId30"/>
    <p:sldId id="507" r:id="rId31"/>
    <p:sldId id="509" r:id="rId32"/>
    <p:sldId id="510" r:id="rId33"/>
    <p:sldId id="539" r:id="rId34"/>
    <p:sldId id="511" r:id="rId35"/>
    <p:sldId id="512" r:id="rId36"/>
    <p:sldId id="513" r:id="rId37"/>
    <p:sldId id="518" r:id="rId38"/>
    <p:sldId id="519" r:id="rId39"/>
    <p:sldId id="571" r:id="rId40"/>
    <p:sldId id="520" r:id="rId41"/>
    <p:sldId id="560" r:id="rId42"/>
    <p:sldId id="521" r:id="rId43"/>
    <p:sldId id="522" r:id="rId44"/>
    <p:sldId id="561" r:id="rId45"/>
    <p:sldId id="562" r:id="rId46"/>
    <p:sldId id="559" r:id="rId47"/>
    <p:sldId id="523" r:id="rId48"/>
    <p:sldId id="542" r:id="rId49"/>
    <p:sldId id="564" r:id="rId50"/>
    <p:sldId id="543" r:id="rId51"/>
    <p:sldId id="525" r:id="rId52"/>
    <p:sldId id="526" r:id="rId53"/>
    <p:sldId id="527" r:id="rId54"/>
    <p:sldId id="528" r:id="rId55"/>
    <p:sldId id="529" r:id="rId56"/>
    <p:sldId id="544" r:id="rId57"/>
    <p:sldId id="530" r:id="rId58"/>
    <p:sldId id="531" r:id="rId59"/>
    <p:sldId id="565" r:id="rId60"/>
    <p:sldId id="545" r:id="rId61"/>
    <p:sldId id="532" r:id="rId62"/>
    <p:sldId id="533" r:id="rId63"/>
    <p:sldId id="546" r:id="rId64"/>
    <p:sldId id="534" r:id="rId65"/>
    <p:sldId id="548" r:id="rId66"/>
    <p:sldId id="549" r:id="rId67"/>
    <p:sldId id="550" r:id="rId68"/>
    <p:sldId id="535" r:id="rId69"/>
    <p:sldId id="569" r:id="rId70"/>
    <p:sldId id="570" r:id="rId71"/>
  </p:sldIdLst>
  <p:sldSz cx="9144000" cy="6858000" type="screen4x3"/>
  <p:notesSz cx="6858000" cy="9144000"/>
  <p:defaultTextStyle>
    <a:defPPr>
      <a:defRPr lang="zh-CN"/>
    </a:defPPr>
    <a:lvl1pPr algn="l" rtl="0" fontAlgn="base">
      <a:spcBef>
        <a:spcPct val="0"/>
      </a:spcBef>
      <a:spcAft>
        <a:spcPct val="0"/>
      </a:spcAft>
      <a:defRPr sz="3600" b="1" kern="1200">
        <a:solidFill>
          <a:schemeClr val="tx1"/>
        </a:solidFill>
        <a:latin typeface="Arial" charset="0"/>
        <a:ea typeface="宋体" pitchFamily="2" charset="-122"/>
        <a:cs typeface="+mn-cs"/>
      </a:defRPr>
    </a:lvl1pPr>
    <a:lvl2pPr marL="457200" algn="l" rtl="0" fontAlgn="base">
      <a:spcBef>
        <a:spcPct val="0"/>
      </a:spcBef>
      <a:spcAft>
        <a:spcPct val="0"/>
      </a:spcAft>
      <a:defRPr sz="3600" b="1" kern="1200">
        <a:solidFill>
          <a:schemeClr val="tx1"/>
        </a:solidFill>
        <a:latin typeface="Arial" charset="0"/>
        <a:ea typeface="宋体" pitchFamily="2" charset="-122"/>
        <a:cs typeface="+mn-cs"/>
      </a:defRPr>
    </a:lvl2pPr>
    <a:lvl3pPr marL="914400" algn="l" rtl="0" fontAlgn="base">
      <a:spcBef>
        <a:spcPct val="0"/>
      </a:spcBef>
      <a:spcAft>
        <a:spcPct val="0"/>
      </a:spcAft>
      <a:defRPr sz="3600" b="1" kern="1200">
        <a:solidFill>
          <a:schemeClr val="tx1"/>
        </a:solidFill>
        <a:latin typeface="Arial" charset="0"/>
        <a:ea typeface="宋体" pitchFamily="2" charset="-122"/>
        <a:cs typeface="+mn-cs"/>
      </a:defRPr>
    </a:lvl3pPr>
    <a:lvl4pPr marL="1371600" algn="l" rtl="0" fontAlgn="base">
      <a:spcBef>
        <a:spcPct val="0"/>
      </a:spcBef>
      <a:spcAft>
        <a:spcPct val="0"/>
      </a:spcAft>
      <a:defRPr sz="3600" b="1" kern="1200">
        <a:solidFill>
          <a:schemeClr val="tx1"/>
        </a:solidFill>
        <a:latin typeface="Arial" charset="0"/>
        <a:ea typeface="宋体" pitchFamily="2" charset="-122"/>
        <a:cs typeface="+mn-cs"/>
      </a:defRPr>
    </a:lvl4pPr>
    <a:lvl5pPr marL="1828800" algn="l" rtl="0" fontAlgn="base">
      <a:spcBef>
        <a:spcPct val="0"/>
      </a:spcBef>
      <a:spcAft>
        <a:spcPct val="0"/>
      </a:spcAft>
      <a:defRPr sz="3600" b="1" kern="1200">
        <a:solidFill>
          <a:schemeClr val="tx1"/>
        </a:solidFill>
        <a:latin typeface="Arial" charset="0"/>
        <a:ea typeface="宋体" pitchFamily="2" charset="-122"/>
        <a:cs typeface="+mn-cs"/>
      </a:defRPr>
    </a:lvl5pPr>
    <a:lvl6pPr marL="2286000" algn="l" defTabSz="914400" rtl="0" eaLnBrk="1" latinLnBrk="0" hangingPunct="1">
      <a:defRPr sz="3600" b="1" kern="1200">
        <a:solidFill>
          <a:schemeClr val="tx1"/>
        </a:solidFill>
        <a:latin typeface="Arial" charset="0"/>
        <a:ea typeface="宋体" pitchFamily="2" charset="-122"/>
        <a:cs typeface="+mn-cs"/>
      </a:defRPr>
    </a:lvl6pPr>
    <a:lvl7pPr marL="2743200" algn="l" defTabSz="914400" rtl="0" eaLnBrk="1" latinLnBrk="0" hangingPunct="1">
      <a:defRPr sz="3600" b="1" kern="1200">
        <a:solidFill>
          <a:schemeClr val="tx1"/>
        </a:solidFill>
        <a:latin typeface="Arial" charset="0"/>
        <a:ea typeface="宋体" pitchFamily="2" charset="-122"/>
        <a:cs typeface="+mn-cs"/>
      </a:defRPr>
    </a:lvl7pPr>
    <a:lvl8pPr marL="3200400" algn="l" defTabSz="914400" rtl="0" eaLnBrk="1" latinLnBrk="0" hangingPunct="1">
      <a:defRPr sz="3600" b="1" kern="1200">
        <a:solidFill>
          <a:schemeClr val="tx1"/>
        </a:solidFill>
        <a:latin typeface="Arial" charset="0"/>
        <a:ea typeface="宋体" pitchFamily="2" charset="-122"/>
        <a:cs typeface="+mn-cs"/>
      </a:defRPr>
    </a:lvl8pPr>
    <a:lvl9pPr marL="3657600" algn="l" defTabSz="914400" rtl="0" eaLnBrk="1" latinLnBrk="0" hangingPunct="1">
      <a:defRPr sz="3600" b="1"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66"/>
    <a:srgbClr val="0000CC"/>
    <a:srgbClr val="CC0066"/>
    <a:srgbClr val="000000"/>
    <a:srgbClr val="9933FF"/>
    <a:srgbClr val="CC33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8131" autoAdjust="0"/>
    <p:restoredTop sz="94731" autoAdjust="0"/>
  </p:normalViewPr>
  <p:slideViewPr>
    <p:cSldViewPr>
      <p:cViewPr>
        <p:scale>
          <a:sx n="80" d="100"/>
          <a:sy n="80" d="100"/>
        </p:scale>
        <p:origin x="-72" y="-7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30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en-US" altLang="zh-CN"/>
          </a:p>
        </p:txBody>
      </p:sp>
      <p:sp>
        <p:nvSpPr>
          <p:cNvPr id="167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ltLang="zh-CN"/>
          </a:p>
        </p:txBody>
      </p:sp>
      <p:sp>
        <p:nvSpPr>
          <p:cNvPr id="167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US" altLang="zh-CN"/>
          </a:p>
        </p:txBody>
      </p:sp>
      <p:sp>
        <p:nvSpPr>
          <p:cNvPr id="167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0CF2E8FB-0AC2-44F1-B848-5653C0380E35}" type="slidenum">
              <a:rPr lang="en-US" altLang="zh-CN"/>
              <a:pPr>
                <a:defRPr/>
              </a:pPr>
              <a:t>‹#›</a:t>
            </a:fld>
            <a:endParaRPr lang="en-US" altLang="zh-CN"/>
          </a:p>
        </p:txBody>
      </p:sp>
    </p:spTree>
    <p:extLst>
      <p:ext uri="{BB962C8B-B14F-4D97-AF65-F5344CB8AC3E}">
        <p14:creationId xmlns:p14="http://schemas.microsoft.com/office/powerpoint/2010/main" val="4137000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en-US" altLang="zh-CN"/>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ltLang="zh-CN"/>
          </a:p>
        </p:txBody>
      </p:sp>
      <p:sp>
        <p:nvSpPr>
          <p:cNvPr id="73732"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US" altLang="zh-CN"/>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7C43B406-B793-4D85-8383-DFD2608A7428}" type="slidenum">
              <a:rPr lang="en-US" altLang="zh-CN"/>
              <a:pPr>
                <a:defRPr/>
              </a:pPr>
              <a:t>‹#›</a:t>
            </a:fld>
            <a:endParaRPr lang="en-US" altLang="zh-CN"/>
          </a:p>
        </p:txBody>
      </p:sp>
    </p:spTree>
    <p:extLst>
      <p:ext uri="{BB962C8B-B14F-4D97-AF65-F5344CB8AC3E}">
        <p14:creationId xmlns:p14="http://schemas.microsoft.com/office/powerpoint/2010/main" val="10379620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7"/>
          <p:cNvSpPr>
            <a:spLocks noGrp="1" noChangeArrowheads="1"/>
          </p:cNvSpPr>
          <p:nvPr>
            <p:ph type="sldNum" sz="quarter" idx="10"/>
          </p:nvPr>
        </p:nvSpPr>
        <p:spPr>
          <a:ln/>
        </p:spPr>
        <p:txBody>
          <a:bodyPr/>
          <a:lstStyle>
            <a:lvl1pPr>
              <a:defRPr/>
            </a:lvl1pPr>
          </a:lstStyle>
          <a:p>
            <a:pPr>
              <a:defRPr/>
            </a:pPr>
            <a:fld id="{85FE360B-8F95-4E60-B020-E1072A9D48BD}" type="slidenum">
              <a:rPr lang="en-US" altLang="zh-CN"/>
              <a:pPr>
                <a:defRPr/>
              </a:pPr>
              <a:t>‹#›</a:t>
            </a:fld>
            <a:endParaRPr lang="en-US" altLang="zh-CN"/>
          </a:p>
        </p:txBody>
      </p:sp>
    </p:spTree>
    <p:extLst>
      <p:ext uri="{BB962C8B-B14F-4D97-AF65-F5344CB8AC3E}">
        <p14:creationId xmlns:p14="http://schemas.microsoft.com/office/powerpoint/2010/main" val="3669767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sldNum" sz="quarter" idx="10"/>
          </p:nvPr>
        </p:nvSpPr>
        <p:spPr>
          <a:ln/>
        </p:spPr>
        <p:txBody>
          <a:bodyPr/>
          <a:lstStyle>
            <a:lvl1pPr>
              <a:defRPr/>
            </a:lvl1pPr>
          </a:lstStyle>
          <a:p>
            <a:pPr>
              <a:defRPr/>
            </a:pPr>
            <a:fld id="{FC2A5CA1-8431-4283-94FE-7694E4E91593}" type="slidenum">
              <a:rPr lang="en-US" altLang="zh-CN"/>
              <a:pPr>
                <a:defRPr/>
              </a:pPr>
              <a:t>‹#›</a:t>
            </a:fld>
            <a:endParaRPr lang="en-US" altLang="zh-CN"/>
          </a:p>
        </p:txBody>
      </p:sp>
    </p:spTree>
    <p:extLst>
      <p:ext uri="{BB962C8B-B14F-4D97-AF65-F5344CB8AC3E}">
        <p14:creationId xmlns:p14="http://schemas.microsoft.com/office/powerpoint/2010/main" val="3784618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0050" y="0"/>
            <a:ext cx="2249488" cy="64531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0"/>
            <a:ext cx="6597650" cy="64531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sldNum" sz="quarter" idx="10"/>
          </p:nvPr>
        </p:nvSpPr>
        <p:spPr>
          <a:ln/>
        </p:spPr>
        <p:txBody>
          <a:bodyPr/>
          <a:lstStyle>
            <a:lvl1pPr>
              <a:defRPr/>
            </a:lvl1pPr>
          </a:lstStyle>
          <a:p>
            <a:pPr>
              <a:defRPr/>
            </a:pPr>
            <a:fld id="{7CB9FB3A-6F7A-4342-9B9F-AA7780404691}" type="slidenum">
              <a:rPr lang="en-US" altLang="zh-CN"/>
              <a:pPr>
                <a:defRPr/>
              </a:pPr>
              <a:t>‹#›</a:t>
            </a:fld>
            <a:endParaRPr lang="en-US" altLang="zh-CN"/>
          </a:p>
        </p:txBody>
      </p:sp>
    </p:spTree>
    <p:extLst>
      <p:ext uri="{BB962C8B-B14F-4D97-AF65-F5344CB8AC3E}">
        <p14:creationId xmlns:p14="http://schemas.microsoft.com/office/powerpoint/2010/main" val="1594106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sldNum" sz="quarter" idx="10"/>
          </p:nvPr>
        </p:nvSpPr>
        <p:spPr>
          <a:ln/>
        </p:spPr>
        <p:txBody>
          <a:bodyPr/>
          <a:lstStyle>
            <a:lvl1pPr>
              <a:defRPr/>
            </a:lvl1pPr>
          </a:lstStyle>
          <a:p>
            <a:pPr>
              <a:defRPr/>
            </a:pPr>
            <a:fld id="{CA209617-AFC6-4564-A600-87CCC060FFD1}" type="slidenum">
              <a:rPr lang="en-US" altLang="zh-CN"/>
              <a:pPr>
                <a:defRPr/>
              </a:pPr>
              <a:t>‹#›</a:t>
            </a:fld>
            <a:endParaRPr lang="en-US" altLang="zh-CN"/>
          </a:p>
        </p:txBody>
      </p:sp>
    </p:spTree>
    <p:extLst>
      <p:ext uri="{BB962C8B-B14F-4D97-AF65-F5344CB8AC3E}">
        <p14:creationId xmlns:p14="http://schemas.microsoft.com/office/powerpoint/2010/main" val="328344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sldNum" sz="quarter" idx="10"/>
          </p:nvPr>
        </p:nvSpPr>
        <p:spPr>
          <a:ln/>
        </p:spPr>
        <p:txBody>
          <a:bodyPr/>
          <a:lstStyle>
            <a:lvl1pPr>
              <a:defRPr/>
            </a:lvl1pPr>
          </a:lstStyle>
          <a:p>
            <a:pPr>
              <a:defRPr/>
            </a:pPr>
            <a:fld id="{4E341D37-8C40-49C5-A753-4D070941C2F1}" type="slidenum">
              <a:rPr lang="en-US" altLang="zh-CN"/>
              <a:pPr>
                <a:defRPr/>
              </a:pPr>
              <a:t>‹#›</a:t>
            </a:fld>
            <a:endParaRPr lang="en-US" altLang="zh-CN"/>
          </a:p>
        </p:txBody>
      </p:sp>
    </p:spTree>
    <p:extLst>
      <p:ext uri="{BB962C8B-B14F-4D97-AF65-F5344CB8AC3E}">
        <p14:creationId xmlns:p14="http://schemas.microsoft.com/office/powerpoint/2010/main" val="392683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79388" y="1196975"/>
            <a:ext cx="4333875"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5663" y="1196975"/>
            <a:ext cx="4333875"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sldNum" sz="quarter" idx="10"/>
          </p:nvPr>
        </p:nvSpPr>
        <p:spPr>
          <a:ln/>
        </p:spPr>
        <p:txBody>
          <a:bodyPr/>
          <a:lstStyle>
            <a:lvl1pPr>
              <a:defRPr/>
            </a:lvl1pPr>
          </a:lstStyle>
          <a:p>
            <a:pPr>
              <a:defRPr/>
            </a:pPr>
            <a:fld id="{8E9B1BDD-9538-4E85-9F49-F04B903595A4}" type="slidenum">
              <a:rPr lang="en-US" altLang="zh-CN"/>
              <a:pPr>
                <a:defRPr/>
              </a:pPr>
              <a:t>‹#›</a:t>
            </a:fld>
            <a:endParaRPr lang="en-US" altLang="zh-CN"/>
          </a:p>
        </p:txBody>
      </p:sp>
    </p:spTree>
    <p:extLst>
      <p:ext uri="{BB962C8B-B14F-4D97-AF65-F5344CB8AC3E}">
        <p14:creationId xmlns:p14="http://schemas.microsoft.com/office/powerpoint/2010/main" val="1021966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sldNum" sz="quarter" idx="10"/>
          </p:nvPr>
        </p:nvSpPr>
        <p:spPr>
          <a:ln/>
        </p:spPr>
        <p:txBody>
          <a:bodyPr/>
          <a:lstStyle>
            <a:lvl1pPr>
              <a:defRPr/>
            </a:lvl1pPr>
          </a:lstStyle>
          <a:p>
            <a:pPr>
              <a:defRPr/>
            </a:pPr>
            <a:fld id="{BB935B89-7575-4D00-B642-6C2C5D4E7AEB}" type="slidenum">
              <a:rPr lang="en-US" altLang="zh-CN"/>
              <a:pPr>
                <a:defRPr/>
              </a:pPr>
              <a:t>‹#›</a:t>
            </a:fld>
            <a:endParaRPr lang="en-US" altLang="zh-CN"/>
          </a:p>
        </p:txBody>
      </p:sp>
    </p:spTree>
    <p:extLst>
      <p:ext uri="{BB962C8B-B14F-4D97-AF65-F5344CB8AC3E}">
        <p14:creationId xmlns:p14="http://schemas.microsoft.com/office/powerpoint/2010/main" val="353986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7"/>
          <p:cNvSpPr>
            <a:spLocks noGrp="1" noChangeArrowheads="1"/>
          </p:cNvSpPr>
          <p:nvPr>
            <p:ph type="sldNum" sz="quarter" idx="10"/>
          </p:nvPr>
        </p:nvSpPr>
        <p:spPr>
          <a:ln/>
        </p:spPr>
        <p:txBody>
          <a:bodyPr/>
          <a:lstStyle>
            <a:lvl1pPr>
              <a:defRPr/>
            </a:lvl1pPr>
          </a:lstStyle>
          <a:p>
            <a:pPr>
              <a:defRPr/>
            </a:pPr>
            <a:fld id="{7AB7CA07-0BFF-45A6-AF0A-5DA805FBCE98}" type="slidenum">
              <a:rPr lang="en-US" altLang="zh-CN"/>
              <a:pPr>
                <a:defRPr/>
              </a:pPr>
              <a:t>‹#›</a:t>
            </a:fld>
            <a:endParaRPr lang="en-US" altLang="zh-CN"/>
          </a:p>
        </p:txBody>
      </p:sp>
    </p:spTree>
    <p:extLst>
      <p:ext uri="{BB962C8B-B14F-4D97-AF65-F5344CB8AC3E}">
        <p14:creationId xmlns:p14="http://schemas.microsoft.com/office/powerpoint/2010/main" val="1576149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05383B06-A449-45EE-B9BC-EB1F4496B98C}" type="slidenum">
              <a:rPr lang="en-US" altLang="zh-CN"/>
              <a:pPr>
                <a:defRPr/>
              </a:pPr>
              <a:t>‹#›</a:t>
            </a:fld>
            <a:endParaRPr lang="en-US" altLang="zh-CN"/>
          </a:p>
        </p:txBody>
      </p:sp>
    </p:spTree>
    <p:extLst>
      <p:ext uri="{BB962C8B-B14F-4D97-AF65-F5344CB8AC3E}">
        <p14:creationId xmlns:p14="http://schemas.microsoft.com/office/powerpoint/2010/main" val="1083350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fld id="{BF2A1F9C-7954-44BC-A7D2-DE15C456E358}" type="slidenum">
              <a:rPr lang="en-US" altLang="zh-CN"/>
              <a:pPr>
                <a:defRPr/>
              </a:pPr>
              <a:t>‹#›</a:t>
            </a:fld>
            <a:endParaRPr lang="en-US" altLang="zh-CN"/>
          </a:p>
        </p:txBody>
      </p:sp>
    </p:spTree>
    <p:extLst>
      <p:ext uri="{BB962C8B-B14F-4D97-AF65-F5344CB8AC3E}">
        <p14:creationId xmlns:p14="http://schemas.microsoft.com/office/powerpoint/2010/main" val="3276515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fld id="{C2F0AF11-0585-4352-9366-F29E32E7F12D}" type="slidenum">
              <a:rPr lang="en-US" altLang="zh-CN"/>
              <a:pPr>
                <a:defRPr/>
              </a:pPr>
              <a:t>‹#›</a:t>
            </a:fld>
            <a:endParaRPr lang="en-US" altLang="zh-CN"/>
          </a:p>
        </p:txBody>
      </p:sp>
    </p:spTree>
    <p:extLst>
      <p:ext uri="{BB962C8B-B14F-4D97-AF65-F5344CB8AC3E}">
        <p14:creationId xmlns:p14="http://schemas.microsoft.com/office/powerpoint/2010/main" val="609196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p:cNvSpPr>
            <a:spLocks noChangeArrowheads="1"/>
          </p:cNvSpPr>
          <p:nvPr/>
        </p:nvSpPr>
        <p:spPr bwMode="auto">
          <a:xfrm>
            <a:off x="0" y="6553200"/>
            <a:ext cx="9144000" cy="314325"/>
          </a:xfrm>
          <a:prstGeom prst="rect">
            <a:avLst/>
          </a:prstGeom>
          <a:solidFill>
            <a:schemeClr val="tx1"/>
          </a:solidFill>
          <a:ln w="9525">
            <a:solidFill>
              <a:schemeClr val="tx1"/>
            </a:solidFill>
            <a:miter lim="800000"/>
            <a:headEnd/>
            <a:tailEnd/>
          </a:ln>
          <a:effectLst/>
        </p:spPr>
        <p:txBody>
          <a:bodyPr>
            <a:spAutoFit/>
          </a:bodyPr>
          <a:lstStyle/>
          <a:p>
            <a:pPr algn="ctr">
              <a:spcBef>
                <a:spcPct val="50000"/>
              </a:spcBef>
              <a:defRPr/>
            </a:pPr>
            <a:r>
              <a:rPr lang="zh-CN" altLang="en-US" sz="1400">
                <a:solidFill>
                  <a:srgbClr val="CC0066"/>
                </a:solidFill>
                <a:effectLst>
                  <a:outerShdw blurRad="38100" dist="38100" dir="2700000" algn="tl">
                    <a:srgbClr val="000000"/>
                  </a:outerShdw>
                </a:effectLst>
                <a:latin typeface="Tahoma" pitchFamily="34" charset="0"/>
              </a:rPr>
              <a:t>电子科技大学    敏感材料与传感器   课程组     制作</a:t>
            </a:r>
          </a:p>
        </p:txBody>
      </p:sp>
      <p:sp>
        <p:nvSpPr>
          <p:cNvPr id="1027" name="Rectangle 3"/>
          <p:cNvSpPr>
            <a:spLocks noGrp="1" noRot="1" noChangeArrowheads="1"/>
          </p:cNvSpPr>
          <p:nvPr>
            <p:ph type="title"/>
          </p:nvPr>
        </p:nvSpPr>
        <p:spPr bwMode="auto">
          <a:xfrm>
            <a:off x="0" y="0"/>
            <a:ext cx="85407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4"/>
          <p:cNvSpPr>
            <a:spLocks noGrp="1" noRot="1" noChangeArrowheads="1"/>
          </p:cNvSpPr>
          <p:nvPr>
            <p:ph type="body" idx="1"/>
          </p:nvPr>
        </p:nvSpPr>
        <p:spPr bwMode="auto">
          <a:xfrm>
            <a:off x="179388" y="1196975"/>
            <a:ext cx="882015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5895" name="Rectangle 7"/>
          <p:cNvSpPr>
            <a:spLocks noGrp="1" noChangeArrowheads="1"/>
          </p:cNvSpPr>
          <p:nvPr>
            <p:ph type="sldNum" sz="quarter" idx="4"/>
          </p:nvPr>
        </p:nvSpPr>
        <p:spPr bwMode="auto">
          <a:xfrm>
            <a:off x="6443663" y="6619875"/>
            <a:ext cx="2289175"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FF5050"/>
                </a:solidFill>
              </a:defRPr>
            </a:lvl1pPr>
          </a:lstStyle>
          <a:p>
            <a:pPr>
              <a:defRPr/>
            </a:pPr>
            <a:fld id="{23A28C90-86DE-4AA7-B2F2-1B1D7FCF8170}" type="slidenum">
              <a:rPr lang="en-US" altLang="zh-CN"/>
              <a:pPr>
                <a:defRPr/>
              </a:pPr>
              <a:t>‹#›</a:t>
            </a:fld>
            <a:endParaRPr lang="en-US" altLang="zh-CN"/>
          </a:p>
        </p:txBody>
      </p:sp>
      <p:sp>
        <p:nvSpPr>
          <p:cNvPr id="1030" name="Rectangle 8"/>
          <p:cNvSpPr>
            <a:spLocks noChangeArrowheads="1"/>
          </p:cNvSpPr>
          <p:nvPr/>
        </p:nvSpPr>
        <p:spPr bwMode="auto">
          <a:xfrm>
            <a:off x="0" y="836613"/>
            <a:ext cx="9144000" cy="152400"/>
          </a:xfrm>
          <a:prstGeom prst="rect">
            <a:avLst/>
          </a:prstGeom>
          <a:gradFill rotWithShape="0">
            <a:gsLst>
              <a:gs pos="0">
                <a:srgbClr val="0000F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pic>
        <p:nvPicPr>
          <p:cNvPr id="1031" name="Picture 9" descr="未标题-1 拷贝"/>
          <p:cNvPicPr>
            <a:picLocks noChangeAspect="1" noChangeArrowheads="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229600" y="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lvl1pPr algn="l" rtl="0" eaLnBrk="0" fontAlgn="base" hangingPunct="0">
        <a:spcBef>
          <a:spcPct val="0"/>
        </a:spcBef>
        <a:spcAft>
          <a:spcPct val="0"/>
        </a:spcAft>
        <a:defRPr sz="3200" b="1">
          <a:solidFill>
            <a:schemeClr val="hlink"/>
          </a:solidFill>
          <a:latin typeface="+mj-lt"/>
          <a:ea typeface="+mj-ea"/>
          <a:cs typeface="+mj-cs"/>
        </a:defRPr>
      </a:lvl1pPr>
      <a:lvl2pPr algn="l" rtl="0" eaLnBrk="0" fontAlgn="base" hangingPunct="0">
        <a:spcBef>
          <a:spcPct val="0"/>
        </a:spcBef>
        <a:spcAft>
          <a:spcPct val="0"/>
        </a:spcAft>
        <a:defRPr sz="3200" b="1">
          <a:solidFill>
            <a:schemeClr val="hlink"/>
          </a:solidFill>
          <a:latin typeface="Arial" charset="0"/>
          <a:ea typeface="宋体" pitchFamily="2" charset="-122"/>
        </a:defRPr>
      </a:lvl2pPr>
      <a:lvl3pPr algn="l" rtl="0" eaLnBrk="0" fontAlgn="base" hangingPunct="0">
        <a:spcBef>
          <a:spcPct val="0"/>
        </a:spcBef>
        <a:spcAft>
          <a:spcPct val="0"/>
        </a:spcAft>
        <a:defRPr sz="3200" b="1">
          <a:solidFill>
            <a:schemeClr val="hlink"/>
          </a:solidFill>
          <a:latin typeface="Arial" charset="0"/>
          <a:ea typeface="宋体" pitchFamily="2" charset="-122"/>
        </a:defRPr>
      </a:lvl3pPr>
      <a:lvl4pPr algn="l" rtl="0" eaLnBrk="0" fontAlgn="base" hangingPunct="0">
        <a:spcBef>
          <a:spcPct val="0"/>
        </a:spcBef>
        <a:spcAft>
          <a:spcPct val="0"/>
        </a:spcAft>
        <a:defRPr sz="3200" b="1">
          <a:solidFill>
            <a:schemeClr val="hlink"/>
          </a:solidFill>
          <a:latin typeface="Arial" charset="0"/>
          <a:ea typeface="宋体" pitchFamily="2" charset="-122"/>
        </a:defRPr>
      </a:lvl4pPr>
      <a:lvl5pPr algn="l" rtl="0" eaLnBrk="0" fontAlgn="base" hangingPunct="0">
        <a:spcBef>
          <a:spcPct val="0"/>
        </a:spcBef>
        <a:spcAft>
          <a:spcPct val="0"/>
        </a:spcAft>
        <a:defRPr sz="3200" b="1">
          <a:solidFill>
            <a:schemeClr val="hlink"/>
          </a:solidFill>
          <a:latin typeface="Arial" charset="0"/>
          <a:ea typeface="宋体" pitchFamily="2" charset="-122"/>
        </a:defRPr>
      </a:lvl5pPr>
      <a:lvl6pPr marL="457200" algn="l" rtl="0" fontAlgn="base">
        <a:spcBef>
          <a:spcPct val="0"/>
        </a:spcBef>
        <a:spcAft>
          <a:spcPct val="0"/>
        </a:spcAft>
        <a:defRPr sz="3200" b="1">
          <a:solidFill>
            <a:schemeClr val="hlink"/>
          </a:solidFill>
          <a:latin typeface="Arial" charset="0"/>
          <a:ea typeface="宋体" pitchFamily="2" charset="-122"/>
        </a:defRPr>
      </a:lvl6pPr>
      <a:lvl7pPr marL="914400" algn="l" rtl="0" fontAlgn="base">
        <a:spcBef>
          <a:spcPct val="0"/>
        </a:spcBef>
        <a:spcAft>
          <a:spcPct val="0"/>
        </a:spcAft>
        <a:defRPr sz="3200" b="1">
          <a:solidFill>
            <a:schemeClr val="hlink"/>
          </a:solidFill>
          <a:latin typeface="Arial" charset="0"/>
          <a:ea typeface="宋体" pitchFamily="2" charset="-122"/>
        </a:defRPr>
      </a:lvl7pPr>
      <a:lvl8pPr marL="1371600" algn="l" rtl="0" fontAlgn="base">
        <a:spcBef>
          <a:spcPct val="0"/>
        </a:spcBef>
        <a:spcAft>
          <a:spcPct val="0"/>
        </a:spcAft>
        <a:defRPr sz="3200" b="1">
          <a:solidFill>
            <a:schemeClr val="hlink"/>
          </a:solidFill>
          <a:latin typeface="Arial" charset="0"/>
          <a:ea typeface="宋体" pitchFamily="2" charset="-122"/>
        </a:defRPr>
      </a:lvl8pPr>
      <a:lvl9pPr marL="1828800" algn="l" rtl="0" fontAlgn="base">
        <a:spcBef>
          <a:spcPct val="0"/>
        </a:spcBef>
        <a:spcAft>
          <a:spcPct val="0"/>
        </a:spcAft>
        <a:defRPr sz="3200" b="1">
          <a:solidFill>
            <a:schemeClr val="hlink"/>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4.bin"/><Relationship Id="rId4" Type="http://schemas.openxmlformats.org/officeDocument/2006/relationships/image" Target="../media/image9.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dlkp.gov.cn/main/article/UploadFile/ea_2005717104530.jp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tupian.hudong.com/s/%E7%A1%85%E5%A4%AA%E9%98%B3%E8%83%BD%E7%94%B5%E6%B1%A0/xgtupian/1/4" TargetMode="External"/><Relationship Id="rId3" Type="http://schemas.openxmlformats.org/officeDocument/2006/relationships/image" Target="../media/image31.jpeg"/><Relationship Id="rId7" Type="http://schemas.openxmlformats.org/officeDocument/2006/relationships/image" Target="../media/image33.jpeg"/><Relationship Id="rId2" Type="http://schemas.openxmlformats.org/officeDocument/2006/relationships/hyperlink" Target="http://image.baidu.com/i?ct=503316480&amp;z=&amp;tn=baiduimagedetail&amp;word=%B5%A5%BE%A7%B9%E8&amp;in=4139&amp;cl=2&amp;lm=-1&amp;st=-1&amp;pn=2&amp;rn=1&amp;di=20970956145&amp;ln=1977&amp;fr=&amp;fm=detail&amp;fmq=1329648623078_R&amp;ic=0&amp;s=&amp;se=1&amp;sme=0&amp;tab=&amp;width=&amp;height=&amp;face=0&amp;is=&amp;istype=2" TargetMode="External"/><Relationship Id="rId1" Type="http://schemas.openxmlformats.org/officeDocument/2006/relationships/slideLayout" Target="../slideLayouts/slideLayout2.xml"/><Relationship Id="rId6" Type="http://schemas.openxmlformats.org/officeDocument/2006/relationships/hyperlink" Target="http://image.baidu.com/i?ct=503316480&amp;z=0&amp;tn=baiduimagedetail&amp;word=%B5%A5%BE%A7%B9%E8%C6%AC&amp;in=5375&amp;cl=2&amp;lm=-1&amp;st=&amp;pn=51&amp;rn=1&amp;di=48521417295&amp;ln=1992&amp;fr=&amp;fm=rs1&amp;fmq=1329648711312_R&amp;ic=&amp;s=&amp;se=&amp;sme=0&amp;tab=&amp;width=&amp;height=&amp;face=&amp;is=&amp;istype=2" TargetMode="External"/><Relationship Id="rId11" Type="http://schemas.openxmlformats.org/officeDocument/2006/relationships/image" Target="../media/image36.jpeg"/><Relationship Id="rId5" Type="http://schemas.openxmlformats.org/officeDocument/2006/relationships/image" Target="../media/image32.jpeg"/><Relationship Id="rId10" Type="http://schemas.openxmlformats.org/officeDocument/2006/relationships/image" Target="../media/image35.jpeg"/><Relationship Id="rId4" Type="http://schemas.openxmlformats.org/officeDocument/2006/relationships/hyperlink" Target="http://image.baidu.com/i?ct=503316480&amp;z=&amp;tn=baiduimagedetail&amp;word=%B5%A5%BE%A7%B9%E8&amp;in=22427&amp;cl=2&amp;lm=-1&amp;st=-1&amp;pn=4&amp;rn=1&amp;di=9238026555&amp;ln=1977&amp;fr=&amp;fm=detail&amp;fmq=1329648623078_R&amp;ic=0&amp;s=&amp;se=1&amp;sme=0&amp;tab=&amp;width=&amp;height=&amp;face=0&amp;is=&amp;istype=2" TargetMode="External"/><Relationship Id="rId9" Type="http://schemas.openxmlformats.org/officeDocument/2006/relationships/image" Target="../media/image34.jpe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image.baidu.com/i?ct=503316480&amp;z=&amp;tn=baiduimagedetail&amp;word=%CC%D5%B4%C9%D6%E1%B3%D0&amp;in=27718&amp;cl=2&amp;lm=-1&amp;st=-1&amp;pn=1&amp;rn=1&amp;di=46539416400&amp;ln=1978&amp;fr=&amp;fm=result&amp;fmq=1329650099703_R&amp;ic=0&amp;s=0&amp;se=1&amp;sme=0&amp;tab=&amp;width=&amp;height=&amp;face=0&amp;is=&amp;istype=2" TargetMode="Externa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57.xml.rels><?xml version="1.0" encoding="UTF-8" standalone="yes"?>
<Relationships xmlns="http://schemas.openxmlformats.org/package/2006/relationships"><Relationship Id="rId3" Type="http://schemas.openxmlformats.org/officeDocument/2006/relationships/hyperlink" Target="http://baike.baidu.com/view/140209.htm" TargetMode="External"/><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222.197.165.195/wlxt/jingpin.asp?courseid=0140"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5.jpe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84.jpeg"/><Relationship Id="rId5" Type="http://schemas.openxmlformats.org/officeDocument/2006/relationships/image" Target="../media/image82.wmf"/><Relationship Id="rId4" Type="http://schemas.openxmlformats.org/officeDocument/2006/relationships/oleObject" Target="../embeddings/oleObject5.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www.sensorway.cn/" TargetMode="External"/><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baike.baidu.com/view/10600.htm" TargetMode="External"/><Relationship Id="rId2" Type="http://schemas.openxmlformats.org/officeDocument/2006/relationships/hyperlink" Target="http://baike.baidu.com/subview/3762/15752674.htm" TargetMode="External"/><Relationship Id="rId1" Type="http://schemas.openxmlformats.org/officeDocument/2006/relationships/slideLayout" Target="../slideLayouts/slideLayout7.xml"/><Relationship Id="rId4" Type="http://schemas.openxmlformats.org/officeDocument/2006/relationships/hyperlink" Target="http://baike.baidu.com/view/335547.ht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F24BC8A7-88BF-4AFD-B422-9E9BCE371BBB}" type="slidenum">
              <a:rPr lang="en-US" altLang="zh-CN" sz="1400" b="0" smtClean="0">
                <a:solidFill>
                  <a:srgbClr val="FF5050"/>
                </a:solidFill>
              </a:rPr>
              <a:pPr eaLnBrk="1" hangingPunct="1"/>
              <a:t>1</a:t>
            </a:fld>
            <a:endParaRPr lang="en-US" altLang="zh-CN" sz="1400" b="0" smtClean="0">
              <a:solidFill>
                <a:srgbClr val="FF5050"/>
              </a:solidFill>
            </a:endParaRPr>
          </a:p>
        </p:txBody>
      </p:sp>
      <p:sp>
        <p:nvSpPr>
          <p:cNvPr id="2051" name="Rectangle 2"/>
          <p:cNvSpPr>
            <a:spLocks noChangeArrowheads="1"/>
          </p:cNvSpPr>
          <p:nvPr/>
        </p:nvSpPr>
        <p:spPr bwMode="auto">
          <a:xfrm>
            <a:off x="1763713" y="1712913"/>
            <a:ext cx="5616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4400">
                <a:latin typeface="黑体" pitchFamily="49" charset="-122"/>
                <a:ea typeface="黑体" pitchFamily="49" charset="-122"/>
              </a:rPr>
              <a:t>《</a:t>
            </a:r>
            <a:r>
              <a:rPr lang="zh-CN" altLang="en-US" sz="4400">
                <a:latin typeface="黑体" pitchFamily="49" charset="-122"/>
                <a:ea typeface="黑体" pitchFamily="49" charset="-122"/>
              </a:rPr>
              <a:t>传感器原理与技术</a:t>
            </a:r>
            <a:r>
              <a:rPr lang="en-US" altLang="zh-CN" sz="4400">
                <a:latin typeface="黑体" pitchFamily="49" charset="-122"/>
                <a:ea typeface="黑体" pitchFamily="49" charset="-122"/>
              </a:rPr>
              <a:t>》</a:t>
            </a:r>
          </a:p>
        </p:txBody>
      </p:sp>
      <p:sp>
        <p:nvSpPr>
          <p:cNvPr id="2052" name="Text Box 3"/>
          <p:cNvSpPr txBox="1">
            <a:spLocks noChangeArrowheads="1"/>
          </p:cNvSpPr>
          <p:nvPr/>
        </p:nvSpPr>
        <p:spPr bwMode="auto">
          <a:xfrm>
            <a:off x="2771775" y="3357563"/>
            <a:ext cx="5329238"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lang="zh-CN" altLang="en-US" sz="2800">
                <a:latin typeface="华文新魏" pitchFamily="2" charset="-122"/>
                <a:ea typeface="华文新魏" pitchFamily="2" charset="-122"/>
              </a:rPr>
              <a:t>总 学 时：</a:t>
            </a:r>
            <a:r>
              <a:rPr lang="en-US" altLang="zh-CN" sz="2800">
                <a:latin typeface="华文新魏" pitchFamily="2" charset="-122"/>
                <a:ea typeface="华文新魏" pitchFamily="2" charset="-122"/>
              </a:rPr>
              <a:t>48</a:t>
            </a:r>
          </a:p>
          <a:p>
            <a:pPr eaLnBrk="1" hangingPunct="1">
              <a:spcBef>
                <a:spcPct val="50000"/>
              </a:spcBef>
            </a:pPr>
            <a:r>
              <a:rPr lang="zh-CN" altLang="en-US" sz="2800">
                <a:latin typeface="华文新魏" pitchFamily="2" charset="-122"/>
                <a:ea typeface="华文新魏" pitchFamily="2" charset="-122"/>
              </a:rPr>
              <a:t>任课教师：谢光忠  太惠玲</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8466D9DF-ABF4-4D55-BF3E-9AE7D916EC76}" type="slidenum">
              <a:rPr lang="en-US" altLang="zh-CN" sz="1400" b="0" smtClean="0">
                <a:solidFill>
                  <a:srgbClr val="FF5050"/>
                </a:solidFill>
              </a:rPr>
              <a:pPr eaLnBrk="1" hangingPunct="1"/>
              <a:t>10</a:t>
            </a:fld>
            <a:endParaRPr lang="en-US" altLang="zh-CN" sz="1400" b="0" smtClean="0">
              <a:solidFill>
                <a:srgbClr val="FF5050"/>
              </a:solidFill>
            </a:endParaRPr>
          </a:p>
        </p:txBody>
      </p:sp>
      <p:sp>
        <p:nvSpPr>
          <p:cNvPr id="11267" name="Rectangle 5"/>
          <p:cNvSpPr>
            <a:spLocks noGrp="1" noRot="1" noChangeArrowheads="1"/>
          </p:cNvSpPr>
          <p:nvPr>
            <p:ph type="title"/>
          </p:nvPr>
        </p:nvSpPr>
        <p:spPr/>
        <p:txBody>
          <a:bodyPr/>
          <a:lstStyle/>
          <a:p>
            <a:pPr eaLnBrk="1" hangingPunct="1"/>
            <a:r>
              <a:rPr lang="zh-CN" altLang="en-US" smtClean="0"/>
              <a:t>主要内容</a:t>
            </a:r>
          </a:p>
        </p:txBody>
      </p:sp>
      <p:sp>
        <p:nvSpPr>
          <p:cNvPr id="11268" name="Text Box 6"/>
          <p:cNvSpPr txBox="1">
            <a:spLocks noChangeArrowheads="1"/>
          </p:cNvSpPr>
          <p:nvPr/>
        </p:nvSpPr>
        <p:spPr bwMode="auto">
          <a:xfrm>
            <a:off x="250825" y="2133600"/>
            <a:ext cx="84963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20000"/>
              </a:spcBef>
              <a:buClr>
                <a:schemeClr val="hlink"/>
              </a:buClr>
              <a:buSzPct val="70000"/>
              <a:buFont typeface="Wingdings" pitchFamily="2" charset="2"/>
              <a:buChar char="v"/>
            </a:pPr>
            <a:r>
              <a:rPr lang="zh-CN" altLang="en-US" sz="3200">
                <a:latin typeface="微软雅黑" pitchFamily="34" charset="-122"/>
                <a:ea typeface="微软雅黑" pitchFamily="34" charset="-122"/>
              </a:rPr>
              <a:t>第</a:t>
            </a:r>
            <a:r>
              <a:rPr lang="en-US" altLang="zh-CN" sz="3200">
                <a:latin typeface="微软雅黑" pitchFamily="34" charset="-122"/>
                <a:ea typeface="微软雅黑" pitchFamily="34" charset="-122"/>
              </a:rPr>
              <a:t>1</a:t>
            </a:r>
            <a:r>
              <a:rPr lang="zh-CN" altLang="en-US" sz="3200">
                <a:latin typeface="微软雅黑" pitchFamily="34" charset="-122"/>
                <a:ea typeface="微软雅黑" pitchFamily="34" charset="-122"/>
              </a:rPr>
              <a:t>节  传感器领域相关基本术语</a:t>
            </a:r>
          </a:p>
          <a:p>
            <a:pPr eaLnBrk="1" hangingPunct="1">
              <a:spcBef>
                <a:spcPct val="20000"/>
              </a:spcBef>
              <a:buClr>
                <a:schemeClr val="hlink"/>
              </a:buClr>
              <a:buSzPct val="70000"/>
              <a:buFont typeface="Wingdings" pitchFamily="2" charset="2"/>
              <a:buChar char="v"/>
            </a:pPr>
            <a:r>
              <a:rPr lang="zh-CN" altLang="en-US" sz="3200">
                <a:latin typeface="微软雅黑" pitchFamily="34" charset="-122"/>
                <a:ea typeface="微软雅黑" pitchFamily="34" charset="-122"/>
              </a:rPr>
              <a:t>第</a:t>
            </a:r>
            <a:r>
              <a:rPr lang="en-US" altLang="zh-CN" sz="3200">
                <a:latin typeface="微软雅黑" pitchFamily="34" charset="-122"/>
                <a:ea typeface="微软雅黑" pitchFamily="34" charset="-122"/>
              </a:rPr>
              <a:t>2</a:t>
            </a:r>
            <a:r>
              <a:rPr lang="zh-CN" altLang="en-US" sz="3200">
                <a:latin typeface="微软雅黑" pitchFamily="34" charset="-122"/>
                <a:ea typeface="微软雅黑" pitchFamily="34" charset="-122"/>
              </a:rPr>
              <a:t>节  传感器基本构成型式</a:t>
            </a:r>
          </a:p>
          <a:p>
            <a:pPr eaLnBrk="1" hangingPunct="1">
              <a:spcBef>
                <a:spcPct val="20000"/>
              </a:spcBef>
              <a:buClr>
                <a:schemeClr val="hlink"/>
              </a:buClr>
              <a:buSzPct val="70000"/>
              <a:buFont typeface="Wingdings" pitchFamily="2" charset="2"/>
              <a:buChar char="v"/>
            </a:pPr>
            <a:r>
              <a:rPr lang="zh-CN" altLang="en-US" sz="3200"/>
              <a:t>第</a:t>
            </a:r>
            <a:r>
              <a:rPr lang="en-US" altLang="zh-CN" sz="3200"/>
              <a:t>3</a:t>
            </a:r>
            <a:r>
              <a:rPr lang="zh-CN" altLang="en-US" sz="3200"/>
              <a:t>节  传感器的发展方向</a:t>
            </a:r>
            <a:endParaRPr lang="en-US" altLang="zh-CN" sz="3200"/>
          </a:p>
          <a:p>
            <a:pPr eaLnBrk="1" hangingPunct="1">
              <a:spcBef>
                <a:spcPct val="20000"/>
              </a:spcBef>
              <a:buClr>
                <a:schemeClr val="hlink"/>
              </a:buClr>
              <a:buSzPct val="70000"/>
              <a:buFont typeface="Wingdings" pitchFamily="2" charset="2"/>
              <a:buChar char="v"/>
            </a:pPr>
            <a:r>
              <a:rPr lang="zh-CN" altLang="en-US" sz="3200"/>
              <a:t>第</a:t>
            </a:r>
            <a:r>
              <a:rPr lang="en-US" altLang="zh-CN" sz="3200"/>
              <a:t>4</a:t>
            </a:r>
            <a:r>
              <a:rPr lang="zh-CN" altLang="en-US" sz="3200"/>
              <a:t>节  传感器研究方法与研究思路</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98591A4D-00D3-48A4-9031-9600E767C502}" type="slidenum">
              <a:rPr lang="en-US" altLang="zh-CN" sz="1400" b="0" smtClean="0">
                <a:solidFill>
                  <a:srgbClr val="FF5050"/>
                </a:solidFill>
              </a:rPr>
              <a:pPr eaLnBrk="1" hangingPunct="1"/>
              <a:t>11</a:t>
            </a:fld>
            <a:endParaRPr lang="en-US" altLang="zh-CN" sz="1400" b="0" smtClean="0">
              <a:solidFill>
                <a:srgbClr val="FF5050"/>
              </a:solidFill>
            </a:endParaRPr>
          </a:p>
        </p:txBody>
      </p:sp>
      <p:sp>
        <p:nvSpPr>
          <p:cNvPr id="12291" name="Rectangle 7"/>
          <p:cNvSpPr>
            <a:spLocks noGrp="1" noRot="1" noChangeArrowheads="1"/>
          </p:cNvSpPr>
          <p:nvPr>
            <p:ph type="title"/>
          </p:nvPr>
        </p:nvSpPr>
        <p:spPr>
          <a:xfrm>
            <a:off x="0" y="836613"/>
            <a:ext cx="8540750" cy="836612"/>
          </a:xfrm>
        </p:spPr>
        <p:txBody>
          <a:bodyPr/>
          <a:lstStyle/>
          <a:p>
            <a:pPr eaLnBrk="1" hangingPunct="1"/>
            <a:r>
              <a:rPr lang="en-US" altLang="zh-CN" smtClean="0"/>
              <a:t>1.1</a:t>
            </a:r>
            <a:r>
              <a:rPr lang="zh-CN" altLang="en-US" smtClean="0"/>
              <a:t>传感器定义</a:t>
            </a:r>
          </a:p>
        </p:txBody>
      </p:sp>
      <p:sp>
        <p:nvSpPr>
          <p:cNvPr id="12292" name="Rectangle 8"/>
          <p:cNvSpPr>
            <a:spLocks noGrp="1" noRot="1" noChangeArrowheads="1"/>
          </p:cNvSpPr>
          <p:nvPr>
            <p:ph type="body" idx="1"/>
          </p:nvPr>
        </p:nvSpPr>
        <p:spPr>
          <a:xfrm>
            <a:off x="142875" y="1628775"/>
            <a:ext cx="8893175" cy="2952750"/>
          </a:xfrm>
        </p:spPr>
        <p:txBody>
          <a:bodyPr/>
          <a:lstStyle/>
          <a:p>
            <a:pPr eaLnBrk="1" hangingPunct="1">
              <a:lnSpc>
                <a:spcPct val="90000"/>
              </a:lnSpc>
            </a:pPr>
            <a:r>
              <a:rPr lang="zh-CN" altLang="en-US" sz="2600" b="1" smtClean="0"/>
              <a:t>传感器</a:t>
            </a:r>
            <a:r>
              <a:rPr lang="en-US" altLang="zh-CN" sz="2600" b="1" smtClean="0"/>
              <a:t>(Sensor/Transducer)</a:t>
            </a:r>
            <a:r>
              <a:rPr lang="zh-CN" altLang="en-US" sz="2600" b="1" smtClean="0"/>
              <a:t>的定义：传感器是能感受规定的</a:t>
            </a:r>
            <a:r>
              <a:rPr lang="zh-CN" altLang="en-US" sz="2600" b="1" smtClean="0">
                <a:solidFill>
                  <a:srgbClr val="CC0066"/>
                </a:solidFill>
              </a:rPr>
              <a:t>被测量</a:t>
            </a:r>
            <a:r>
              <a:rPr lang="zh-CN" altLang="en-US" sz="2600" b="1" smtClean="0"/>
              <a:t>并按照</a:t>
            </a:r>
            <a:r>
              <a:rPr lang="zh-CN" altLang="en-US" sz="2600" b="1" smtClean="0">
                <a:solidFill>
                  <a:srgbClr val="CC0066"/>
                </a:solidFill>
              </a:rPr>
              <a:t>一定规律</a:t>
            </a:r>
            <a:r>
              <a:rPr lang="zh-CN" altLang="en-US" sz="2600" b="1" smtClean="0"/>
              <a:t>转换成</a:t>
            </a:r>
            <a:r>
              <a:rPr lang="zh-CN" altLang="en-US" sz="2600" b="1" smtClean="0">
                <a:solidFill>
                  <a:srgbClr val="CC0066"/>
                </a:solidFill>
              </a:rPr>
              <a:t>可用输出信号</a:t>
            </a:r>
            <a:r>
              <a:rPr lang="zh-CN" altLang="en-US" sz="2600" b="1" smtClean="0"/>
              <a:t>的器件或装置。通常由</a:t>
            </a:r>
            <a:r>
              <a:rPr lang="zh-CN" altLang="en-US" sz="2600" b="1" smtClean="0">
                <a:solidFill>
                  <a:srgbClr val="CC0066"/>
                </a:solidFill>
              </a:rPr>
              <a:t>敏感元件</a:t>
            </a:r>
            <a:r>
              <a:rPr lang="zh-CN" altLang="en-US" sz="2600" b="1" smtClean="0"/>
              <a:t>和</a:t>
            </a:r>
            <a:r>
              <a:rPr lang="zh-CN" altLang="en-US" sz="2600" b="1" smtClean="0">
                <a:solidFill>
                  <a:srgbClr val="CC0066"/>
                </a:solidFill>
              </a:rPr>
              <a:t>转换电路</a:t>
            </a:r>
            <a:r>
              <a:rPr lang="zh-CN" altLang="en-US" sz="2600" b="1" smtClean="0"/>
              <a:t>组成。</a:t>
            </a:r>
          </a:p>
          <a:p>
            <a:pPr eaLnBrk="1" hangingPunct="1">
              <a:lnSpc>
                <a:spcPct val="90000"/>
              </a:lnSpc>
            </a:pPr>
            <a:endParaRPr lang="en-US" altLang="zh-CN" sz="2600" b="1" smtClean="0">
              <a:solidFill>
                <a:srgbClr val="CC0066"/>
              </a:solidFill>
            </a:endParaRPr>
          </a:p>
          <a:p>
            <a:pPr eaLnBrk="1" hangingPunct="1">
              <a:lnSpc>
                <a:spcPct val="90000"/>
              </a:lnSpc>
            </a:pPr>
            <a:r>
              <a:rPr lang="zh-CN" altLang="en-US" sz="2600" b="1" smtClean="0">
                <a:solidFill>
                  <a:srgbClr val="CC0066"/>
                </a:solidFill>
              </a:rPr>
              <a:t>敏感元件</a:t>
            </a:r>
            <a:r>
              <a:rPr lang="zh-CN" altLang="en-US" sz="2600" b="1" smtClean="0"/>
              <a:t>是指传感器中能直接感受被测量的部分，</a:t>
            </a:r>
            <a:r>
              <a:rPr lang="zh-CN" altLang="en-US" sz="2600" b="1" smtClean="0">
                <a:solidFill>
                  <a:srgbClr val="CC0066"/>
                </a:solidFill>
              </a:rPr>
              <a:t>转换电路</a:t>
            </a:r>
            <a:r>
              <a:rPr lang="zh-CN" altLang="en-US" sz="2600" b="1" smtClean="0"/>
              <a:t>指传感器中能将敏感元件输出转换为适合于传输和测量的电信号部分。</a:t>
            </a:r>
          </a:p>
        </p:txBody>
      </p:sp>
      <p:grpSp>
        <p:nvGrpSpPr>
          <p:cNvPr id="12293" name="Group 15"/>
          <p:cNvGrpSpPr>
            <a:grpSpLocks/>
          </p:cNvGrpSpPr>
          <p:nvPr/>
        </p:nvGrpSpPr>
        <p:grpSpPr bwMode="auto">
          <a:xfrm>
            <a:off x="2051050" y="4508500"/>
            <a:ext cx="5184775" cy="1835150"/>
            <a:chOff x="1111" y="935"/>
            <a:chExt cx="3381" cy="1800"/>
          </a:xfrm>
        </p:grpSpPr>
        <p:sp>
          <p:nvSpPr>
            <p:cNvPr id="12298" name="Rectangle 16"/>
            <p:cNvSpPr>
              <a:spLocks noChangeArrowheads="1"/>
            </p:cNvSpPr>
            <p:nvPr/>
          </p:nvSpPr>
          <p:spPr bwMode="auto">
            <a:xfrm>
              <a:off x="2381" y="1752"/>
              <a:ext cx="7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hlink"/>
                </a:buClr>
                <a:buSzPct val="70000"/>
                <a:buFont typeface="Wingdings" pitchFamily="2" charset="2"/>
                <a:buNone/>
              </a:pPr>
              <a:r>
                <a:rPr lang="zh-CN" altLang="en-US" sz="1800"/>
                <a:t>转换电路</a:t>
              </a:r>
            </a:p>
          </p:txBody>
        </p:sp>
        <p:grpSp>
          <p:nvGrpSpPr>
            <p:cNvPr id="12299" name="Group 17"/>
            <p:cNvGrpSpPr>
              <a:grpSpLocks/>
            </p:cNvGrpSpPr>
            <p:nvPr/>
          </p:nvGrpSpPr>
          <p:grpSpPr bwMode="auto">
            <a:xfrm>
              <a:off x="1111" y="935"/>
              <a:ext cx="3381" cy="1800"/>
              <a:chOff x="1111" y="935"/>
              <a:chExt cx="3381" cy="1800"/>
            </a:xfrm>
          </p:grpSpPr>
          <p:sp>
            <p:nvSpPr>
              <p:cNvPr id="12300" name="Line 18"/>
              <p:cNvSpPr>
                <a:spLocks noChangeShapeType="1"/>
              </p:cNvSpPr>
              <p:nvPr/>
            </p:nvSpPr>
            <p:spPr bwMode="auto">
              <a:xfrm>
                <a:off x="1882" y="935"/>
                <a:ext cx="0" cy="118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2301" name="Group 19"/>
              <p:cNvGrpSpPr>
                <a:grpSpLocks/>
              </p:cNvGrpSpPr>
              <p:nvPr/>
            </p:nvGrpSpPr>
            <p:grpSpPr bwMode="auto">
              <a:xfrm>
                <a:off x="1111" y="935"/>
                <a:ext cx="3381" cy="1800"/>
                <a:chOff x="1111" y="935"/>
                <a:chExt cx="3381" cy="1800"/>
              </a:xfrm>
            </p:grpSpPr>
            <p:sp>
              <p:nvSpPr>
                <p:cNvPr id="12302" name="Rectangle 20"/>
                <p:cNvSpPr>
                  <a:spLocks noChangeArrowheads="1"/>
                </p:cNvSpPr>
                <p:nvPr/>
              </p:nvSpPr>
              <p:spPr bwMode="auto">
                <a:xfrm>
                  <a:off x="3787" y="1480"/>
                  <a:ext cx="56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tx1"/>
                    </a:buClr>
                    <a:buSzPct val="70000"/>
                    <a:buFont typeface="Wingdings" pitchFamily="2" charset="2"/>
                    <a:buNone/>
                  </a:pPr>
                  <a:r>
                    <a:rPr lang="zh-CN" altLang="en-US" sz="1800"/>
                    <a:t>输出</a:t>
                  </a:r>
                </a:p>
              </p:txBody>
            </p:sp>
            <p:sp>
              <p:nvSpPr>
                <p:cNvPr id="12303" name="AutoShape 21"/>
                <p:cNvSpPr>
                  <a:spLocks noChangeArrowheads="1"/>
                </p:cNvSpPr>
                <p:nvPr/>
              </p:nvSpPr>
              <p:spPr bwMode="auto">
                <a:xfrm>
                  <a:off x="1111" y="1389"/>
                  <a:ext cx="1271" cy="181"/>
                </a:xfrm>
                <a:prstGeom prst="rightArrow">
                  <a:avLst>
                    <a:gd name="adj1" fmla="val 50000"/>
                    <a:gd name="adj2" fmla="val 175552"/>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2304" name="AutoShape 22"/>
                <p:cNvSpPr>
                  <a:spLocks noChangeArrowheads="1"/>
                </p:cNvSpPr>
                <p:nvPr/>
              </p:nvSpPr>
              <p:spPr bwMode="auto">
                <a:xfrm>
                  <a:off x="3560" y="1344"/>
                  <a:ext cx="932" cy="181"/>
                </a:xfrm>
                <a:prstGeom prst="rightArrow">
                  <a:avLst>
                    <a:gd name="adj1" fmla="val 50000"/>
                    <a:gd name="adj2" fmla="val 12872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2305" name="Rectangle 23"/>
                <p:cNvSpPr>
                  <a:spLocks noChangeArrowheads="1"/>
                </p:cNvSpPr>
                <p:nvPr/>
              </p:nvSpPr>
              <p:spPr bwMode="auto">
                <a:xfrm>
                  <a:off x="2381" y="1144"/>
                  <a:ext cx="726" cy="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zh-CN" altLang="en-US" sz="1800"/>
                    <a:t>敏感元件</a:t>
                  </a:r>
                </a:p>
              </p:txBody>
            </p:sp>
            <p:sp>
              <p:nvSpPr>
                <p:cNvPr id="12306" name="Line 24"/>
                <p:cNvSpPr>
                  <a:spLocks noChangeShapeType="1"/>
                </p:cNvSpPr>
                <p:nvPr/>
              </p:nvSpPr>
              <p:spPr bwMode="auto">
                <a:xfrm>
                  <a:off x="1882" y="935"/>
                  <a:ext cx="167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07" name="Line 25"/>
                <p:cNvSpPr>
                  <a:spLocks noChangeShapeType="1"/>
                </p:cNvSpPr>
                <p:nvPr/>
              </p:nvSpPr>
              <p:spPr bwMode="auto">
                <a:xfrm>
                  <a:off x="3560" y="935"/>
                  <a:ext cx="0" cy="118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08" name="Line 26"/>
                <p:cNvSpPr>
                  <a:spLocks noChangeShapeType="1"/>
                </p:cNvSpPr>
                <p:nvPr/>
              </p:nvSpPr>
              <p:spPr bwMode="auto">
                <a:xfrm flipH="1">
                  <a:off x="1882" y="2115"/>
                  <a:ext cx="167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09" name="Rectangle 27"/>
                <p:cNvSpPr>
                  <a:spLocks noChangeArrowheads="1"/>
                </p:cNvSpPr>
                <p:nvPr/>
              </p:nvSpPr>
              <p:spPr bwMode="auto">
                <a:xfrm>
                  <a:off x="2381" y="2366"/>
                  <a:ext cx="590" cy="3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zh-CN" altLang="en-US" sz="1800"/>
                    <a:t>电源</a:t>
                  </a:r>
                </a:p>
              </p:txBody>
            </p:sp>
            <p:sp>
              <p:nvSpPr>
                <p:cNvPr id="12310" name="Line 28"/>
                <p:cNvSpPr>
                  <a:spLocks noChangeShapeType="1"/>
                </p:cNvSpPr>
                <p:nvPr/>
              </p:nvSpPr>
              <p:spPr bwMode="auto">
                <a:xfrm flipV="1">
                  <a:off x="2653" y="2115"/>
                  <a:ext cx="0" cy="31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11" name="Rectangle 29"/>
                <p:cNvSpPr>
                  <a:spLocks noChangeArrowheads="1"/>
                </p:cNvSpPr>
                <p:nvPr/>
              </p:nvSpPr>
              <p:spPr bwMode="auto">
                <a:xfrm>
                  <a:off x="1292" y="1525"/>
                  <a:ext cx="4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a:t>输入</a:t>
                  </a:r>
                </a:p>
              </p:txBody>
            </p:sp>
          </p:grpSp>
        </p:grpSp>
      </p:grpSp>
      <p:sp>
        <p:nvSpPr>
          <p:cNvPr id="12294" name="Rectangle 30"/>
          <p:cNvSpPr>
            <a:spLocks noChangeArrowheads="1"/>
          </p:cNvSpPr>
          <p:nvPr/>
        </p:nvSpPr>
        <p:spPr bwMode="auto">
          <a:xfrm>
            <a:off x="0" y="188913"/>
            <a:ext cx="895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1</a:t>
            </a:r>
            <a:r>
              <a:rPr lang="zh-CN" altLang="en-US" sz="3200">
                <a:solidFill>
                  <a:schemeClr val="hlink"/>
                </a:solidFill>
              </a:rPr>
              <a:t>节  传感器领域相关基本术语</a:t>
            </a:r>
          </a:p>
        </p:txBody>
      </p:sp>
      <p:sp>
        <p:nvSpPr>
          <p:cNvPr id="19463" name="Line 31"/>
          <p:cNvSpPr>
            <a:spLocks noChangeShapeType="1"/>
          </p:cNvSpPr>
          <p:nvPr/>
        </p:nvSpPr>
        <p:spPr bwMode="auto">
          <a:xfrm>
            <a:off x="1116013" y="3068638"/>
            <a:ext cx="1223962" cy="0"/>
          </a:xfrm>
          <a:prstGeom prst="line">
            <a:avLst/>
          </a:prstGeom>
          <a:noFill/>
          <a:ln w="38100">
            <a:solidFill>
              <a:srgbClr val="008080"/>
            </a:solidFill>
            <a:miter lim="800000"/>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64" name="Line 32"/>
          <p:cNvSpPr>
            <a:spLocks noChangeShapeType="1"/>
          </p:cNvSpPr>
          <p:nvPr/>
        </p:nvSpPr>
        <p:spPr bwMode="auto">
          <a:xfrm>
            <a:off x="3995738" y="3068638"/>
            <a:ext cx="1223962" cy="0"/>
          </a:xfrm>
          <a:prstGeom prst="line">
            <a:avLst/>
          </a:prstGeom>
          <a:noFill/>
          <a:ln w="38100">
            <a:solidFill>
              <a:srgbClr val="008080"/>
            </a:solidFill>
            <a:miter lim="800000"/>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 name="矩形 1"/>
          <p:cNvSpPr>
            <a:spLocks noChangeArrowheads="1"/>
          </p:cNvSpPr>
          <p:nvPr/>
        </p:nvSpPr>
        <p:spPr bwMode="auto">
          <a:xfrm>
            <a:off x="2501900" y="2852738"/>
            <a:ext cx="5526088"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buFont typeface="Wingdings" pitchFamily="2" charset="2"/>
              <a:buNone/>
            </a:pPr>
            <a:r>
              <a:rPr lang="zh-CN" altLang="en-US" sz="2800">
                <a:solidFill>
                  <a:srgbClr val="9933FF"/>
                </a:solidFill>
                <a:ea typeface="黑体" pitchFamily="49" charset="-122"/>
              </a:rPr>
              <a:t>五官？！             机器人？！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463"/>
                                        </p:tgtEl>
                                        <p:attrNameLst>
                                          <p:attrName>style.visibility</p:attrName>
                                        </p:attrNameLst>
                                      </p:cBhvr>
                                      <p:to>
                                        <p:strVal val="visible"/>
                                      </p:to>
                                    </p:set>
                                    <p:animEffect transition="in" filter="wipe(down)">
                                      <p:cBhvr>
                                        <p:cTn id="7" dur="500"/>
                                        <p:tgtEl>
                                          <p:spTgt spid="1946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464"/>
                                        </p:tgtEl>
                                        <p:attrNameLst>
                                          <p:attrName>style.visibility</p:attrName>
                                        </p:attrNameLst>
                                      </p:cBhvr>
                                      <p:to>
                                        <p:strVal val="visible"/>
                                      </p:to>
                                    </p:set>
                                    <p:animEffect transition="in" filter="wipe(down)">
                                      <p:cBhvr>
                                        <p:cTn id="10" dur="500"/>
                                        <p:tgtEl>
                                          <p:spTgt spid="1946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animBg="1"/>
      <p:bldP spid="19464"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E211DFD5-306A-4330-B015-8A40810C6AA6}" type="slidenum">
              <a:rPr lang="en-US" altLang="zh-CN" sz="1400" b="0" smtClean="0">
                <a:solidFill>
                  <a:srgbClr val="FF5050"/>
                </a:solidFill>
              </a:rPr>
              <a:pPr eaLnBrk="1" hangingPunct="1"/>
              <a:t>12</a:t>
            </a:fld>
            <a:endParaRPr lang="en-US" altLang="zh-CN" sz="1400" b="0" smtClean="0">
              <a:solidFill>
                <a:srgbClr val="FF5050"/>
              </a:solidFill>
            </a:endParaRPr>
          </a:p>
        </p:txBody>
      </p:sp>
      <p:sp>
        <p:nvSpPr>
          <p:cNvPr id="13315" name="Rectangle 4"/>
          <p:cNvSpPr>
            <a:spLocks noChangeArrowheads="1"/>
          </p:cNvSpPr>
          <p:nvPr/>
        </p:nvSpPr>
        <p:spPr bwMode="auto">
          <a:xfrm>
            <a:off x="2746375" y="1978025"/>
            <a:ext cx="3457575" cy="1970088"/>
          </a:xfrm>
          <a:prstGeom prst="rect">
            <a:avLst/>
          </a:prstGeom>
          <a:solidFill>
            <a:schemeClr val="accent1"/>
          </a:solidFill>
          <a:ln w="9525">
            <a:miter lim="800000"/>
            <a:headEnd/>
            <a:tailEnd/>
          </a:ln>
          <a:scene3d>
            <a:camera prst="legacyObliqueTopRight"/>
            <a:lightRig rig="legacyFlat3" dir="b"/>
          </a:scene3d>
          <a:sp3d extrusionH="2778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3316" name="Rectangle 5"/>
          <p:cNvSpPr>
            <a:spLocks noChangeArrowheads="1"/>
          </p:cNvSpPr>
          <p:nvPr/>
        </p:nvSpPr>
        <p:spPr bwMode="auto">
          <a:xfrm>
            <a:off x="3508375" y="2130425"/>
            <a:ext cx="1957388" cy="1217613"/>
          </a:xfrm>
          <a:prstGeom prst="rect">
            <a:avLst/>
          </a:prstGeom>
          <a:solidFill>
            <a:schemeClr val="accent1"/>
          </a:solidFill>
          <a:ln w="9525">
            <a:miter lim="800000"/>
            <a:headEnd/>
            <a:tailEnd/>
          </a:ln>
          <a:scene3d>
            <a:camera prst="legacyObliqueTopRight"/>
            <a:lightRig rig="legacyFlat3" dir="b"/>
          </a:scene3d>
          <a:sp3d extrusionH="2778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97286" name="Text Box 6"/>
          <p:cNvSpPr txBox="1">
            <a:spLocks noChangeArrowheads="1"/>
          </p:cNvSpPr>
          <p:nvPr/>
        </p:nvSpPr>
        <p:spPr bwMode="auto">
          <a:xfrm>
            <a:off x="3660775" y="2968625"/>
            <a:ext cx="1636713" cy="457200"/>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zh-CN" altLang="en-US" sz="2400">
                <a:effectLst>
                  <a:outerShdw blurRad="38100" dist="38100" dir="2700000" algn="tl">
                    <a:srgbClr val="C0C0C0"/>
                  </a:outerShdw>
                </a:effectLst>
                <a:latin typeface="Tahoma" pitchFamily="34" charset="0"/>
              </a:rPr>
              <a:t>转换电路</a:t>
            </a:r>
          </a:p>
        </p:txBody>
      </p:sp>
      <p:sp>
        <p:nvSpPr>
          <p:cNvPr id="13318" name="AutoShape 7"/>
          <p:cNvSpPr>
            <a:spLocks noChangeArrowheads="1"/>
          </p:cNvSpPr>
          <p:nvPr/>
        </p:nvSpPr>
        <p:spPr bwMode="auto">
          <a:xfrm>
            <a:off x="6419850" y="2600325"/>
            <a:ext cx="762000" cy="76200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outerShdw dist="107763" dir="18900000" algn="ctr" rotWithShape="0">
              <a:schemeClr val="hlink">
                <a:alpha val="50000"/>
              </a:schemeClr>
            </a:outerShdw>
          </a:effectLst>
        </p:spPr>
        <p:txBody>
          <a:bodyPr wrap="none" anchor="ctr"/>
          <a:lstStyle/>
          <a:p>
            <a:endParaRPr lang="zh-CN" altLang="en-US"/>
          </a:p>
        </p:txBody>
      </p:sp>
      <p:sp>
        <p:nvSpPr>
          <p:cNvPr id="13319" name="Text Box 8"/>
          <p:cNvSpPr txBox="1">
            <a:spLocks noChangeArrowheads="1"/>
          </p:cNvSpPr>
          <p:nvPr/>
        </p:nvSpPr>
        <p:spPr bwMode="auto">
          <a:xfrm>
            <a:off x="369888" y="2051050"/>
            <a:ext cx="1289050" cy="396875"/>
          </a:xfrm>
          <a:prstGeom prst="rect">
            <a:avLst/>
          </a:prstGeom>
          <a:solidFill>
            <a:schemeClr val="accent1"/>
          </a:solidFill>
          <a:ln w="9525">
            <a:miter lim="800000"/>
            <a:headEnd/>
            <a:tailEnd/>
          </a:ln>
          <a:scene3d>
            <a:camera prst="legacyObliqueTopRight"/>
            <a:lightRig rig="legacyFlat3" dir="b"/>
          </a:scene3d>
          <a:sp3d extrusionH="201600" prstMaterial="legacyMatte">
            <a:bevelT w="13500" h="13500" prst="angle"/>
            <a:bevelB w="13500" h="13500" prst="angle"/>
            <a:extrusionClr>
              <a:schemeClr val="accent1"/>
            </a:extrusionClr>
          </a:sp3d>
        </p:spPr>
        <p:txBody>
          <a:bodyPr>
            <a:spAutoFit/>
            <a:flatTx/>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latin typeface="Tahoma" pitchFamily="34" charset="0"/>
              </a:rPr>
              <a:t>物理信息</a:t>
            </a:r>
          </a:p>
        </p:txBody>
      </p:sp>
      <p:sp>
        <p:nvSpPr>
          <p:cNvPr id="13320" name="Text Box 9"/>
          <p:cNvSpPr txBox="1">
            <a:spLocks noChangeArrowheads="1"/>
          </p:cNvSpPr>
          <p:nvPr/>
        </p:nvSpPr>
        <p:spPr bwMode="auto">
          <a:xfrm>
            <a:off x="369888" y="2733675"/>
            <a:ext cx="1289050" cy="396875"/>
          </a:xfrm>
          <a:prstGeom prst="rect">
            <a:avLst/>
          </a:prstGeom>
          <a:solidFill>
            <a:schemeClr val="accent1"/>
          </a:solidFill>
          <a:ln w="9525">
            <a:miter lim="800000"/>
            <a:headEnd/>
            <a:tailEnd/>
          </a:ln>
          <a:scene3d>
            <a:camera prst="legacyObliqueTopRight"/>
            <a:lightRig rig="legacyFlat3" dir="b"/>
          </a:scene3d>
          <a:sp3d extrusionH="201600" prstMaterial="legacyMatte">
            <a:bevelT w="13500" h="13500" prst="angle"/>
            <a:bevelB w="13500" h="13500" prst="angle"/>
            <a:extrusionClr>
              <a:schemeClr val="accent1"/>
            </a:extrusionClr>
          </a:sp3d>
        </p:spPr>
        <p:txBody>
          <a:bodyPr>
            <a:spAutoFit/>
            <a:flatTx/>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latin typeface="Tahoma" pitchFamily="34" charset="0"/>
              </a:rPr>
              <a:t>化学信息</a:t>
            </a:r>
          </a:p>
        </p:txBody>
      </p:sp>
      <p:sp>
        <p:nvSpPr>
          <p:cNvPr id="13321" name="Text Box 10"/>
          <p:cNvSpPr txBox="1">
            <a:spLocks noChangeArrowheads="1"/>
          </p:cNvSpPr>
          <p:nvPr/>
        </p:nvSpPr>
        <p:spPr bwMode="auto">
          <a:xfrm>
            <a:off x="369888" y="3419475"/>
            <a:ext cx="1289050" cy="396875"/>
          </a:xfrm>
          <a:prstGeom prst="rect">
            <a:avLst/>
          </a:prstGeom>
          <a:solidFill>
            <a:schemeClr val="accent1"/>
          </a:solidFill>
          <a:ln w="9525">
            <a:miter lim="800000"/>
            <a:headEnd/>
            <a:tailEnd/>
          </a:ln>
          <a:scene3d>
            <a:camera prst="legacyObliqueTopRight"/>
            <a:lightRig rig="legacyFlat3" dir="b"/>
          </a:scene3d>
          <a:sp3d extrusionH="201600" prstMaterial="legacyMatte">
            <a:bevelT w="13500" h="13500" prst="angle"/>
            <a:bevelB w="13500" h="13500" prst="angle"/>
            <a:extrusionClr>
              <a:schemeClr val="accent1"/>
            </a:extrusionClr>
          </a:sp3d>
        </p:spPr>
        <p:txBody>
          <a:bodyPr>
            <a:spAutoFit/>
            <a:flatTx/>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latin typeface="Tahoma" pitchFamily="34" charset="0"/>
              </a:rPr>
              <a:t>生物信息</a:t>
            </a:r>
          </a:p>
        </p:txBody>
      </p:sp>
      <p:grpSp>
        <p:nvGrpSpPr>
          <p:cNvPr id="13322" name="Group 11"/>
          <p:cNvGrpSpPr>
            <a:grpSpLocks/>
          </p:cNvGrpSpPr>
          <p:nvPr/>
        </p:nvGrpSpPr>
        <p:grpSpPr bwMode="auto">
          <a:xfrm>
            <a:off x="7212013" y="2311400"/>
            <a:ext cx="1752600" cy="1325563"/>
            <a:chOff x="4574" y="2550"/>
            <a:chExt cx="1104" cy="835"/>
          </a:xfrm>
        </p:grpSpPr>
        <p:sp>
          <p:nvSpPr>
            <p:cNvPr id="13333" name="Text Box 12"/>
            <p:cNvSpPr txBox="1">
              <a:spLocks noChangeArrowheads="1"/>
            </p:cNvSpPr>
            <p:nvPr/>
          </p:nvSpPr>
          <p:spPr bwMode="auto">
            <a:xfrm>
              <a:off x="4958" y="2552"/>
              <a:ext cx="720" cy="288"/>
            </a:xfrm>
            <a:prstGeom prst="rect">
              <a:avLst/>
            </a:prstGeom>
            <a:solidFill>
              <a:schemeClr val="accent1"/>
            </a:solidFill>
            <a:ln w="9525">
              <a:miter lim="800000"/>
              <a:headEnd/>
              <a:tailEnd/>
            </a:ln>
            <a:scene3d>
              <a:camera prst="legacyObliqueTopRight"/>
              <a:lightRig rig="legacyFlat3" dir="b"/>
            </a:scene3d>
            <a:sp3d extrusionH="201600" prstMaterial="legacyMatte">
              <a:bevelT w="13500" h="13500" prst="angle"/>
              <a:bevelB w="13500" h="13500" prst="angle"/>
              <a:extrusionClr>
                <a:schemeClr val="accent1"/>
              </a:extrusionClr>
            </a:sp3d>
          </p:spPr>
          <p:txBody>
            <a:bodyPr>
              <a:spAutoFit/>
              <a:flatTx/>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400">
                  <a:latin typeface="Tahoma" pitchFamily="34" charset="0"/>
                </a:rPr>
                <a:t>电信号</a:t>
              </a:r>
            </a:p>
          </p:txBody>
        </p:sp>
        <p:sp>
          <p:nvSpPr>
            <p:cNvPr id="13334" name="Text Box 13"/>
            <p:cNvSpPr txBox="1">
              <a:spLocks noChangeArrowheads="1"/>
            </p:cNvSpPr>
            <p:nvPr/>
          </p:nvSpPr>
          <p:spPr bwMode="auto">
            <a:xfrm>
              <a:off x="4958" y="3097"/>
              <a:ext cx="720" cy="288"/>
            </a:xfrm>
            <a:prstGeom prst="rect">
              <a:avLst/>
            </a:prstGeom>
            <a:solidFill>
              <a:schemeClr val="accent1"/>
            </a:solidFill>
            <a:ln w="9525">
              <a:miter lim="800000"/>
              <a:headEnd/>
              <a:tailEnd/>
            </a:ln>
            <a:scene3d>
              <a:camera prst="legacyObliqueTopRight"/>
              <a:lightRig rig="legacyFlat3" dir="b"/>
            </a:scene3d>
            <a:sp3d extrusionH="201600" prstMaterial="legacyMatte">
              <a:bevelT w="13500" h="13500" prst="angle"/>
              <a:bevelB w="13500" h="13500" prst="angle"/>
              <a:extrusionClr>
                <a:schemeClr val="accent1"/>
              </a:extrusionClr>
            </a:sp3d>
          </p:spPr>
          <p:txBody>
            <a:bodyPr>
              <a:spAutoFit/>
              <a:flatTx/>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400">
                  <a:latin typeface="Tahoma" pitchFamily="34" charset="0"/>
                </a:rPr>
                <a:t>光信号</a:t>
              </a:r>
            </a:p>
          </p:txBody>
        </p:sp>
        <p:sp>
          <p:nvSpPr>
            <p:cNvPr id="13335" name="AutoShape 14"/>
            <p:cNvSpPr>
              <a:spLocks/>
            </p:cNvSpPr>
            <p:nvPr/>
          </p:nvSpPr>
          <p:spPr bwMode="auto">
            <a:xfrm>
              <a:off x="4574" y="2550"/>
              <a:ext cx="384" cy="816"/>
            </a:xfrm>
            <a:prstGeom prst="leftBrace">
              <a:avLst>
                <a:gd name="adj1" fmla="val 17708"/>
                <a:gd name="adj2" fmla="val 50000"/>
              </a:avLst>
            </a:prstGeom>
            <a:solidFill>
              <a:schemeClr val="accent1"/>
            </a:solidFill>
            <a:ln w="12700" cap="sq">
              <a:solidFill>
                <a:schemeClr val="tx1"/>
              </a:solidFill>
              <a:round/>
              <a:headEnd type="none" w="sm" len="sm"/>
              <a:tailEnd type="none" w="sm" len="sm"/>
            </a:ln>
            <a:effectLst>
              <a:outerShdw dist="107763" dir="18900000" algn="ctr" rotWithShape="0">
                <a:schemeClr val="hlink">
                  <a:alpha val="50000"/>
                </a:schemeClr>
              </a:outerShdw>
            </a:effectLst>
          </p:spPr>
          <p:txBody>
            <a:bodyPr wrap="none" anchor="ctr"/>
            <a:lstStyle/>
            <a:p>
              <a:endParaRPr lang="zh-CN" altLang="en-US"/>
            </a:p>
          </p:txBody>
        </p:sp>
      </p:grpSp>
      <p:sp>
        <p:nvSpPr>
          <p:cNvPr id="13323" name="AutoShape 15"/>
          <p:cNvSpPr>
            <a:spLocks/>
          </p:cNvSpPr>
          <p:nvPr/>
        </p:nvSpPr>
        <p:spPr bwMode="auto">
          <a:xfrm>
            <a:off x="1658938" y="2182813"/>
            <a:ext cx="381000" cy="1524000"/>
          </a:xfrm>
          <a:prstGeom prst="rightBrace">
            <a:avLst>
              <a:gd name="adj1" fmla="val 33333"/>
              <a:gd name="adj2" fmla="val 50000"/>
            </a:avLst>
          </a:prstGeom>
          <a:solidFill>
            <a:schemeClr val="accent1"/>
          </a:solidFill>
          <a:ln w="12700" cap="sq">
            <a:solidFill>
              <a:schemeClr val="tx1"/>
            </a:solidFill>
            <a:round/>
            <a:headEnd type="none" w="sm" len="sm"/>
            <a:tailEnd type="none" w="sm" len="sm"/>
          </a:ln>
          <a:effectLst>
            <a:outerShdw dist="107763" dir="18900000" algn="ctr" rotWithShape="0">
              <a:schemeClr val="hlink">
                <a:alpha val="50000"/>
              </a:schemeClr>
            </a:outerShdw>
          </a:effectLst>
        </p:spPr>
        <p:txBody>
          <a:bodyPr wrap="none" anchor="ctr"/>
          <a:lstStyle/>
          <a:p>
            <a:endParaRPr lang="zh-CN" altLang="en-US"/>
          </a:p>
        </p:txBody>
      </p:sp>
      <p:sp>
        <p:nvSpPr>
          <p:cNvPr id="97296" name="Text Box 16"/>
          <p:cNvSpPr txBox="1">
            <a:spLocks noChangeArrowheads="1"/>
          </p:cNvSpPr>
          <p:nvPr/>
        </p:nvSpPr>
        <p:spPr bwMode="auto">
          <a:xfrm>
            <a:off x="3660775" y="2282825"/>
            <a:ext cx="1528763" cy="457200"/>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zh-CN" altLang="en-US" sz="2400">
                <a:effectLst>
                  <a:outerShdw blurRad="38100" dist="38100" dir="2700000" algn="tl">
                    <a:srgbClr val="C0C0C0"/>
                  </a:outerShdw>
                </a:effectLst>
                <a:latin typeface="Tahoma" pitchFamily="34" charset="0"/>
              </a:rPr>
              <a:t>敏感元件</a:t>
            </a:r>
          </a:p>
        </p:txBody>
      </p:sp>
      <p:sp>
        <p:nvSpPr>
          <p:cNvPr id="13325" name="AutoShape 17"/>
          <p:cNvSpPr>
            <a:spLocks noChangeArrowheads="1"/>
          </p:cNvSpPr>
          <p:nvPr/>
        </p:nvSpPr>
        <p:spPr bwMode="auto">
          <a:xfrm rot="10166450">
            <a:off x="2270125" y="3622675"/>
            <a:ext cx="647700" cy="1477963"/>
          </a:xfrm>
          <a:prstGeom prst="curvedLeftArrow">
            <a:avLst>
              <a:gd name="adj1" fmla="val 38147"/>
              <a:gd name="adj2" fmla="val 83785"/>
              <a:gd name="adj3" fmla="val 33333"/>
            </a:avLst>
          </a:prstGeom>
          <a:solidFill>
            <a:schemeClr val="accent1"/>
          </a:solidFill>
          <a:ln w="9525">
            <a:solidFill>
              <a:schemeClr val="tx1"/>
            </a:solidFill>
            <a:miter lim="800000"/>
            <a:headEnd/>
            <a:tailEnd/>
          </a:ln>
          <a:effectLst>
            <a:outerShdw dist="107763" dir="13500000" algn="ctr" rotWithShape="0">
              <a:schemeClr val="bg2">
                <a:alpha val="50000"/>
              </a:schemeClr>
            </a:outerShdw>
          </a:effectLst>
        </p:spPr>
        <p:txBody>
          <a:bodyPr wrap="none" anchor="ctr"/>
          <a:lstStyle/>
          <a:p>
            <a:endParaRPr lang="zh-CN" altLang="en-US"/>
          </a:p>
        </p:txBody>
      </p:sp>
      <p:sp>
        <p:nvSpPr>
          <p:cNvPr id="13326" name="Text Box 18"/>
          <p:cNvSpPr txBox="1">
            <a:spLocks noChangeArrowheads="1"/>
          </p:cNvSpPr>
          <p:nvPr/>
        </p:nvSpPr>
        <p:spPr bwMode="auto">
          <a:xfrm>
            <a:off x="2974975" y="4568825"/>
            <a:ext cx="1676400" cy="838200"/>
          </a:xfrm>
          <a:prstGeom prst="rect">
            <a:avLst/>
          </a:prstGeom>
          <a:solidFill>
            <a:srgbClr val="33CCCC"/>
          </a:solidFill>
          <a:ln w="9525">
            <a:miter lim="800000"/>
            <a:headEnd/>
            <a:tailEnd/>
          </a:ln>
          <a:scene3d>
            <a:camera prst="legacyObliqueTopRight"/>
            <a:lightRig rig="legacyFlat3" dir="b"/>
          </a:scene3d>
          <a:sp3d extrusionH="201600" prstMaterial="legacyMatte">
            <a:bevelT w="13500" h="13500" prst="angle"/>
            <a:bevelB w="13500" h="13500" prst="angle"/>
            <a:extrusionClr>
              <a:srgbClr val="33CCCC"/>
            </a:extrusionClr>
          </a:sp3d>
        </p:spPr>
        <p:txBody>
          <a:bodyPr anchor="ctr" anchorCtr="1">
            <a:flatTx/>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spcBef>
                <a:spcPct val="50000"/>
              </a:spcBef>
            </a:pPr>
            <a:r>
              <a:rPr kumimoji="1" lang="zh-CN" altLang="en-US" sz="2400">
                <a:latin typeface="Tahoma" pitchFamily="34" charset="0"/>
              </a:rPr>
              <a:t>传感器</a:t>
            </a:r>
          </a:p>
        </p:txBody>
      </p:sp>
      <p:sp>
        <p:nvSpPr>
          <p:cNvPr id="13327" name="AutoShape 19"/>
          <p:cNvSpPr>
            <a:spLocks noChangeArrowheads="1"/>
          </p:cNvSpPr>
          <p:nvPr/>
        </p:nvSpPr>
        <p:spPr bwMode="auto">
          <a:xfrm>
            <a:off x="4879975" y="5026025"/>
            <a:ext cx="976313" cy="485775"/>
          </a:xfrm>
          <a:prstGeom prst="rightArrow">
            <a:avLst>
              <a:gd name="adj1" fmla="val 50000"/>
              <a:gd name="adj2" fmla="val 5024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3328" name="AutoShape 21"/>
          <p:cNvSpPr>
            <a:spLocks noChangeArrowheads="1"/>
          </p:cNvSpPr>
          <p:nvPr/>
        </p:nvSpPr>
        <p:spPr bwMode="auto">
          <a:xfrm>
            <a:off x="4956175" y="4568825"/>
            <a:ext cx="762000" cy="76200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outerShdw dist="107763" dir="18900000" algn="ctr" rotWithShape="0">
              <a:schemeClr val="hlink">
                <a:alpha val="50000"/>
              </a:schemeClr>
            </a:outerShdw>
          </a:effectLst>
        </p:spPr>
        <p:txBody>
          <a:bodyPr wrap="none" anchor="ctr"/>
          <a:lstStyle/>
          <a:p>
            <a:endParaRPr lang="zh-CN" altLang="en-US"/>
          </a:p>
        </p:txBody>
      </p:sp>
      <p:sp>
        <p:nvSpPr>
          <p:cNvPr id="13329" name="AutoShape 22"/>
          <p:cNvSpPr>
            <a:spLocks noChangeArrowheads="1"/>
          </p:cNvSpPr>
          <p:nvPr/>
        </p:nvSpPr>
        <p:spPr bwMode="auto">
          <a:xfrm>
            <a:off x="1984375" y="2587625"/>
            <a:ext cx="762000" cy="76200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outerShdw dist="107763" dir="18900000" algn="ctr" rotWithShape="0">
              <a:schemeClr val="hlink">
                <a:alpha val="50000"/>
              </a:schemeClr>
            </a:outerShdw>
          </a:effectLst>
        </p:spPr>
        <p:txBody>
          <a:bodyPr wrap="none" anchor="ctr"/>
          <a:lstStyle/>
          <a:p>
            <a:endParaRPr lang="zh-CN" altLang="en-US"/>
          </a:p>
        </p:txBody>
      </p:sp>
      <p:sp>
        <p:nvSpPr>
          <p:cNvPr id="13330" name="Rectangle 23"/>
          <p:cNvSpPr>
            <a:spLocks noChangeArrowheads="1"/>
          </p:cNvSpPr>
          <p:nvPr/>
        </p:nvSpPr>
        <p:spPr bwMode="auto">
          <a:xfrm>
            <a:off x="0" y="1125538"/>
            <a:ext cx="694848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zh-CN" sz="3200">
                <a:solidFill>
                  <a:schemeClr val="hlink"/>
                </a:solidFill>
              </a:rPr>
              <a:t>1.2 </a:t>
            </a:r>
            <a:r>
              <a:rPr lang="zh-CN" altLang="en-US" sz="3200">
                <a:solidFill>
                  <a:schemeClr val="hlink"/>
                </a:solidFill>
              </a:rPr>
              <a:t>传感器示意图</a:t>
            </a:r>
          </a:p>
        </p:txBody>
      </p:sp>
      <p:sp>
        <p:nvSpPr>
          <p:cNvPr id="13331" name="Rectangle 24"/>
          <p:cNvSpPr>
            <a:spLocks noChangeArrowheads="1"/>
          </p:cNvSpPr>
          <p:nvPr/>
        </p:nvSpPr>
        <p:spPr bwMode="auto">
          <a:xfrm>
            <a:off x="0" y="188913"/>
            <a:ext cx="895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1</a:t>
            </a:r>
            <a:r>
              <a:rPr lang="zh-CN" altLang="en-US" sz="3200">
                <a:solidFill>
                  <a:schemeClr val="hlink"/>
                </a:solidFill>
              </a:rPr>
              <a:t>节  传感器领域相关基本术语</a:t>
            </a:r>
          </a:p>
        </p:txBody>
      </p:sp>
      <p:sp>
        <p:nvSpPr>
          <p:cNvPr id="2" name="矩形 1"/>
          <p:cNvSpPr/>
          <p:nvPr/>
        </p:nvSpPr>
        <p:spPr>
          <a:xfrm>
            <a:off x="5302250" y="4005263"/>
            <a:ext cx="3230563" cy="1954212"/>
          </a:xfrm>
          <a:prstGeom prst="rect">
            <a:avLst/>
          </a:prstGeom>
        </p:spPr>
        <p:txBody>
          <a:bodyPr>
            <a:spAutoFit/>
          </a:bodyPr>
          <a:lstStyle/>
          <a:p>
            <a:pPr algn="ctr">
              <a:spcBef>
                <a:spcPts val="0"/>
              </a:spcBef>
              <a:spcAft>
                <a:spcPts val="1000"/>
              </a:spcAft>
              <a:defRPr/>
            </a:pPr>
            <a:r>
              <a:rPr kumimoji="1" lang="zh-CN" altLang="en-US" sz="2400" dirty="0">
                <a:solidFill>
                  <a:schemeClr val="tx1">
                    <a:lumMod val="75000"/>
                  </a:schemeClr>
                </a:solidFill>
                <a:latin typeface="Tahoma" pitchFamily="34" charset="0"/>
              </a:rPr>
              <a:t>敏感材料</a:t>
            </a:r>
          </a:p>
          <a:p>
            <a:pPr algn="ctr">
              <a:spcBef>
                <a:spcPts val="0"/>
              </a:spcBef>
              <a:spcAft>
                <a:spcPts val="1000"/>
              </a:spcAft>
              <a:defRPr/>
            </a:pPr>
            <a:r>
              <a:rPr kumimoji="1" lang="zh-CN" altLang="en-US" sz="2400" dirty="0">
                <a:solidFill>
                  <a:schemeClr val="tx1">
                    <a:lumMod val="75000"/>
                  </a:schemeClr>
                </a:solidFill>
                <a:latin typeface="Tahoma" pitchFamily="34" charset="0"/>
              </a:rPr>
              <a:t>传感功能结构</a:t>
            </a:r>
          </a:p>
          <a:p>
            <a:pPr algn="ctr">
              <a:spcBef>
                <a:spcPts val="0"/>
              </a:spcBef>
              <a:spcAft>
                <a:spcPts val="1000"/>
              </a:spcAft>
              <a:defRPr/>
            </a:pPr>
            <a:r>
              <a:rPr kumimoji="1" lang="zh-CN" altLang="en-US" sz="2400" dirty="0">
                <a:solidFill>
                  <a:schemeClr val="tx1">
                    <a:lumMod val="75000"/>
                  </a:schemeClr>
                </a:solidFill>
                <a:latin typeface="Tahoma" pitchFamily="34" charset="0"/>
              </a:rPr>
              <a:t>变换处理</a:t>
            </a:r>
            <a:endParaRPr kumimoji="1" lang="en-US" altLang="zh-CN" sz="2400" dirty="0">
              <a:solidFill>
                <a:schemeClr val="tx1">
                  <a:lumMod val="75000"/>
                </a:schemeClr>
              </a:solidFill>
              <a:latin typeface="Tahoma" pitchFamily="34" charset="0"/>
            </a:endParaRPr>
          </a:p>
          <a:p>
            <a:pPr algn="ctr">
              <a:spcBef>
                <a:spcPts val="0"/>
              </a:spcBef>
              <a:spcAft>
                <a:spcPts val="1000"/>
              </a:spcAft>
              <a:defRPr/>
            </a:pPr>
            <a:r>
              <a:rPr kumimoji="1" lang="zh-CN" altLang="en-US" sz="2400" dirty="0">
                <a:solidFill>
                  <a:schemeClr val="tx1">
                    <a:lumMod val="75000"/>
                  </a:schemeClr>
                </a:solidFill>
                <a:latin typeface="Tahoma" pitchFamily="34" charset="0"/>
              </a:rPr>
              <a:t>传感机理</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5FE8EA98-785F-4835-8567-E73269B41D80}" type="slidenum">
              <a:rPr lang="en-US" altLang="zh-CN" sz="1400" b="0" smtClean="0">
                <a:solidFill>
                  <a:srgbClr val="FF5050"/>
                </a:solidFill>
              </a:rPr>
              <a:pPr eaLnBrk="1" hangingPunct="1"/>
              <a:t>13</a:t>
            </a:fld>
            <a:endParaRPr lang="en-US" altLang="zh-CN" sz="1400" b="0" smtClean="0">
              <a:solidFill>
                <a:srgbClr val="FF5050"/>
              </a:solidFill>
            </a:endParaRPr>
          </a:p>
        </p:txBody>
      </p:sp>
      <p:sp>
        <p:nvSpPr>
          <p:cNvPr id="21507" name="Rectangle 4"/>
          <p:cNvSpPr>
            <a:spLocks noChangeArrowheads="1"/>
          </p:cNvSpPr>
          <p:nvPr/>
        </p:nvSpPr>
        <p:spPr bwMode="auto">
          <a:xfrm>
            <a:off x="-900113" y="1774825"/>
            <a:ext cx="10585451"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371600" lvl="2" indent="-457200">
              <a:spcBef>
                <a:spcPct val="20000"/>
              </a:spcBef>
              <a:buClr>
                <a:schemeClr val="accent5">
                  <a:lumMod val="10000"/>
                </a:schemeClr>
              </a:buClr>
              <a:buSzPct val="60000"/>
              <a:buFont typeface="Wingdings" pitchFamily="2" charset="2"/>
              <a:buChar char="l"/>
              <a:defRPr/>
            </a:pPr>
            <a:r>
              <a:rPr lang="zh-CN" altLang="en-US" sz="3200" dirty="0">
                <a:ea typeface="华文新魏" pitchFamily="2" charset="-122"/>
              </a:rPr>
              <a:t>敏感材料</a:t>
            </a:r>
            <a:endParaRPr lang="en-US" altLang="zh-CN" sz="3200" dirty="0">
              <a:ea typeface="华文新魏" pitchFamily="2" charset="-122"/>
            </a:endParaRPr>
          </a:p>
          <a:p>
            <a:pPr marL="342900" indent="-342900">
              <a:spcBef>
                <a:spcPct val="20000"/>
              </a:spcBef>
              <a:buClr>
                <a:schemeClr val="hlink"/>
              </a:buClr>
              <a:buSzPct val="70000"/>
              <a:buFont typeface="Wingdings" pitchFamily="2" charset="2"/>
              <a:buNone/>
              <a:defRPr/>
            </a:pPr>
            <a:r>
              <a:rPr lang="zh-CN" altLang="en-US" sz="3200" b="0" dirty="0"/>
              <a:t>           </a:t>
            </a:r>
            <a:r>
              <a:rPr lang="zh-CN" altLang="en-US" sz="2400" dirty="0">
                <a:solidFill>
                  <a:srgbClr val="000000"/>
                </a:solidFill>
              </a:rPr>
              <a:t>金属及其氧化物、 陶瓷、高分子、 复合材料等；</a:t>
            </a:r>
            <a:endParaRPr lang="en-US" altLang="zh-CN" sz="2400" dirty="0">
              <a:solidFill>
                <a:srgbClr val="000000"/>
              </a:solidFill>
            </a:endParaRPr>
          </a:p>
          <a:p>
            <a:pPr marL="1371600" lvl="2" indent="-457200">
              <a:spcBef>
                <a:spcPct val="20000"/>
              </a:spcBef>
              <a:buClr>
                <a:schemeClr val="accent5">
                  <a:lumMod val="10000"/>
                </a:schemeClr>
              </a:buClr>
              <a:buSzPct val="60000"/>
              <a:buFont typeface="Wingdings" pitchFamily="2" charset="2"/>
              <a:buChar char="l"/>
              <a:defRPr/>
            </a:pPr>
            <a:r>
              <a:rPr lang="zh-CN" altLang="en-US" sz="3200" dirty="0">
                <a:ea typeface="华文新魏" pitchFamily="2" charset="-122"/>
              </a:rPr>
              <a:t>传感功能结构</a:t>
            </a:r>
            <a:endParaRPr lang="en-US" altLang="zh-CN" sz="3200" dirty="0">
              <a:ea typeface="华文新魏" pitchFamily="2" charset="-122"/>
            </a:endParaRPr>
          </a:p>
          <a:p>
            <a:pPr>
              <a:spcBef>
                <a:spcPts val="0"/>
              </a:spcBef>
              <a:buClr>
                <a:srgbClr val="002060"/>
              </a:buClr>
              <a:buSzPct val="60000"/>
              <a:defRPr/>
            </a:pPr>
            <a:r>
              <a:rPr lang="zh-CN" altLang="en-US" sz="3200" b="0" dirty="0"/>
              <a:t>          </a:t>
            </a:r>
            <a:r>
              <a:rPr lang="zh-CN" altLang="en-US" sz="2600" dirty="0">
                <a:solidFill>
                  <a:srgbClr val="000000"/>
                </a:solidFill>
                <a:latin typeface="+mn-ea"/>
                <a:ea typeface="+mn-ea"/>
              </a:rPr>
              <a:t>电阻型</a:t>
            </a:r>
            <a:r>
              <a:rPr lang="en-US" altLang="zh-CN" sz="2600" dirty="0">
                <a:solidFill>
                  <a:srgbClr val="000000"/>
                </a:solidFill>
                <a:latin typeface="+mn-ea"/>
                <a:ea typeface="+mn-ea"/>
              </a:rPr>
              <a:t>R </a:t>
            </a:r>
            <a:r>
              <a:rPr lang="zh-CN" altLang="en-US" sz="2600" dirty="0">
                <a:solidFill>
                  <a:srgbClr val="000000"/>
                </a:solidFill>
                <a:latin typeface="+mn-ea"/>
                <a:ea typeface="+mn-ea"/>
              </a:rPr>
              <a:t>（</a:t>
            </a:r>
            <a:r>
              <a:rPr lang="zh-CN" altLang="en-US" sz="2600" dirty="0">
                <a:solidFill>
                  <a:srgbClr val="0000CC"/>
                </a:solidFill>
                <a:latin typeface="+mn-ea"/>
                <a:ea typeface="+mn-ea"/>
              </a:rPr>
              <a:t>气体、压力、温度</a:t>
            </a:r>
            <a:r>
              <a:rPr lang="zh-CN" altLang="en-US" sz="2600" dirty="0">
                <a:solidFill>
                  <a:srgbClr val="000000"/>
                </a:solidFill>
                <a:latin typeface="+mn-ea"/>
                <a:ea typeface="+mn-ea"/>
              </a:rPr>
              <a:t>）、电容型</a:t>
            </a:r>
            <a:r>
              <a:rPr lang="en-US" altLang="zh-CN" sz="2600" dirty="0">
                <a:solidFill>
                  <a:srgbClr val="000000"/>
                </a:solidFill>
                <a:latin typeface="+mn-ea"/>
                <a:ea typeface="+mn-ea"/>
              </a:rPr>
              <a:t>C </a:t>
            </a:r>
            <a:r>
              <a:rPr lang="zh-CN" altLang="en-US" sz="2600" dirty="0">
                <a:solidFill>
                  <a:srgbClr val="000000"/>
                </a:solidFill>
                <a:latin typeface="+mn-ea"/>
                <a:ea typeface="+mn-ea"/>
              </a:rPr>
              <a:t>（</a:t>
            </a:r>
            <a:r>
              <a:rPr lang="zh-CN" altLang="en-US" sz="2600" dirty="0">
                <a:solidFill>
                  <a:srgbClr val="0000CC"/>
                </a:solidFill>
                <a:latin typeface="+mn-ea"/>
                <a:ea typeface="+mn-ea"/>
              </a:rPr>
              <a:t>湿度、应变</a:t>
            </a:r>
            <a:r>
              <a:rPr lang="zh-CN" altLang="en-US" sz="2600" dirty="0">
                <a:solidFill>
                  <a:srgbClr val="000000"/>
                </a:solidFill>
                <a:latin typeface="+mn-ea"/>
                <a:ea typeface="+mn-ea"/>
              </a:rPr>
              <a:t>）</a:t>
            </a:r>
          </a:p>
          <a:p>
            <a:pPr marL="342900" indent="-342900">
              <a:buClr>
                <a:schemeClr val="hlink"/>
              </a:buClr>
              <a:buSzPct val="70000"/>
              <a:buFont typeface="Wingdings" pitchFamily="2" charset="2"/>
              <a:buNone/>
              <a:defRPr/>
            </a:pPr>
            <a:r>
              <a:rPr lang="zh-CN" altLang="en-US" sz="2600" dirty="0">
                <a:solidFill>
                  <a:srgbClr val="000000"/>
                </a:solidFill>
                <a:latin typeface="+mn-ea"/>
                <a:ea typeface="+mn-ea"/>
              </a:rPr>
              <a:t>       电感型</a:t>
            </a:r>
            <a:r>
              <a:rPr lang="en-US" altLang="zh-CN" sz="2600" dirty="0">
                <a:solidFill>
                  <a:srgbClr val="000000"/>
                </a:solidFill>
                <a:latin typeface="+mn-ea"/>
                <a:ea typeface="+mn-ea"/>
              </a:rPr>
              <a:t>L </a:t>
            </a:r>
            <a:r>
              <a:rPr lang="zh-CN" altLang="en-US" sz="2600" dirty="0">
                <a:solidFill>
                  <a:srgbClr val="000000"/>
                </a:solidFill>
                <a:latin typeface="+mn-ea"/>
                <a:ea typeface="+mn-ea"/>
              </a:rPr>
              <a:t>（</a:t>
            </a:r>
            <a:r>
              <a:rPr lang="zh-CN" altLang="en-US" sz="2600" dirty="0">
                <a:solidFill>
                  <a:srgbClr val="0000CC"/>
                </a:solidFill>
                <a:latin typeface="+mn-ea"/>
                <a:ea typeface="+mn-ea"/>
              </a:rPr>
              <a:t>位移、流量 </a:t>
            </a:r>
            <a:r>
              <a:rPr lang="zh-CN" altLang="en-US" sz="2600" dirty="0">
                <a:solidFill>
                  <a:srgbClr val="000000"/>
                </a:solidFill>
                <a:latin typeface="+mn-ea"/>
                <a:ea typeface="+mn-ea"/>
              </a:rPr>
              <a:t>）、频率型</a:t>
            </a:r>
            <a:r>
              <a:rPr lang="en-US" altLang="zh-CN" sz="2600" dirty="0">
                <a:solidFill>
                  <a:srgbClr val="000000"/>
                </a:solidFill>
                <a:latin typeface="+mn-ea"/>
                <a:ea typeface="+mn-ea"/>
              </a:rPr>
              <a:t>f </a:t>
            </a:r>
            <a:r>
              <a:rPr lang="zh-CN" altLang="en-US" sz="2600" dirty="0">
                <a:solidFill>
                  <a:srgbClr val="000000"/>
                </a:solidFill>
                <a:latin typeface="+mn-ea"/>
                <a:ea typeface="+mn-ea"/>
              </a:rPr>
              <a:t>（</a:t>
            </a:r>
            <a:r>
              <a:rPr lang="zh-CN" altLang="en-US" sz="2600" dirty="0">
                <a:solidFill>
                  <a:srgbClr val="0000CC"/>
                </a:solidFill>
                <a:latin typeface="+mn-ea"/>
                <a:ea typeface="+mn-ea"/>
              </a:rPr>
              <a:t>气体</a:t>
            </a:r>
            <a:r>
              <a:rPr lang="zh-CN" altLang="en-US" sz="2600" dirty="0">
                <a:solidFill>
                  <a:srgbClr val="000000"/>
                </a:solidFill>
                <a:latin typeface="+mn-ea"/>
                <a:ea typeface="+mn-ea"/>
              </a:rPr>
              <a:t>）等；</a:t>
            </a:r>
            <a:endParaRPr lang="en-US" altLang="zh-CN" sz="2600" dirty="0">
              <a:solidFill>
                <a:srgbClr val="000000"/>
              </a:solidFill>
              <a:latin typeface="+mn-ea"/>
              <a:ea typeface="+mn-ea"/>
            </a:endParaRPr>
          </a:p>
          <a:p>
            <a:pPr marL="1371600" lvl="2" indent="-457200">
              <a:spcBef>
                <a:spcPct val="20000"/>
              </a:spcBef>
              <a:buClr>
                <a:schemeClr val="accent5">
                  <a:lumMod val="10000"/>
                </a:schemeClr>
              </a:buClr>
              <a:buSzPct val="60000"/>
              <a:buFont typeface="Wingdings" pitchFamily="2" charset="2"/>
              <a:buChar char="l"/>
              <a:defRPr/>
            </a:pPr>
            <a:r>
              <a:rPr lang="zh-CN" altLang="en-US" sz="3200" dirty="0">
                <a:ea typeface="华文新魏" pitchFamily="2" charset="-122"/>
              </a:rPr>
              <a:t>处理电路</a:t>
            </a:r>
            <a:endParaRPr lang="en-US" altLang="zh-CN" sz="3200" dirty="0">
              <a:ea typeface="华文新魏" pitchFamily="2" charset="-122"/>
            </a:endParaRPr>
          </a:p>
          <a:p>
            <a:pPr marL="609600" indent="-609600" algn="just">
              <a:spcBef>
                <a:spcPct val="20000"/>
              </a:spcBef>
              <a:buClr>
                <a:schemeClr val="hlink"/>
              </a:buClr>
              <a:buSzPct val="70000"/>
              <a:buFont typeface="Wingdings" pitchFamily="2" charset="2"/>
              <a:buNone/>
              <a:defRPr/>
            </a:pPr>
            <a:r>
              <a:rPr lang="zh-CN" altLang="en-US" sz="2400" dirty="0">
                <a:solidFill>
                  <a:srgbClr val="000000"/>
                </a:solidFill>
              </a:rPr>
              <a:t>                将传感器输出的微弱电信号进行再次变换、放大、滤波、调制</a:t>
            </a:r>
            <a:endParaRPr lang="en-US" altLang="zh-CN" sz="2400" dirty="0">
              <a:solidFill>
                <a:srgbClr val="000000"/>
              </a:solidFill>
            </a:endParaRPr>
          </a:p>
          <a:p>
            <a:pPr marL="609600" indent="-609600" algn="just">
              <a:spcBef>
                <a:spcPct val="20000"/>
              </a:spcBef>
              <a:buClr>
                <a:schemeClr val="hlink"/>
              </a:buClr>
              <a:buSzPct val="70000"/>
              <a:buFont typeface="Wingdings" pitchFamily="2" charset="2"/>
              <a:buNone/>
              <a:defRPr/>
            </a:pPr>
            <a:r>
              <a:rPr lang="en-US" altLang="zh-CN" sz="2400" dirty="0">
                <a:solidFill>
                  <a:srgbClr val="000000"/>
                </a:solidFill>
              </a:rPr>
              <a:t>           </a:t>
            </a:r>
            <a:r>
              <a:rPr lang="zh-CN" altLang="en-US" sz="2400" dirty="0">
                <a:solidFill>
                  <a:srgbClr val="000000"/>
                </a:solidFill>
              </a:rPr>
              <a:t>和解调等，使它们成为便于显示、记录或进行数据处理的信号。</a:t>
            </a:r>
          </a:p>
          <a:p>
            <a:pPr marL="342900" indent="-342900">
              <a:spcBef>
                <a:spcPct val="20000"/>
              </a:spcBef>
              <a:buClr>
                <a:schemeClr val="hlink"/>
              </a:buClr>
              <a:buSzPct val="70000"/>
              <a:buFont typeface="Wingdings" pitchFamily="2" charset="2"/>
              <a:buNone/>
              <a:defRPr/>
            </a:pPr>
            <a:endParaRPr lang="zh-CN" altLang="en-US" sz="2400" dirty="0">
              <a:solidFill>
                <a:srgbClr val="000000"/>
              </a:solidFill>
            </a:endParaRPr>
          </a:p>
        </p:txBody>
      </p:sp>
      <p:sp>
        <p:nvSpPr>
          <p:cNvPr id="14340" name="Rectangle 5"/>
          <p:cNvSpPr>
            <a:spLocks noChangeArrowheads="1"/>
          </p:cNvSpPr>
          <p:nvPr/>
        </p:nvSpPr>
        <p:spPr bwMode="auto">
          <a:xfrm>
            <a:off x="0" y="1125538"/>
            <a:ext cx="74517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zh-CN" sz="3200">
                <a:solidFill>
                  <a:schemeClr val="hlink"/>
                </a:solidFill>
              </a:rPr>
              <a:t>1.3 </a:t>
            </a:r>
            <a:r>
              <a:rPr lang="zh-CN" altLang="en-US" sz="3200">
                <a:solidFill>
                  <a:schemeClr val="hlink"/>
                </a:solidFill>
              </a:rPr>
              <a:t>传感器材料与功能</a:t>
            </a:r>
          </a:p>
        </p:txBody>
      </p:sp>
      <p:sp>
        <p:nvSpPr>
          <p:cNvPr id="14341" name="Rectangle 6"/>
          <p:cNvSpPr>
            <a:spLocks noChangeArrowheads="1"/>
          </p:cNvSpPr>
          <p:nvPr/>
        </p:nvSpPr>
        <p:spPr bwMode="auto">
          <a:xfrm>
            <a:off x="0" y="188913"/>
            <a:ext cx="895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1</a:t>
            </a:r>
            <a:r>
              <a:rPr lang="zh-CN" altLang="en-US" sz="3200">
                <a:solidFill>
                  <a:schemeClr val="hlink"/>
                </a:solidFill>
              </a:rPr>
              <a:t>节  传感器领域相关基本术语</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C38EA076-F78F-454B-A1E0-651D5733454F}" type="slidenum">
              <a:rPr lang="en-US" altLang="zh-CN" sz="1400" b="0" smtClean="0">
                <a:solidFill>
                  <a:srgbClr val="FF5050"/>
                </a:solidFill>
              </a:rPr>
              <a:pPr eaLnBrk="1" hangingPunct="1"/>
              <a:t>14</a:t>
            </a:fld>
            <a:endParaRPr lang="en-US" altLang="zh-CN" sz="1400" b="0" smtClean="0">
              <a:solidFill>
                <a:srgbClr val="FF5050"/>
              </a:solidFill>
            </a:endParaRPr>
          </a:p>
        </p:txBody>
      </p:sp>
      <p:sp>
        <p:nvSpPr>
          <p:cNvPr id="15363" name="Rectangle 31"/>
          <p:cNvSpPr>
            <a:spLocks noChangeArrowheads="1"/>
          </p:cNvSpPr>
          <p:nvPr/>
        </p:nvSpPr>
        <p:spPr bwMode="auto">
          <a:xfrm>
            <a:off x="0" y="1125538"/>
            <a:ext cx="72358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zh-CN" sz="3200">
                <a:solidFill>
                  <a:schemeClr val="hlink"/>
                </a:solidFill>
              </a:rPr>
              <a:t>1.4 </a:t>
            </a:r>
            <a:r>
              <a:rPr lang="zh-CN" altLang="en-US" sz="3200">
                <a:solidFill>
                  <a:schemeClr val="hlink"/>
                </a:solidFill>
              </a:rPr>
              <a:t>传感器技术定义</a:t>
            </a:r>
          </a:p>
        </p:txBody>
      </p:sp>
      <p:sp>
        <p:nvSpPr>
          <p:cNvPr id="15364" name="Text Box 33"/>
          <p:cNvSpPr txBox="1">
            <a:spLocks noChangeArrowheads="1"/>
          </p:cNvSpPr>
          <p:nvPr/>
        </p:nvSpPr>
        <p:spPr bwMode="auto">
          <a:xfrm>
            <a:off x="250825" y="2060575"/>
            <a:ext cx="864235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lang="zh-CN" altLang="en-US" u="sng">
                <a:solidFill>
                  <a:srgbClr val="FF0000"/>
                </a:solidFill>
              </a:rPr>
              <a:t>传感器技术</a:t>
            </a:r>
            <a:r>
              <a:rPr lang="zh-CN" altLang="en-US"/>
              <a:t>是一个汇聚物理、化学、材料、器件、机械、电子、生物工程等多类型</a:t>
            </a:r>
            <a:r>
              <a:rPr lang="zh-CN" altLang="en-US">
                <a:solidFill>
                  <a:srgbClr val="FF5050"/>
                </a:solidFill>
              </a:rPr>
              <a:t>交叉学科</a:t>
            </a:r>
            <a:r>
              <a:rPr lang="zh-CN" altLang="en-US"/>
              <a:t>，涉及</a:t>
            </a:r>
            <a:r>
              <a:rPr lang="zh-CN" altLang="en-US">
                <a:solidFill>
                  <a:srgbClr val="FF5050"/>
                </a:solidFill>
              </a:rPr>
              <a:t>传感检测原理、传感器件设计、传感器开发和应用</a:t>
            </a:r>
            <a:r>
              <a:rPr lang="zh-CN" altLang="en-US"/>
              <a:t>的综合技术。</a:t>
            </a:r>
          </a:p>
        </p:txBody>
      </p:sp>
      <p:sp>
        <p:nvSpPr>
          <p:cNvPr id="15365" name="Rectangle 6"/>
          <p:cNvSpPr>
            <a:spLocks noChangeArrowheads="1"/>
          </p:cNvSpPr>
          <p:nvPr/>
        </p:nvSpPr>
        <p:spPr bwMode="auto">
          <a:xfrm>
            <a:off x="0" y="188913"/>
            <a:ext cx="895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1</a:t>
            </a:r>
            <a:r>
              <a:rPr lang="zh-CN" altLang="en-US" sz="3200">
                <a:solidFill>
                  <a:schemeClr val="hlink"/>
                </a:solidFill>
              </a:rPr>
              <a:t>节  传感器领域相关基本术语</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C66466EF-83CE-4574-9FBB-DD19A040F1D6}" type="slidenum">
              <a:rPr lang="en-US" altLang="zh-CN" sz="1400" b="0" smtClean="0">
                <a:solidFill>
                  <a:srgbClr val="FF5050"/>
                </a:solidFill>
              </a:rPr>
              <a:pPr eaLnBrk="1" hangingPunct="1"/>
              <a:t>15</a:t>
            </a:fld>
            <a:endParaRPr lang="en-US" altLang="zh-CN" sz="1400" b="0" smtClean="0">
              <a:solidFill>
                <a:srgbClr val="FF5050"/>
              </a:solidFill>
            </a:endParaRPr>
          </a:p>
        </p:txBody>
      </p:sp>
      <p:grpSp>
        <p:nvGrpSpPr>
          <p:cNvPr id="16387" name="Group 5"/>
          <p:cNvGrpSpPr>
            <a:grpSpLocks/>
          </p:cNvGrpSpPr>
          <p:nvPr/>
        </p:nvGrpSpPr>
        <p:grpSpPr bwMode="auto">
          <a:xfrm>
            <a:off x="1389063" y="1308100"/>
            <a:ext cx="6172200" cy="3733800"/>
            <a:chOff x="295" y="1440"/>
            <a:chExt cx="3858" cy="2403"/>
          </a:xfrm>
        </p:grpSpPr>
        <p:sp>
          <p:nvSpPr>
            <p:cNvPr id="16398" name="AutoShape 6"/>
            <p:cNvSpPr>
              <a:spLocks noChangeArrowheads="1"/>
            </p:cNvSpPr>
            <p:nvPr/>
          </p:nvSpPr>
          <p:spPr bwMode="auto">
            <a:xfrm>
              <a:off x="2855" y="1827"/>
              <a:ext cx="288" cy="288"/>
            </a:xfrm>
            <a:prstGeom prst="roundRect">
              <a:avLst>
                <a:gd name="adj" fmla="val 16667"/>
              </a:avLst>
            </a:prstGeom>
            <a:solidFill>
              <a:schemeClr val="accent1">
                <a:alpha val="50195"/>
              </a:schemeClr>
            </a:solidFill>
            <a:ln w="9525">
              <a:round/>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6399" name="AutoShape 7"/>
            <p:cNvSpPr>
              <a:spLocks noChangeArrowheads="1"/>
            </p:cNvSpPr>
            <p:nvPr/>
          </p:nvSpPr>
          <p:spPr bwMode="auto">
            <a:xfrm>
              <a:off x="2711" y="3219"/>
              <a:ext cx="288" cy="288"/>
            </a:xfrm>
            <a:prstGeom prst="roundRect">
              <a:avLst>
                <a:gd name="adj" fmla="val 16667"/>
              </a:avLst>
            </a:prstGeom>
            <a:solidFill>
              <a:schemeClr val="accent1">
                <a:alpha val="50195"/>
              </a:schemeClr>
            </a:solidFill>
            <a:ln w="9525">
              <a:round/>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6400" name="Rectangle 8"/>
            <p:cNvSpPr>
              <a:spLocks noChangeArrowheads="1"/>
            </p:cNvSpPr>
            <p:nvPr/>
          </p:nvSpPr>
          <p:spPr bwMode="auto">
            <a:xfrm>
              <a:off x="3335" y="2499"/>
              <a:ext cx="432" cy="336"/>
            </a:xfrm>
            <a:prstGeom prst="rect">
              <a:avLst/>
            </a:prstGeom>
            <a:solidFill>
              <a:schemeClr val="accent1">
                <a:alpha val="50195"/>
              </a:schemeClr>
            </a:solidFill>
            <a:ln w="9525">
              <a:miter lim="800000"/>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6401" name="Oval 9"/>
            <p:cNvSpPr>
              <a:spLocks noChangeArrowheads="1"/>
            </p:cNvSpPr>
            <p:nvPr/>
          </p:nvSpPr>
          <p:spPr bwMode="auto">
            <a:xfrm>
              <a:off x="2928" y="2832"/>
              <a:ext cx="1225" cy="816"/>
            </a:xfrm>
            <a:prstGeom prst="ellipse">
              <a:avLst/>
            </a:prstGeom>
            <a:solidFill>
              <a:schemeClr val="accent1">
                <a:alpha val="50195"/>
              </a:schemeClr>
            </a:solidFill>
            <a:ln w="9525">
              <a:round/>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6402" name="Oval 10"/>
            <p:cNvSpPr>
              <a:spLocks noChangeArrowheads="1"/>
            </p:cNvSpPr>
            <p:nvPr/>
          </p:nvSpPr>
          <p:spPr bwMode="auto">
            <a:xfrm>
              <a:off x="2926" y="1758"/>
              <a:ext cx="1225" cy="816"/>
            </a:xfrm>
            <a:prstGeom prst="ellipse">
              <a:avLst/>
            </a:prstGeom>
            <a:solidFill>
              <a:schemeClr val="accent1">
                <a:alpha val="50195"/>
              </a:schemeClr>
            </a:solidFill>
            <a:ln w="9525">
              <a:round/>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6403" name="Rectangle 11"/>
            <p:cNvSpPr>
              <a:spLocks noChangeArrowheads="1"/>
            </p:cNvSpPr>
            <p:nvPr/>
          </p:nvSpPr>
          <p:spPr bwMode="auto">
            <a:xfrm>
              <a:off x="791" y="2499"/>
              <a:ext cx="432" cy="240"/>
            </a:xfrm>
            <a:prstGeom prst="rect">
              <a:avLst/>
            </a:prstGeom>
            <a:solidFill>
              <a:schemeClr val="accent1">
                <a:alpha val="50195"/>
              </a:schemeClr>
            </a:solidFill>
            <a:ln w="9525">
              <a:miter lim="800000"/>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6404" name="AutoShape 12"/>
            <p:cNvSpPr>
              <a:spLocks noChangeArrowheads="1"/>
            </p:cNvSpPr>
            <p:nvPr/>
          </p:nvSpPr>
          <p:spPr bwMode="auto">
            <a:xfrm>
              <a:off x="1511" y="1779"/>
              <a:ext cx="288" cy="288"/>
            </a:xfrm>
            <a:prstGeom prst="roundRect">
              <a:avLst>
                <a:gd name="adj" fmla="val 16667"/>
              </a:avLst>
            </a:prstGeom>
            <a:solidFill>
              <a:schemeClr val="accent1">
                <a:alpha val="50195"/>
              </a:schemeClr>
            </a:solidFill>
            <a:ln w="9525">
              <a:round/>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6405" name="AutoShape 13"/>
            <p:cNvSpPr>
              <a:spLocks noChangeArrowheads="1"/>
            </p:cNvSpPr>
            <p:nvPr/>
          </p:nvSpPr>
          <p:spPr bwMode="auto">
            <a:xfrm>
              <a:off x="1415" y="3123"/>
              <a:ext cx="288" cy="288"/>
            </a:xfrm>
            <a:prstGeom prst="roundRect">
              <a:avLst>
                <a:gd name="adj" fmla="val 16667"/>
              </a:avLst>
            </a:prstGeom>
            <a:solidFill>
              <a:schemeClr val="accent1">
                <a:alpha val="50195"/>
              </a:schemeClr>
            </a:solidFill>
            <a:ln w="9525">
              <a:round/>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6406" name="Oval 14"/>
            <p:cNvSpPr>
              <a:spLocks noChangeArrowheads="1"/>
            </p:cNvSpPr>
            <p:nvPr/>
          </p:nvSpPr>
          <p:spPr bwMode="auto">
            <a:xfrm>
              <a:off x="431" y="1712"/>
              <a:ext cx="1225" cy="816"/>
            </a:xfrm>
            <a:prstGeom prst="ellipse">
              <a:avLst/>
            </a:prstGeom>
            <a:solidFill>
              <a:schemeClr val="accent1">
                <a:alpha val="50195"/>
              </a:schemeClr>
            </a:solidFill>
            <a:ln w="9525">
              <a:round/>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6407" name="Oval 15"/>
            <p:cNvSpPr>
              <a:spLocks noChangeArrowheads="1"/>
            </p:cNvSpPr>
            <p:nvPr/>
          </p:nvSpPr>
          <p:spPr bwMode="auto">
            <a:xfrm>
              <a:off x="1701" y="1440"/>
              <a:ext cx="1225" cy="816"/>
            </a:xfrm>
            <a:prstGeom prst="ellipse">
              <a:avLst/>
            </a:prstGeom>
            <a:solidFill>
              <a:schemeClr val="accent1">
                <a:alpha val="50195"/>
              </a:schemeClr>
            </a:solidFill>
            <a:ln w="9525">
              <a:round/>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6408" name="Oval 16"/>
            <p:cNvSpPr>
              <a:spLocks noChangeArrowheads="1"/>
            </p:cNvSpPr>
            <p:nvPr/>
          </p:nvSpPr>
          <p:spPr bwMode="auto">
            <a:xfrm>
              <a:off x="295" y="2710"/>
              <a:ext cx="1225" cy="816"/>
            </a:xfrm>
            <a:prstGeom prst="ellipse">
              <a:avLst/>
            </a:prstGeom>
            <a:solidFill>
              <a:schemeClr val="accent1">
                <a:alpha val="50195"/>
              </a:schemeClr>
            </a:solidFill>
            <a:ln w="9525">
              <a:round/>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6409" name="Oval 17"/>
            <p:cNvSpPr>
              <a:spLocks noChangeArrowheads="1"/>
            </p:cNvSpPr>
            <p:nvPr/>
          </p:nvSpPr>
          <p:spPr bwMode="auto">
            <a:xfrm>
              <a:off x="1565" y="3027"/>
              <a:ext cx="1225" cy="816"/>
            </a:xfrm>
            <a:prstGeom prst="ellipse">
              <a:avLst/>
            </a:prstGeom>
            <a:solidFill>
              <a:schemeClr val="accent1">
                <a:alpha val="50195"/>
              </a:schemeClr>
            </a:solidFill>
            <a:ln w="9525">
              <a:round/>
              <a:headEnd/>
              <a:tailEnd/>
            </a:ln>
            <a:scene3d>
              <a:camera prst="legacyObliqueTopRight"/>
              <a:lightRig rig="legacyFlat3" dir="b"/>
            </a:scene3d>
            <a:sp3d extrusionH="176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102418" name="Text Box 18"/>
            <p:cNvSpPr txBox="1">
              <a:spLocks noChangeArrowheads="1"/>
            </p:cNvSpPr>
            <p:nvPr/>
          </p:nvSpPr>
          <p:spPr bwMode="auto">
            <a:xfrm>
              <a:off x="1961" y="1683"/>
              <a:ext cx="771" cy="294"/>
            </a:xfrm>
            <a:prstGeom prst="rect">
              <a:avLst/>
            </a:prstGeom>
            <a:solidFill>
              <a:schemeClr val="accent1">
                <a:alpha val="50000"/>
              </a:schemeClr>
            </a:solidFill>
            <a:ln w="9525">
              <a:noFill/>
              <a:miter lim="800000"/>
              <a:headEnd/>
              <a:tailEnd/>
            </a:ln>
            <a:effectLst/>
          </p:spPr>
          <p:txBody>
            <a:bodyPr>
              <a:spAutoFit/>
            </a:bodyPr>
            <a:lstStyle/>
            <a:p>
              <a:pPr>
                <a:spcBef>
                  <a:spcPct val="50000"/>
                </a:spcBef>
                <a:defRPr/>
              </a:pPr>
              <a:r>
                <a:rPr lang="zh-CN" altLang="en-US" sz="2400">
                  <a:solidFill>
                    <a:schemeClr val="hlink"/>
                  </a:solidFill>
                  <a:effectLst>
                    <a:outerShdw blurRad="38100" dist="38100" dir="2700000" algn="tl">
                      <a:srgbClr val="000000"/>
                    </a:outerShdw>
                  </a:effectLst>
                </a:rPr>
                <a:t>材料学</a:t>
              </a:r>
            </a:p>
          </p:txBody>
        </p:sp>
        <p:sp>
          <p:nvSpPr>
            <p:cNvPr id="102419" name="Text Box 19"/>
            <p:cNvSpPr txBox="1">
              <a:spLocks noChangeArrowheads="1"/>
            </p:cNvSpPr>
            <p:nvPr/>
          </p:nvSpPr>
          <p:spPr bwMode="auto">
            <a:xfrm>
              <a:off x="601" y="2000"/>
              <a:ext cx="907" cy="294"/>
            </a:xfrm>
            <a:prstGeom prst="rect">
              <a:avLst/>
            </a:prstGeom>
            <a:solidFill>
              <a:schemeClr val="accent1">
                <a:alpha val="50000"/>
              </a:schemeClr>
            </a:solidFill>
            <a:ln w="9525">
              <a:noFill/>
              <a:miter lim="800000"/>
              <a:headEnd/>
              <a:tailEnd/>
            </a:ln>
            <a:effectLst/>
          </p:spPr>
          <p:txBody>
            <a:bodyPr>
              <a:spAutoFit/>
            </a:bodyPr>
            <a:lstStyle/>
            <a:p>
              <a:pPr>
                <a:spcBef>
                  <a:spcPct val="50000"/>
                </a:spcBef>
                <a:defRPr/>
              </a:pPr>
              <a:r>
                <a:rPr lang="zh-CN" altLang="en-US" sz="2400">
                  <a:solidFill>
                    <a:schemeClr val="hlink"/>
                  </a:solidFill>
                  <a:effectLst>
                    <a:outerShdw blurRad="38100" dist="38100" dir="2700000" algn="tl">
                      <a:srgbClr val="000000"/>
                    </a:outerShdw>
                  </a:effectLst>
                </a:rPr>
                <a:t>物理化学</a:t>
              </a:r>
            </a:p>
          </p:txBody>
        </p:sp>
        <p:sp>
          <p:nvSpPr>
            <p:cNvPr id="102420" name="Text Box 20"/>
            <p:cNvSpPr txBox="1">
              <a:spLocks noChangeArrowheads="1"/>
            </p:cNvSpPr>
            <p:nvPr/>
          </p:nvSpPr>
          <p:spPr bwMode="auto">
            <a:xfrm>
              <a:off x="3186" y="2045"/>
              <a:ext cx="771" cy="294"/>
            </a:xfrm>
            <a:prstGeom prst="rect">
              <a:avLst/>
            </a:prstGeom>
            <a:solidFill>
              <a:schemeClr val="accent1">
                <a:alpha val="50000"/>
              </a:schemeClr>
            </a:solidFill>
            <a:ln w="9525">
              <a:noFill/>
              <a:miter lim="800000"/>
              <a:headEnd/>
              <a:tailEnd/>
            </a:ln>
            <a:effectLst/>
          </p:spPr>
          <p:txBody>
            <a:bodyPr>
              <a:spAutoFit/>
            </a:bodyPr>
            <a:lstStyle/>
            <a:p>
              <a:pPr>
                <a:spcBef>
                  <a:spcPct val="50000"/>
                </a:spcBef>
                <a:defRPr/>
              </a:pPr>
              <a:r>
                <a:rPr lang="zh-CN" altLang="en-US" sz="2400">
                  <a:solidFill>
                    <a:schemeClr val="hlink"/>
                  </a:solidFill>
                  <a:effectLst>
                    <a:outerShdw blurRad="38100" dist="38100" dir="2700000" algn="tl">
                      <a:srgbClr val="000000"/>
                    </a:outerShdw>
                  </a:effectLst>
                </a:rPr>
                <a:t>生物学</a:t>
              </a:r>
            </a:p>
          </p:txBody>
        </p:sp>
        <p:sp>
          <p:nvSpPr>
            <p:cNvPr id="102421" name="Text Box 21"/>
            <p:cNvSpPr txBox="1">
              <a:spLocks noChangeArrowheads="1"/>
            </p:cNvSpPr>
            <p:nvPr/>
          </p:nvSpPr>
          <p:spPr bwMode="auto">
            <a:xfrm>
              <a:off x="510" y="2953"/>
              <a:ext cx="816" cy="294"/>
            </a:xfrm>
            <a:prstGeom prst="rect">
              <a:avLst/>
            </a:prstGeom>
            <a:solidFill>
              <a:schemeClr val="accent1">
                <a:alpha val="50000"/>
              </a:schemeClr>
            </a:solidFill>
            <a:ln w="9525">
              <a:noFill/>
              <a:miter lim="800000"/>
              <a:headEnd/>
              <a:tailEnd/>
            </a:ln>
            <a:effectLst/>
          </p:spPr>
          <p:txBody>
            <a:bodyPr>
              <a:spAutoFit/>
            </a:bodyPr>
            <a:lstStyle/>
            <a:p>
              <a:pPr>
                <a:spcBef>
                  <a:spcPct val="50000"/>
                </a:spcBef>
                <a:defRPr/>
              </a:pPr>
              <a:r>
                <a:rPr lang="zh-CN" altLang="en-US" sz="2400">
                  <a:solidFill>
                    <a:schemeClr val="hlink"/>
                  </a:solidFill>
                  <a:effectLst>
                    <a:outerShdw blurRad="38100" dist="38100" dir="2700000" algn="tl">
                      <a:srgbClr val="000000"/>
                    </a:outerShdw>
                  </a:effectLst>
                </a:rPr>
                <a:t>电子学</a:t>
              </a:r>
            </a:p>
          </p:txBody>
        </p:sp>
        <p:sp>
          <p:nvSpPr>
            <p:cNvPr id="102422" name="Text Box 22"/>
            <p:cNvSpPr txBox="1">
              <a:spLocks noChangeArrowheads="1"/>
            </p:cNvSpPr>
            <p:nvPr/>
          </p:nvSpPr>
          <p:spPr bwMode="auto">
            <a:xfrm>
              <a:off x="1583" y="3311"/>
              <a:ext cx="1179" cy="294"/>
            </a:xfrm>
            <a:prstGeom prst="rect">
              <a:avLst/>
            </a:prstGeom>
            <a:solidFill>
              <a:schemeClr val="accent1">
                <a:alpha val="50000"/>
              </a:schemeClr>
            </a:solidFill>
            <a:ln w="9525">
              <a:noFill/>
              <a:miter lim="800000"/>
              <a:headEnd/>
              <a:tailEnd/>
            </a:ln>
            <a:effectLst/>
          </p:spPr>
          <p:txBody>
            <a:bodyPr>
              <a:spAutoFit/>
            </a:bodyPr>
            <a:lstStyle/>
            <a:p>
              <a:pPr>
                <a:spcBef>
                  <a:spcPct val="50000"/>
                </a:spcBef>
                <a:defRPr/>
              </a:pPr>
              <a:r>
                <a:rPr lang="zh-CN" altLang="en-US" sz="2400">
                  <a:solidFill>
                    <a:schemeClr val="hlink"/>
                  </a:solidFill>
                  <a:effectLst>
                    <a:outerShdw blurRad="38100" dist="38100" dir="2700000" algn="tl">
                      <a:srgbClr val="000000"/>
                    </a:outerShdw>
                  </a:effectLst>
                </a:rPr>
                <a:t>电路与系统</a:t>
              </a:r>
            </a:p>
          </p:txBody>
        </p:sp>
        <p:sp>
          <p:nvSpPr>
            <p:cNvPr id="102423" name="Text Box 23"/>
            <p:cNvSpPr txBox="1">
              <a:spLocks noChangeArrowheads="1"/>
            </p:cNvSpPr>
            <p:nvPr/>
          </p:nvSpPr>
          <p:spPr bwMode="auto">
            <a:xfrm>
              <a:off x="3216" y="3072"/>
              <a:ext cx="635" cy="294"/>
            </a:xfrm>
            <a:prstGeom prst="rect">
              <a:avLst/>
            </a:prstGeom>
            <a:solidFill>
              <a:schemeClr val="accent1">
                <a:alpha val="50000"/>
              </a:schemeClr>
            </a:solidFill>
            <a:ln w="9525">
              <a:noFill/>
              <a:miter lim="800000"/>
              <a:headEnd/>
              <a:tailEnd/>
            </a:ln>
            <a:effectLst/>
          </p:spPr>
          <p:txBody>
            <a:bodyPr>
              <a:spAutoFit/>
            </a:bodyPr>
            <a:lstStyle/>
            <a:p>
              <a:pPr>
                <a:spcBef>
                  <a:spcPct val="50000"/>
                </a:spcBef>
                <a:defRPr/>
              </a:pPr>
              <a:r>
                <a:rPr lang="zh-CN" altLang="en-US" sz="2400">
                  <a:solidFill>
                    <a:schemeClr val="hlink"/>
                  </a:solidFill>
                  <a:effectLst>
                    <a:outerShdw blurRad="38100" dist="38100" dir="2700000" algn="tl">
                      <a:srgbClr val="000000"/>
                    </a:outerShdw>
                  </a:effectLst>
                </a:rPr>
                <a:t>机械</a:t>
              </a:r>
            </a:p>
          </p:txBody>
        </p:sp>
      </p:grpSp>
      <p:sp>
        <p:nvSpPr>
          <p:cNvPr id="102424" name="Text Box 24"/>
          <p:cNvSpPr txBox="1">
            <a:spLocks noChangeArrowheads="1"/>
          </p:cNvSpPr>
          <p:nvPr/>
        </p:nvSpPr>
        <p:spPr bwMode="auto">
          <a:xfrm>
            <a:off x="3381375" y="2832100"/>
            <a:ext cx="2465388" cy="579438"/>
          </a:xfrm>
          <a:prstGeom prst="rect">
            <a:avLst/>
          </a:prstGeom>
          <a:noFill/>
          <a:ln w="9525">
            <a:noFill/>
            <a:miter lim="800000"/>
            <a:headEnd/>
            <a:tailEnd/>
          </a:ln>
          <a:effectLst/>
        </p:spPr>
        <p:txBody>
          <a:bodyPr>
            <a:spAutoFit/>
          </a:bodyPr>
          <a:lstStyle/>
          <a:p>
            <a:pPr>
              <a:spcBef>
                <a:spcPct val="50000"/>
              </a:spcBef>
              <a:defRPr/>
            </a:pPr>
            <a:r>
              <a:rPr lang="zh-CN" altLang="en-US" sz="3200">
                <a:effectLst>
                  <a:outerShdw blurRad="38100" dist="38100" dir="2700000" algn="tl">
                    <a:srgbClr val="C0C0C0"/>
                  </a:outerShdw>
                </a:effectLst>
                <a:latin typeface="Tahoma" pitchFamily="34" charset="0"/>
              </a:rPr>
              <a:t>传感器技术</a:t>
            </a:r>
          </a:p>
        </p:txBody>
      </p:sp>
      <p:sp>
        <p:nvSpPr>
          <p:cNvPr id="16389" name="Oval 25"/>
          <p:cNvSpPr>
            <a:spLocks noChangeArrowheads="1"/>
          </p:cNvSpPr>
          <p:nvPr/>
        </p:nvSpPr>
        <p:spPr bwMode="auto">
          <a:xfrm>
            <a:off x="946150" y="5260975"/>
            <a:ext cx="2335213" cy="846138"/>
          </a:xfrm>
          <a:prstGeom prst="ellipse">
            <a:avLst/>
          </a:prstGeom>
          <a:solidFill>
            <a:schemeClr val="bg1"/>
          </a:solidFill>
          <a:ln w="9525">
            <a:solidFill>
              <a:schemeClr val="tx1"/>
            </a:solidFill>
            <a:round/>
            <a:headEnd/>
            <a:tailEnd/>
          </a:ln>
        </p:spPr>
        <p:txBody>
          <a:bodyPr wrap="none" anchor="ctr"/>
          <a:lstStyle/>
          <a:p>
            <a:pPr algn="ctr"/>
            <a:r>
              <a:rPr kumimoji="1" lang="zh-CN" altLang="en-US" sz="2800">
                <a:latin typeface="Times New Roman" pitchFamily="18" charset="0"/>
                <a:ea typeface="楷体_GB2312" pitchFamily="49" charset="-122"/>
              </a:rPr>
              <a:t>传感检测原理</a:t>
            </a:r>
          </a:p>
        </p:txBody>
      </p:sp>
      <p:sp>
        <p:nvSpPr>
          <p:cNvPr id="16390" name="Oval 26"/>
          <p:cNvSpPr>
            <a:spLocks noChangeArrowheads="1"/>
          </p:cNvSpPr>
          <p:nvPr/>
        </p:nvSpPr>
        <p:spPr bwMode="auto">
          <a:xfrm>
            <a:off x="3419475" y="5373688"/>
            <a:ext cx="2282825" cy="996950"/>
          </a:xfrm>
          <a:prstGeom prst="ellipse">
            <a:avLst/>
          </a:prstGeom>
          <a:solidFill>
            <a:schemeClr val="bg1"/>
          </a:solidFill>
          <a:ln w="9525">
            <a:solidFill>
              <a:schemeClr val="tx1"/>
            </a:solidFill>
            <a:round/>
            <a:headEnd/>
            <a:tailEnd/>
          </a:ln>
        </p:spPr>
        <p:txBody>
          <a:bodyPr wrap="none" anchor="ctr"/>
          <a:lstStyle/>
          <a:p>
            <a:pPr algn="ctr"/>
            <a:r>
              <a:rPr kumimoji="1" lang="zh-CN" altLang="en-US" sz="2800">
                <a:latin typeface="Times New Roman" pitchFamily="18" charset="0"/>
                <a:ea typeface="楷体_GB2312" pitchFamily="49" charset="-122"/>
              </a:rPr>
              <a:t>传感器件设计</a:t>
            </a:r>
            <a:endParaRPr kumimoji="1" lang="zh-CN" altLang="en-US" sz="2800">
              <a:latin typeface="Times New Roman" pitchFamily="18" charset="0"/>
            </a:endParaRPr>
          </a:p>
        </p:txBody>
      </p:sp>
      <p:sp>
        <p:nvSpPr>
          <p:cNvPr id="16391" name="Oval 27"/>
          <p:cNvSpPr>
            <a:spLocks noChangeArrowheads="1"/>
          </p:cNvSpPr>
          <p:nvPr/>
        </p:nvSpPr>
        <p:spPr bwMode="auto">
          <a:xfrm>
            <a:off x="6084888" y="5084763"/>
            <a:ext cx="2533650" cy="1087437"/>
          </a:xfrm>
          <a:prstGeom prst="ellipse">
            <a:avLst/>
          </a:prstGeom>
          <a:solidFill>
            <a:schemeClr val="bg1"/>
          </a:solidFill>
          <a:ln w="9525">
            <a:solidFill>
              <a:schemeClr val="tx1"/>
            </a:solidFill>
            <a:round/>
            <a:headEnd/>
            <a:tailEnd/>
          </a:ln>
        </p:spPr>
        <p:txBody>
          <a:bodyPr wrap="none" anchor="ctr"/>
          <a:lstStyle/>
          <a:p>
            <a:pPr algn="ctr"/>
            <a:r>
              <a:rPr kumimoji="1" lang="zh-CN" altLang="en-US" sz="2400">
                <a:latin typeface="Times New Roman" pitchFamily="18" charset="0"/>
                <a:ea typeface="楷体_GB2312" pitchFamily="49" charset="-122"/>
              </a:rPr>
              <a:t>传感器开发和应用</a:t>
            </a:r>
            <a:endParaRPr kumimoji="1" lang="zh-CN" altLang="en-US" sz="2400">
              <a:latin typeface="Times New Roman" pitchFamily="18" charset="0"/>
            </a:endParaRPr>
          </a:p>
        </p:txBody>
      </p:sp>
      <p:sp>
        <p:nvSpPr>
          <p:cNvPr id="16392" name="Line 28"/>
          <p:cNvSpPr>
            <a:spLocks noChangeShapeType="1"/>
          </p:cNvSpPr>
          <p:nvPr/>
        </p:nvSpPr>
        <p:spPr bwMode="auto">
          <a:xfrm flipH="1">
            <a:off x="2227263" y="3721100"/>
            <a:ext cx="1447800" cy="14478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393" name="Line 29"/>
          <p:cNvSpPr>
            <a:spLocks noChangeShapeType="1"/>
          </p:cNvSpPr>
          <p:nvPr/>
        </p:nvSpPr>
        <p:spPr bwMode="auto">
          <a:xfrm>
            <a:off x="4437063" y="3644900"/>
            <a:ext cx="152400" cy="17526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394" name="Line 30"/>
          <p:cNvSpPr>
            <a:spLocks noChangeShapeType="1"/>
          </p:cNvSpPr>
          <p:nvPr/>
        </p:nvSpPr>
        <p:spPr bwMode="auto">
          <a:xfrm>
            <a:off x="5045075" y="3683000"/>
            <a:ext cx="1752600" cy="14478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395" name="AutoShape 33"/>
          <p:cNvSpPr>
            <a:spLocks noChangeArrowheads="1"/>
          </p:cNvSpPr>
          <p:nvPr/>
        </p:nvSpPr>
        <p:spPr bwMode="auto">
          <a:xfrm>
            <a:off x="3141663" y="4483100"/>
            <a:ext cx="76200" cy="76200"/>
          </a:xfrm>
          <a:prstGeom prst="leftArrow">
            <a:avLst>
              <a:gd name="adj1" fmla="val 50000"/>
              <a:gd name="adj2" fmla="val 25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6396" name="Rectangle 34"/>
          <p:cNvSpPr>
            <a:spLocks noChangeArrowheads="1"/>
          </p:cNvSpPr>
          <p:nvPr/>
        </p:nvSpPr>
        <p:spPr bwMode="auto">
          <a:xfrm>
            <a:off x="0" y="981075"/>
            <a:ext cx="723582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zh-CN" sz="3200">
                <a:solidFill>
                  <a:schemeClr val="hlink"/>
                </a:solidFill>
              </a:rPr>
              <a:t>1.4 </a:t>
            </a:r>
            <a:r>
              <a:rPr lang="zh-CN" altLang="en-US" sz="3200">
                <a:solidFill>
                  <a:schemeClr val="hlink"/>
                </a:solidFill>
              </a:rPr>
              <a:t>传感器技术定义</a:t>
            </a:r>
          </a:p>
        </p:txBody>
      </p:sp>
      <p:sp>
        <p:nvSpPr>
          <p:cNvPr id="16397" name="Rectangle 6"/>
          <p:cNvSpPr>
            <a:spLocks noChangeArrowheads="1"/>
          </p:cNvSpPr>
          <p:nvPr/>
        </p:nvSpPr>
        <p:spPr bwMode="auto">
          <a:xfrm>
            <a:off x="0" y="188913"/>
            <a:ext cx="895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1</a:t>
            </a:r>
            <a:r>
              <a:rPr lang="zh-CN" altLang="en-US" sz="3200">
                <a:solidFill>
                  <a:schemeClr val="hlink"/>
                </a:solidFill>
              </a:rPr>
              <a:t>节  传感器领域相关基本术语</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15983B03-024C-4F83-B6AF-ABD4FBF475EB}" type="slidenum">
              <a:rPr lang="en-US" altLang="zh-CN" sz="1400" b="0" smtClean="0">
                <a:solidFill>
                  <a:srgbClr val="FF5050"/>
                </a:solidFill>
              </a:rPr>
              <a:pPr eaLnBrk="1" hangingPunct="1"/>
              <a:t>16</a:t>
            </a:fld>
            <a:endParaRPr lang="en-US" altLang="zh-CN" sz="1400" b="0" smtClean="0">
              <a:solidFill>
                <a:srgbClr val="FF5050"/>
              </a:solidFill>
            </a:endParaRPr>
          </a:p>
        </p:txBody>
      </p:sp>
      <p:sp>
        <p:nvSpPr>
          <p:cNvPr id="17411" name="Rectangle 4"/>
          <p:cNvSpPr>
            <a:spLocks noChangeArrowheads="1"/>
          </p:cNvSpPr>
          <p:nvPr/>
        </p:nvSpPr>
        <p:spPr bwMode="auto">
          <a:xfrm>
            <a:off x="250825" y="1779588"/>
            <a:ext cx="4968875"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a:t>信息技术的三大支柱</a:t>
            </a:r>
          </a:p>
        </p:txBody>
      </p:sp>
      <p:sp>
        <p:nvSpPr>
          <p:cNvPr id="104453" name="AutoShape 5" descr="白色大理石"/>
          <p:cNvSpPr>
            <a:spLocks noChangeArrowheads="1"/>
          </p:cNvSpPr>
          <p:nvPr/>
        </p:nvSpPr>
        <p:spPr bwMode="auto">
          <a:xfrm>
            <a:off x="971550" y="5543550"/>
            <a:ext cx="4495800" cy="838200"/>
          </a:xfrm>
          <a:prstGeom prst="bevel">
            <a:avLst>
              <a:gd name="adj" fmla="val 19528"/>
            </a:avLst>
          </a:prstGeom>
          <a:blipFill dpi="0" rotWithShape="1">
            <a:blip r:embed="rId2" cstate="print">
              <a:alphaModFix amt="40000"/>
            </a:blip>
            <a:srcRect/>
            <a:tile tx="0" ty="0" sx="100000" sy="100000" flip="none" algn="tl"/>
          </a:blipFill>
          <a:ln w="9525">
            <a:solidFill>
              <a:schemeClr val="tx1"/>
            </a:solidFill>
            <a:miter lim="800000"/>
            <a:headEnd/>
            <a:tailEnd/>
          </a:ln>
          <a:effectLst/>
        </p:spPr>
        <p:txBody>
          <a:bodyPr wrap="none" anchor="ctr"/>
          <a:lstStyle/>
          <a:p>
            <a:pPr algn="ctr">
              <a:defRPr/>
            </a:pPr>
            <a:r>
              <a:rPr kumimoji="1" lang="zh-CN" altLang="en-US" sz="3200">
                <a:latin typeface="Times New Roman" pitchFamily="18" charset="0"/>
              </a:rPr>
              <a:t>传感器技术</a:t>
            </a:r>
            <a:endParaRPr lang="zh-CN" altLang="en-US" sz="2800">
              <a:effectLst>
                <a:outerShdw blurRad="38100" dist="38100" dir="2700000" algn="tl">
                  <a:srgbClr val="C0C0C0"/>
                </a:outerShdw>
              </a:effectLst>
              <a:latin typeface="Tahoma" pitchFamily="34" charset="0"/>
              <a:ea typeface="黑体" pitchFamily="2" charset="-122"/>
            </a:endParaRPr>
          </a:p>
        </p:txBody>
      </p:sp>
      <p:sp>
        <p:nvSpPr>
          <p:cNvPr id="17413" name="Rectangle 6"/>
          <p:cNvSpPr>
            <a:spLocks noChangeArrowheads="1"/>
          </p:cNvSpPr>
          <p:nvPr/>
        </p:nvSpPr>
        <p:spPr bwMode="auto">
          <a:xfrm>
            <a:off x="6300788" y="5662613"/>
            <a:ext cx="1816100" cy="5794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a:latin typeface="Times New Roman" pitchFamily="18" charset="0"/>
              </a:rPr>
              <a:t>采集信息</a:t>
            </a:r>
          </a:p>
        </p:txBody>
      </p:sp>
      <p:sp>
        <p:nvSpPr>
          <p:cNvPr id="17414" name="AutoShape 7" descr="白色大理石"/>
          <p:cNvSpPr>
            <a:spLocks noChangeArrowheads="1"/>
          </p:cNvSpPr>
          <p:nvPr/>
        </p:nvSpPr>
        <p:spPr bwMode="auto">
          <a:xfrm>
            <a:off x="990600" y="4103688"/>
            <a:ext cx="4495800" cy="838200"/>
          </a:xfrm>
          <a:prstGeom prst="bevel">
            <a:avLst>
              <a:gd name="adj" fmla="val 19528"/>
            </a:avLst>
          </a:prstGeom>
          <a:blipFill dpi="0" rotWithShape="1">
            <a:blip r:embed="rId2">
              <a:alphaModFix amt="40000"/>
            </a:blip>
            <a:srcRect/>
            <a:tile tx="0" ty="0" sx="100000" sy="100000" flip="none" algn="tl"/>
          </a:blipFill>
          <a:ln w="9525">
            <a:solidFill>
              <a:schemeClr val="tx1"/>
            </a:solidFill>
            <a:miter lim="800000"/>
            <a:headEnd/>
            <a:tailEnd/>
          </a:ln>
        </p:spPr>
        <p:txBody>
          <a:bodyPr wrap="none" anchor="ctr"/>
          <a:lstStyle/>
          <a:p>
            <a:pPr algn="ctr"/>
            <a:r>
              <a:rPr kumimoji="1" lang="zh-CN" altLang="en-US" sz="3200">
                <a:latin typeface="Times New Roman" pitchFamily="18" charset="0"/>
              </a:rPr>
              <a:t>通信技术</a:t>
            </a:r>
          </a:p>
        </p:txBody>
      </p:sp>
      <p:sp>
        <p:nvSpPr>
          <p:cNvPr id="17415" name="AutoShape 8" descr="白色大理石"/>
          <p:cNvSpPr>
            <a:spLocks noChangeArrowheads="1"/>
          </p:cNvSpPr>
          <p:nvPr/>
        </p:nvSpPr>
        <p:spPr bwMode="auto">
          <a:xfrm>
            <a:off x="971550" y="2735263"/>
            <a:ext cx="4495800" cy="838200"/>
          </a:xfrm>
          <a:prstGeom prst="bevel">
            <a:avLst>
              <a:gd name="adj" fmla="val 19528"/>
            </a:avLst>
          </a:prstGeom>
          <a:blipFill dpi="0" rotWithShape="1">
            <a:blip r:embed="rId2">
              <a:alphaModFix amt="40000"/>
            </a:blip>
            <a:srcRect/>
            <a:tile tx="0" ty="0" sx="100000" sy="100000" flip="none" algn="tl"/>
          </a:blipFill>
          <a:ln w="9525">
            <a:solidFill>
              <a:schemeClr val="tx1"/>
            </a:solidFill>
            <a:miter lim="800000"/>
            <a:headEnd/>
            <a:tailEnd/>
          </a:ln>
        </p:spPr>
        <p:txBody>
          <a:bodyPr wrap="none" anchor="ctr"/>
          <a:lstStyle/>
          <a:p>
            <a:pPr algn="ctr">
              <a:spcBef>
                <a:spcPct val="20000"/>
              </a:spcBef>
              <a:buClr>
                <a:schemeClr val="tx1"/>
              </a:buClr>
              <a:buSzPct val="80000"/>
              <a:buFont typeface="Wingdings" pitchFamily="2" charset="2"/>
              <a:buNone/>
            </a:pPr>
            <a:r>
              <a:rPr kumimoji="1" lang="en-US" altLang="zh-CN" sz="3200">
                <a:solidFill>
                  <a:srgbClr val="FF5050"/>
                </a:solidFill>
                <a:latin typeface="Times New Roman" pitchFamily="18" charset="0"/>
              </a:rPr>
              <a:t> </a:t>
            </a:r>
            <a:r>
              <a:rPr kumimoji="1" lang="zh-CN" altLang="en-US" sz="3200">
                <a:latin typeface="Times New Roman" pitchFamily="18" charset="0"/>
              </a:rPr>
              <a:t>计算机技术</a:t>
            </a:r>
          </a:p>
        </p:txBody>
      </p:sp>
      <p:sp>
        <p:nvSpPr>
          <p:cNvPr id="17416" name="Rectangle 9"/>
          <p:cNvSpPr>
            <a:spLocks noChangeArrowheads="1"/>
          </p:cNvSpPr>
          <p:nvPr/>
        </p:nvSpPr>
        <p:spPr bwMode="auto">
          <a:xfrm>
            <a:off x="6362700" y="4260850"/>
            <a:ext cx="1816100" cy="5794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3200">
                <a:latin typeface="Times New Roman" pitchFamily="18" charset="0"/>
              </a:rPr>
              <a:t>传输信息</a:t>
            </a:r>
          </a:p>
        </p:txBody>
      </p:sp>
      <p:sp>
        <p:nvSpPr>
          <p:cNvPr id="17417" name="Rectangle 10"/>
          <p:cNvSpPr>
            <a:spLocks noChangeArrowheads="1"/>
          </p:cNvSpPr>
          <p:nvPr/>
        </p:nvSpPr>
        <p:spPr bwMode="auto">
          <a:xfrm>
            <a:off x="6372225" y="2811463"/>
            <a:ext cx="1816100" cy="5794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tx1"/>
              </a:buClr>
              <a:buSzPct val="80000"/>
              <a:buFont typeface="Wingdings" pitchFamily="2" charset="2"/>
              <a:buNone/>
            </a:pPr>
            <a:r>
              <a:rPr kumimoji="1" lang="zh-CN" altLang="en-US" sz="3200">
                <a:latin typeface="Times New Roman" pitchFamily="18" charset="0"/>
              </a:rPr>
              <a:t>处理信息</a:t>
            </a:r>
          </a:p>
        </p:txBody>
      </p:sp>
      <p:sp>
        <p:nvSpPr>
          <p:cNvPr id="17418" name="AutoShape 11"/>
          <p:cNvSpPr>
            <a:spLocks noChangeArrowheads="1"/>
          </p:cNvSpPr>
          <p:nvPr/>
        </p:nvSpPr>
        <p:spPr bwMode="auto">
          <a:xfrm>
            <a:off x="5435600" y="5708650"/>
            <a:ext cx="762000" cy="457200"/>
          </a:xfrm>
          <a:prstGeom prst="rightArrow">
            <a:avLst>
              <a:gd name="adj1" fmla="val 50000"/>
              <a:gd name="adj2" fmla="val 41667"/>
            </a:avLst>
          </a:prstGeom>
          <a:solidFill>
            <a:schemeClr val="accent1"/>
          </a:solidFill>
          <a:ln w="9525">
            <a:solidFill>
              <a:schemeClr val="tx1"/>
            </a:solidFill>
            <a:miter lim="800000"/>
            <a:headEnd/>
            <a:tailEnd/>
          </a:ln>
        </p:spPr>
        <p:txBody>
          <a:bodyPr wrap="none" anchor="ctr"/>
          <a:lstStyle/>
          <a:p>
            <a:endParaRPr lang="zh-CN" altLang="en-US"/>
          </a:p>
        </p:txBody>
      </p:sp>
      <p:sp>
        <p:nvSpPr>
          <p:cNvPr id="17419" name="AutoShape 12"/>
          <p:cNvSpPr>
            <a:spLocks noChangeArrowheads="1"/>
          </p:cNvSpPr>
          <p:nvPr/>
        </p:nvSpPr>
        <p:spPr bwMode="auto">
          <a:xfrm>
            <a:off x="5486400" y="4287838"/>
            <a:ext cx="762000" cy="457200"/>
          </a:xfrm>
          <a:prstGeom prst="rightArrow">
            <a:avLst>
              <a:gd name="adj1" fmla="val 50000"/>
              <a:gd name="adj2" fmla="val 41667"/>
            </a:avLst>
          </a:prstGeom>
          <a:solidFill>
            <a:schemeClr val="accent1"/>
          </a:solidFill>
          <a:ln w="9525">
            <a:solidFill>
              <a:schemeClr val="tx1"/>
            </a:solidFill>
            <a:miter lim="800000"/>
            <a:headEnd/>
            <a:tailEnd/>
          </a:ln>
        </p:spPr>
        <p:txBody>
          <a:bodyPr wrap="none" anchor="ctr"/>
          <a:lstStyle/>
          <a:p>
            <a:endParaRPr lang="zh-CN" altLang="en-US"/>
          </a:p>
        </p:txBody>
      </p:sp>
      <p:sp>
        <p:nvSpPr>
          <p:cNvPr id="17420" name="AutoShape 13"/>
          <p:cNvSpPr>
            <a:spLocks noChangeArrowheads="1"/>
          </p:cNvSpPr>
          <p:nvPr/>
        </p:nvSpPr>
        <p:spPr bwMode="auto">
          <a:xfrm>
            <a:off x="5486400" y="2887663"/>
            <a:ext cx="762000" cy="457200"/>
          </a:xfrm>
          <a:prstGeom prst="rightArrow">
            <a:avLst>
              <a:gd name="adj1" fmla="val 50000"/>
              <a:gd name="adj2" fmla="val 41667"/>
            </a:avLst>
          </a:prstGeom>
          <a:solidFill>
            <a:schemeClr val="accent1"/>
          </a:solidFill>
          <a:ln w="9525">
            <a:solidFill>
              <a:schemeClr val="tx1"/>
            </a:solidFill>
            <a:miter lim="800000"/>
            <a:headEnd/>
            <a:tailEnd/>
          </a:ln>
        </p:spPr>
        <p:txBody>
          <a:bodyPr wrap="none" anchor="ctr"/>
          <a:lstStyle/>
          <a:p>
            <a:endParaRPr lang="zh-CN" altLang="en-US"/>
          </a:p>
        </p:txBody>
      </p:sp>
      <p:sp>
        <p:nvSpPr>
          <p:cNvPr id="17421" name="Text Box 14"/>
          <p:cNvSpPr txBox="1">
            <a:spLocks noChangeArrowheads="1"/>
          </p:cNvSpPr>
          <p:nvPr/>
        </p:nvSpPr>
        <p:spPr bwMode="auto">
          <a:xfrm>
            <a:off x="5364163" y="5348288"/>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400">
                <a:latin typeface="Times New Roman" pitchFamily="18" charset="0"/>
              </a:rPr>
              <a:t>作用</a:t>
            </a:r>
          </a:p>
        </p:txBody>
      </p:sp>
      <p:sp>
        <p:nvSpPr>
          <p:cNvPr id="17422" name="Text Box 15"/>
          <p:cNvSpPr txBox="1">
            <a:spLocks noChangeArrowheads="1"/>
          </p:cNvSpPr>
          <p:nvPr/>
        </p:nvSpPr>
        <p:spPr bwMode="auto">
          <a:xfrm>
            <a:off x="5373688" y="3933825"/>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400">
                <a:latin typeface="Times New Roman" pitchFamily="18" charset="0"/>
              </a:rPr>
              <a:t>作用</a:t>
            </a:r>
          </a:p>
        </p:txBody>
      </p:sp>
      <p:sp>
        <p:nvSpPr>
          <p:cNvPr id="17423" name="Text Box 16"/>
          <p:cNvSpPr txBox="1">
            <a:spLocks noChangeArrowheads="1"/>
          </p:cNvSpPr>
          <p:nvPr/>
        </p:nvSpPr>
        <p:spPr bwMode="auto">
          <a:xfrm>
            <a:off x="5364163" y="254476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400">
                <a:latin typeface="Times New Roman" pitchFamily="18" charset="0"/>
              </a:rPr>
              <a:t>作用</a:t>
            </a:r>
          </a:p>
        </p:txBody>
      </p:sp>
      <p:sp>
        <p:nvSpPr>
          <p:cNvPr id="17424" name="AutoShape 17"/>
          <p:cNvSpPr>
            <a:spLocks noChangeArrowheads="1"/>
          </p:cNvSpPr>
          <p:nvPr/>
        </p:nvSpPr>
        <p:spPr bwMode="auto">
          <a:xfrm>
            <a:off x="2438400" y="4903788"/>
            <a:ext cx="1752600" cy="685800"/>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17425" name="AutoShape 18"/>
          <p:cNvSpPr>
            <a:spLocks noChangeArrowheads="1"/>
          </p:cNvSpPr>
          <p:nvPr/>
        </p:nvSpPr>
        <p:spPr bwMode="auto">
          <a:xfrm>
            <a:off x="2438400" y="3463925"/>
            <a:ext cx="1752600" cy="685800"/>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17426" name="Rectangle 19"/>
          <p:cNvSpPr>
            <a:spLocks noChangeArrowheads="1"/>
          </p:cNvSpPr>
          <p:nvPr/>
        </p:nvSpPr>
        <p:spPr bwMode="auto">
          <a:xfrm>
            <a:off x="0" y="1131888"/>
            <a:ext cx="77057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zh-CN" sz="3200">
                <a:solidFill>
                  <a:schemeClr val="hlink"/>
                </a:solidFill>
              </a:rPr>
              <a:t>1.5 </a:t>
            </a:r>
            <a:r>
              <a:rPr lang="zh-CN" altLang="en-US" sz="3200">
                <a:solidFill>
                  <a:schemeClr val="hlink"/>
                </a:solidFill>
              </a:rPr>
              <a:t>传感器的地位、作用及应用领域</a:t>
            </a:r>
          </a:p>
        </p:txBody>
      </p:sp>
      <p:sp>
        <p:nvSpPr>
          <p:cNvPr id="17427" name="Rectangle 20"/>
          <p:cNvSpPr>
            <a:spLocks noChangeArrowheads="1"/>
          </p:cNvSpPr>
          <p:nvPr/>
        </p:nvSpPr>
        <p:spPr bwMode="auto">
          <a:xfrm>
            <a:off x="0" y="188913"/>
            <a:ext cx="895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1</a:t>
            </a:r>
            <a:r>
              <a:rPr lang="zh-CN" altLang="en-US" sz="3200">
                <a:solidFill>
                  <a:schemeClr val="hlink"/>
                </a:solidFill>
              </a:rPr>
              <a:t>节  传感器领域相关基本术语</a:t>
            </a:r>
          </a:p>
        </p:txBody>
      </p:sp>
      <p:sp>
        <p:nvSpPr>
          <p:cNvPr id="17428" name="Line 21"/>
          <p:cNvSpPr>
            <a:spLocks noChangeShapeType="1"/>
          </p:cNvSpPr>
          <p:nvPr/>
        </p:nvSpPr>
        <p:spPr bwMode="auto">
          <a:xfrm>
            <a:off x="4572000" y="2062163"/>
            <a:ext cx="720725"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429" name="Text Box 22"/>
          <p:cNvSpPr txBox="1">
            <a:spLocks noChangeArrowheads="1"/>
          </p:cNvSpPr>
          <p:nvPr/>
        </p:nvSpPr>
        <p:spPr bwMode="auto">
          <a:xfrm>
            <a:off x="5219700" y="1779588"/>
            <a:ext cx="2663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lang="en-US" altLang="zh-CN"/>
              <a:t> </a:t>
            </a:r>
            <a:r>
              <a:rPr lang="zh-CN" altLang="en-US"/>
              <a:t>物联网！</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90250867-B49B-4FAF-97B2-47BE6FAB18F1}" type="slidenum">
              <a:rPr lang="en-US" altLang="zh-CN" sz="1400" b="0" smtClean="0">
                <a:solidFill>
                  <a:srgbClr val="FF5050"/>
                </a:solidFill>
              </a:rPr>
              <a:pPr eaLnBrk="1" hangingPunct="1"/>
              <a:t>17</a:t>
            </a:fld>
            <a:endParaRPr lang="en-US" altLang="zh-CN" sz="1400" b="0" smtClean="0">
              <a:solidFill>
                <a:srgbClr val="FF5050"/>
              </a:solidFill>
            </a:endParaRPr>
          </a:p>
        </p:txBody>
      </p:sp>
      <p:sp>
        <p:nvSpPr>
          <p:cNvPr id="18435" name="Rectangle 5"/>
          <p:cNvSpPr>
            <a:spLocks noChangeArrowheads="1"/>
          </p:cNvSpPr>
          <p:nvPr/>
        </p:nvSpPr>
        <p:spPr bwMode="auto">
          <a:xfrm>
            <a:off x="3276600" y="1989138"/>
            <a:ext cx="3098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3400" indent="-533400">
              <a:spcBef>
                <a:spcPct val="20000"/>
              </a:spcBef>
              <a:buClr>
                <a:schemeClr val="tx1"/>
              </a:buClr>
              <a:buSzPct val="70000"/>
              <a:buFont typeface="Wingdings" pitchFamily="2" charset="2"/>
              <a:buChar char="v"/>
            </a:pPr>
            <a:r>
              <a:rPr lang="zh-CN" altLang="en-US" sz="3200">
                <a:latin typeface="宋体" pitchFamily="2" charset="-122"/>
              </a:rPr>
              <a:t>工业自动化</a:t>
            </a:r>
          </a:p>
          <a:p>
            <a:pPr marL="533400" indent="-533400">
              <a:spcBef>
                <a:spcPct val="20000"/>
              </a:spcBef>
              <a:buClr>
                <a:schemeClr val="tx1"/>
              </a:buClr>
              <a:buSzPct val="70000"/>
              <a:buFont typeface="Wingdings" pitchFamily="2" charset="2"/>
              <a:buChar char="v"/>
            </a:pPr>
            <a:r>
              <a:rPr lang="zh-CN" altLang="en-US" sz="3200">
                <a:latin typeface="宋体" pitchFamily="2" charset="-122"/>
              </a:rPr>
              <a:t>农业现代化</a:t>
            </a:r>
          </a:p>
          <a:p>
            <a:pPr marL="533400" indent="-533400">
              <a:spcBef>
                <a:spcPct val="20000"/>
              </a:spcBef>
              <a:buClr>
                <a:schemeClr val="tx1"/>
              </a:buClr>
              <a:buSzPct val="70000"/>
              <a:buFont typeface="Wingdings" pitchFamily="2" charset="2"/>
              <a:buChar char="v"/>
            </a:pPr>
            <a:r>
              <a:rPr lang="zh-CN" altLang="en-US" sz="3200">
                <a:latin typeface="宋体" pitchFamily="2" charset="-122"/>
              </a:rPr>
              <a:t>军事工程</a:t>
            </a:r>
          </a:p>
          <a:p>
            <a:pPr marL="533400" indent="-533400">
              <a:spcBef>
                <a:spcPct val="20000"/>
              </a:spcBef>
              <a:buClr>
                <a:schemeClr val="tx1"/>
              </a:buClr>
              <a:buSzPct val="70000"/>
              <a:buFont typeface="Wingdings" pitchFamily="2" charset="2"/>
              <a:buChar char="v"/>
            </a:pPr>
            <a:r>
              <a:rPr lang="zh-CN" altLang="en-US" sz="3200">
                <a:latin typeface="宋体" pitchFamily="2" charset="-122"/>
              </a:rPr>
              <a:t>航空航天</a:t>
            </a:r>
          </a:p>
          <a:p>
            <a:pPr marL="533400" indent="-533400">
              <a:spcBef>
                <a:spcPct val="20000"/>
              </a:spcBef>
              <a:buClr>
                <a:schemeClr val="tx1"/>
              </a:buClr>
              <a:buSzPct val="70000"/>
              <a:buFont typeface="Wingdings" pitchFamily="2" charset="2"/>
              <a:buChar char="v"/>
            </a:pPr>
            <a:r>
              <a:rPr lang="zh-CN" altLang="en-US" sz="3200">
                <a:latin typeface="宋体" pitchFamily="2" charset="-122"/>
              </a:rPr>
              <a:t>机器人技术</a:t>
            </a:r>
            <a:endParaRPr lang="en-US" altLang="zh-CN" sz="3200">
              <a:latin typeface="宋体" pitchFamily="2" charset="-122"/>
            </a:endParaRPr>
          </a:p>
          <a:p>
            <a:pPr marL="533400" indent="-533400">
              <a:spcBef>
                <a:spcPct val="20000"/>
              </a:spcBef>
              <a:buClr>
                <a:schemeClr val="tx1"/>
              </a:buClr>
              <a:buSzPct val="70000"/>
              <a:buFont typeface="Wingdings" pitchFamily="2" charset="2"/>
              <a:buChar char="v"/>
            </a:pPr>
            <a:r>
              <a:rPr lang="en-US" altLang="zh-CN" sz="3200">
                <a:latin typeface="宋体" pitchFamily="2" charset="-122"/>
              </a:rPr>
              <a:t>……</a:t>
            </a:r>
            <a:endParaRPr lang="zh-CN" altLang="en-US" sz="3200"/>
          </a:p>
        </p:txBody>
      </p:sp>
      <p:sp>
        <p:nvSpPr>
          <p:cNvPr id="18436" name="Rectangle 6"/>
          <p:cNvSpPr>
            <a:spLocks noChangeArrowheads="1"/>
          </p:cNvSpPr>
          <p:nvPr/>
        </p:nvSpPr>
        <p:spPr bwMode="auto">
          <a:xfrm>
            <a:off x="539750" y="1844675"/>
            <a:ext cx="3429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marL="533400" indent="-533400">
              <a:spcBef>
                <a:spcPct val="20000"/>
              </a:spcBef>
              <a:buClr>
                <a:schemeClr val="tx1"/>
              </a:buClr>
              <a:buSzPct val="70000"/>
              <a:buFont typeface="Wingdings" pitchFamily="2" charset="2"/>
              <a:buChar char="v"/>
            </a:pPr>
            <a:r>
              <a:rPr lang="zh-CN" altLang="en-US" sz="3200">
                <a:latin typeface="宋体" pitchFamily="2" charset="-122"/>
              </a:rPr>
              <a:t>资源探测</a:t>
            </a:r>
          </a:p>
          <a:p>
            <a:pPr marL="533400" indent="-533400">
              <a:spcBef>
                <a:spcPct val="20000"/>
              </a:spcBef>
              <a:buClr>
                <a:schemeClr val="tx1"/>
              </a:buClr>
              <a:buSzPct val="70000"/>
              <a:buFont typeface="Wingdings" pitchFamily="2" charset="2"/>
              <a:buChar char="v"/>
            </a:pPr>
            <a:r>
              <a:rPr lang="zh-CN" altLang="en-US" sz="3200">
                <a:latin typeface="宋体" pitchFamily="2" charset="-122"/>
              </a:rPr>
              <a:t>海洋开发</a:t>
            </a:r>
          </a:p>
          <a:p>
            <a:pPr marL="533400" indent="-533400">
              <a:spcBef>
                <a:spcPct val="20000"/>
              </a:spcBef>
              <a:buClr>
                <a:schemeClr val="tx1"/>
              </a:buClr>
              <a:buSzPct val="70000"/>
              <a:buFont typeface="Wingdings" pitchFamily="2" charset="2"/>
              <a:buChar char="v"/>
            </a:pPr>
            <a:r>
              <a:rPr lang="zh-CN" altLang="en-US" sz="3200">
                <a:latin typeface="宋体" pitchFamily="2" charset="-122"/>
              </a:rPr>
              <a:t>环境监测</a:t>
            </a:r>
          </a:p>
          <a:p>
            <a:pPr marL="533400" indent="-533400">
              <a:spcBef>
                <a:spcPct val="20000"/>
              </a:spcBef>
              <a:buClr>
                <a:schemeClr val="tx1"/>
              </a:buClr>
              <a:buSzPct val="70000"/>
              <a:buFont typeface="Wingdings" pitchFamily="2" charset="2"/>
              <a:buChar char="v"/>
            </a:pPr>
            <a:r>
              <a:rPr lang="zh-CN" altLang="en-US" sz="3200">
                <a:latin typeface="宋体" pitchFamily="2" charset="-122"/>
              </a:rPr>
              <a:t>安全保卫</a:t>
            </a:r>
          </a:p>
          <a:p>
            <a:pPr marL="533400" indent="-533400">
              <a:spcBef>
                <a:spcPct val="20000"/>
              </a:spcBef>
              <a:buClr>
                <a:schemeClr val="tx1"/>
              </a:buClr>
              <a:buSzPct val="70000"/>
              <a:buFont typeface="Wingdings" pitchFamily="2" charset="2"/>
              <a:buChar char="v"/>
            </a:pPr>
            <a:r>
              <a:rPr lang="zh-CN" altLang="en-US" sz="3200">
                <a:latin typeface="宋体" pitchFamily="2" charset="-122"/>
              </a:rPr>
              <a:t>医疗诊断</a:t>
            </a:r>
          </a:p>
          <a:p>
            <a:pPr marL="533400" indent="-533400">
              <a:spcBef>
                <a:spcPct val="20000"/>
              </a:spcBef>
              <a:buClr>
                <a:schemeClr val="tx1"/>
              </a:buClr>
              <a:buSzPct val="70000"/>
              <a:buFont typeface="Wingdings" pitchFamily="2" charset="2"/>
              <a:buChar char="v"/>
            </a:pPr>
            <a:r>
              <a:rPr lang="zh-CN" altLang="en-US" sz="3200">
                <a:latin typeface="宋体" pitchFamily="2" charset="-122"/>
              </a:rPr>
              <a:t>家用电器</a:t>
            </a:r>
          </a:p>
        </p:txBody>
      </p:sp>
      <p:sp>
        <p:nvSpPr>
          <p:cNvPr id="106504" name="Text Box 8"/>
          <p:cNvSpPr txBox="1">
            <a:spLocks noChangeArrowheads="1"/>
          </p:cNvSpPr>
          <p:nvPr/>
        </p:nvSpPr>
        <p:spPr bwMode="auto">
          <a:xfrm>
            <a:off x="898525" y="5173663"/>
            <a:ext cx="184150" cy="579437"/>
          </a:xfrm>
          <a:prstGeom prst="rect">
            <a:avLst/>
          </a:prstGeom>
          <a:noFill/>
          <a:ln w="9525">
            <a:noFill/>
            <a:miter lim="800000"/>
            <a:headEnd/>
            <a:tailEnd/>
          </a:ln>
          <a:effectLst/>
        </p:spPr>
        <p:txBody>
          <a:bodyPr wrap="none">
            <a:spAutoFit/>
          </a:bodyPr>
          <a:lstStyle/>
          <a:p>
            <a:pPr>
              <a:spcBef>
                <a:spcPct val="50000"/>
              </a:spcBef>
              <a:defRPr/>
            </a:pPr>
            <a:endParaRPr lang="zh-CN" altLang="zh-CN" sz="3200">
              <a:effectLst>
                <a:outerShdw blurRad="38100" dist="38100" dir="2700000" algn="tl">
                  <a:srgbClr val="C0C0C0"/>
                </a:outerShdw>
              </a:effectLst>
              <a:latin typeface="Tahoma" pitchFamily="34" charset="0"/>
            </a:endParaRPr>
          </a:p>
        </p:txBody>
      </p:sp>
      <p:sp>
        <p:nvSpPr>
          <p:cNvPr id="18438" name="Rectangle 9"/>
          <p:cNvSpPr>
            <a:spLocks noChangeArrowheads="1"/>
          </p:cNvSpPr>
          <p:nvPr/>
        </p:nvSpPr>
        <p:spPr bwMode="auto">
          <a:xfrm>
            <a:off x="0" y="981075"/>
            <a:ext cx="8280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zh-CN" sz="3200">
                <a:solidFill>
                  <a:schemeClr val="hlink"/>
                </a:solidFill>
              </a:rPr>
              <a:t>1.5 </a:t>
            </a:r>
            <a:r>
              <a:rPr lang="zh-CN" altLang="en-US" sz="3200">
                <a:solidFill>
                  <a:schemeClr val="hlink"/>
                </a:solidFill>
              </a:rPr>
              <a:t>传感器的地位、作用及应用领域</a:t>
            </a:r>
            <a:r>
              <a:rPr lang="en-US" altLang="zh-CN" sz="3200">
                <a:solidFill>
                  <a:schemeClr val="hlink"/>
                </a:solidFill>
                <a:latin typeface="宋体" pitchFamily="2" charset="-122"/>
              </a:rPr>
              <a:t>——</a:t>
            </a:r>
            <a:r>
              <a:rPr lang="zh-CN" altLang="en-US" sz="3200">
                <a:solidFill>
                  <a:schemeClr val="hlink"/>
                </a:solidFill>
                <a:latin typeface="宋体" pitchFamily="2" charset="-122"/>
              </a:rPr>
              <a:t>应用</a:t>
            </a:r>
            <a:endParaRPr lang="zh-CN" altLang="en-US" sz="3200">
              <a:solidFill>
                <a:schemeClr val="hlink"/>
              </a:solidFill>
            </a:endParaRPr>
          </a:p>
        </p:txBody>
      </p:sp>
      <p:sp>
        <p:nvSpPr>
          <p:cNvPr id="18439" name="Rectangle 10"/>
          <p:cNvSpPr>
            <a:spLocks noChangeArrowheads="1"/>
          </p:cNvSpPr>
          <p:nvPr/>
        </p:nvSpPr>
        <p:spPr bwMode="auto">
          <a:xfrm>
            <a:off x="0" y="188913"/>
            <a:ext cx="895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1</a:t>
            </a:r>
            <a:r>
              <a:rPr lang="zh-CN" altLang="en-US" sz="3200">
                <a:solidFill>
                  <a:schemeClr val="hlink"/>
                </a:solidFill>
              </a:rPr>
              <a:t>节  传感器领域相关基本术语</a:t>
            </a:r>
          </a:p>
        </p:txBody>
      </p:sp>
      <p:grpSp>
        <p:nvGrpSpPr>
          <p:cNvPr id="2" name="Group 13"/>
          <p:cNvGrpSpPr>
            <a:grpSpLocks/>
          </p:cNvGrpSpPr>
          <p:nvPr/>
        </p:nvGrpSpPr>
        <p:grpSpPr bwMode="auto">
          <a:xfrm>
            <a:off x="6227763" y="2219325"/>
            <a:ext cx="2881312" cy="2289175"/>
            <a:chOff x="3923" y="1398"/>
            <a:chExt cx="1815" cy="1442"/>
          </a:xfrm>
        </p:grpSpPr>
        <p:sp>
          <p:nvSpPr>
            <p:cNvPr id="18441" name="AutoShape 11"/>
            <p:cNvSpPr>
              <a:spLocks noChangeArrowheads="1"/>
            </p:cNvSpPr>
            <p:nvPr/>
          </p:nvSpPr>
          <p:spPr bwMode="auto">
            <a:xfrm>
              <a:off x="3923" y="1933"/>
              <a:ext cx="272" cy="408"/>
            </a:xfrm>
            <a:prstGeom prst="rightArrow">
              <a:avLst>
                <a:gd name="adj1" fmla="val 50000"/>
                <a:gd name="adj2" fmla="val 25000"/>
              </a:avLst>
            </a:prstGeom>
            <a:solidFill>
              <a:schemeClr val="accent1"/>
            </a:solidFill>
            <a:ln w="9525" algn="ctr">
              <a:solidFill>
                <a:schemeClr val="tx1"/>
              </a:solidFill>
              <a:miter lim="800000"/>
              <a:headEnd/>
              <a:tailEnd/>
            </a:ln>
          </p:spPr>
          <p:txBody>
            <a:bodyPr wrap="none" anchor="ctr">
              <a:spAutoFit/>
            </a:bodyPr>
            <a:lstStyle/>
            <a:p>
              <a:endParaRPr lang="zh-CN" altLang="en-US"/>
            </a:p>
          </p:txBody>
        </p:sp>
        <p:sp>
          <p:nvSpPr>
            <p:cNvPr id="18442" name="Text Box 12"/>
            <p:cNvSpPr txBox="1">
              <a:spLocks noChangeArrowheads="1"/>
            </p:cNvSpPr>
            <p:nvPr/>
          </p:nvSpPr>
          <p:spPr bwMode="auto">
            <a:xfrm>
              <a:off x="4241" y="1398"/>
              <a:ext cx="1497"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lang="zh-CN" altLang="en-US">
                  <a:solidFill>
                    <a:srgbClr val="000066"/>
                  </a:solidFill>
                  <a:ea typeface="华文隶书" pitchFamily="2" charset="-122"/>
                </a:rPr>
                <a:t>种类繁多</a:t>
              </a:r>
            </a:p>
            <a:p>
              <a:pPr eaLnBrk="1" hangingPunct="1">
                <a:spcBef>
                  <a:spcPct val="50000"/>
                </a:spcBef>
              </a:pPr>
              <a:r>
                <a:rPr lang="zh-CN" altLang="en-US">
                  <a:solidFill>
                    <a:srgbClr val="000066"/>
                  </a:solidFill>
                  <a:ea typeface="华文隶书" pitchFamily="2" charset="-122"/>
                </a:rPr>
                <a:t>掌握基础</a:t>
              </a:r>
            </a:p>
            <a:p>
              <a:pPr eaLnBrk="1" hangingPunct="1">
                <a:spcBef>
                  <a:spcPct val="50000"/>
                </a:spcBef>
              </a:pPr>
              <a:r>
                <a:rPr lang="zh-CN" altLang="en-US">
                  <a:solidFill>
                    <a:srgbClr val="000066"/>
                  </a:solidFill>
                  <a:ea typeface="华文隶书" pitchFamily="2" charset="-122"/>
                </a:rPr>
                <a:t>学会方法</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54B83EAD-B6E5-4EB5-800B-69B3C1DB8829}" type="slidenum">
              <a:rPr lang="en-US" altLang="zh-CN" sz="1400" b="0" smtClean="0">
                <a:solidFill>
                  <a:srgbClr val="FF5050"/>
                </a:solidFill>
              </a:rPr>
              <a:pPr eaLnBrk="1" hangingPunct="1"/>
              <a:t>18</a:t>
            </a:fld>
            <a:endParaRPr lang="en-US" altLang="zh-CN" sz="1400" b="0" smtClean="0">
              <a:solidFill>
                <a:srgbClr val="FF5050"/>
              </a:solidFill>
            </a:endParaRPr>
          </a:p>
        </p:txBody>
      </p:sp>
      <p:sp>
        <p:nvSpPr>
          <p:cNvPr id="19459" name="Rectangle 17"/>
          <p:cNvSpPr>
            <a:spLocks noChangeArrowheads="1"/>
          </p:cNvSpPr>
          <p:nvPr/>
        </p:nvSpPr>
        <p:spPr bwMode="auto">
          <a:xfrm>
            <a:off x="0" y="981075"/>
            <a:ext cx="8280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zh-CN" sz="3000">
                <a:solidFill>
                  <a:schemeClr val="hlink"/>
                </a:solidFill>
              </a:rPr>
              <a:t>1.5 </a:t>
            </a:r>
            <a:r>
              <a:rPr lang="zh-CN" altLang="en-US" sz="3000">
                <a:solidFill>
                  <a:schemeClr val="hlink"/>
                </a:solidFill>
              </a:rPr>
              <a:t>传感器的地位、作用及应用领域</a:t>
            </a:r>
            <a:r>
              <a:rPr lang="en-US" altLang="zh-CN" sz="3000">
                <a:solidFill>
                  <a:schemeClr val="hlink"/>
                </a:solidFill>
                <a:latin typeface="宋体" pitchFamily="2" charset="-122"/>
              </a:rPr>
              <a:t>——</a:t>
            </a:r>
            <a:r>
              <a:rPr lang="zh-CN" altLang="en-US" sz="3000">
                <a:solidFill>
                  <a:schemeClr val="hlink"/>
                </a:solidFill>
              </a:rPr>
              <a:t>对比</a:t>
            </a:r>
          </a:p>
        </p:txBody>
      </p:sp>
      <p:sp>
        <p:nvSpPr>
          <p:cNvPr id="19460" name="Rectangle 18"/>
          <p:cNvSpPr>
            <a:spLocks noChangeArrowheads="1"/>
          </p:cNvSpPr>
          <p:nvPr/>
        </p:nvSpPr>
        <p:spPr bwMode="auto">
          <a:xfrm>
            <a:off x="0" y="188913"/>
            <a:ext cx="895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1</a:t>
            </a:r>
            <a:r>
              <a:rPr lang="zh-CN" altLang="en-US" sz="3200">
                <a:solidFill>
                  <a:schemeClr val="hlink"/>
                </a:solidFill>
              </a:rPr>
              <a:t>节  传感器领域相关基本术语</a:t>
            </a:r>
          </a:p>
        </p:txBody>
      </p:sp>
      <p:sp>
        <p:nvSpPr>
          <p:cNvPr id="19461" name="Rectangle 19"/>
          <p:cNvSpPr>
            <a:spLocks noChangeArrowheads="1"/>
          </p:cNvSpPr>
          <p:nvPr/>
        </p:nvSpPr>
        <p:spPr bwMode="auto">
          <a:xfrm>
            <a:off x="755650" y="1484313"/>
            <a:ext cx="7143750" cy="514350"/>
          </a:xfrm>
          <a:prstGeom prst="rect">
            <a:avLst/>
          </a:prstGeom>
          <a:noFill/>
          <a:ln w="254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kumimoji="1" lang="zh-CN" altLang="en-US" sz="2600" b="0">
                <a:latin typeface="Times New Roman" pitchFamily="18" charset="0"/>
                <a:ea typeface="楷体_GB2312" pitchFamily="49" charset="-122"/>
              </a:rPr>
              <a:t>传感器技术是国防武器装备的核心关键技术之一</a:t>
            </a:r>
          </a:p>
        </p:txBody>
      </p:sp>
      <p:grpSp>
        <p:nvGrpSpPr>
          <p:cNvPr id="2" name="Group 20"/>
          <p:cNvGrpSpPr>
            <a:grpSpLocks/>
          </p:cNvGrpSpPr>
          <p:nvPr/>
        </p:nvGrpSpPr>
        <p:grpSpPr bwMode="auto">
          <a:xfrm>
            <a:off x="142875" y="1989138"/>
            <a:ext cx="9001125" cy="3941762"/>
            <a:chOff x="113" y="1026"/>
            <a:chExt cx="5670" cy="2667"/>
          </a:xfrm>
        </p:grpSpPr>
        <p:sp>
          <p:nvSpPr>
            <p:cNvPr id="19466" name="Oval 21"/>
            <p:cNvSpPr>
              <a:spLocks noChangeArrowheads="1"/>
            </p:cNvSpPr>
            <p:nvPr/>
          </p:nvSpPr>
          <p:spPr bwMode="auto">
            <a:xfrm>
              <a:off x="113" y="1162"/>
              <a:ext cx="1452" cy="680"/>
            </a:xfrm>
            <a:prstGeom prst="ellipse">
              <a:avLst/>
            </a:prstGeom>
            <a:solidFill>
              <a:srgbClr val="CCFFFF"/>
            </a:solidFill>
            <a:ln w="9525">
              <a:solidFill>
                <a:schemeClr val="tx1"/>
              </a:solidFill>
              <a:miter lim="800000"/>
              <a:headEnd/>
              <a:tailEnd/>
            </a:ln>
          </p:spPr>
          <p:txBody>
            <a:bodyPr wrap="none" anchor="ctr"/>
            <a:lstStyle/>
            <a:p>
              <a:pPr algn="ctr"/>
              <a:r>
                <a:rPr kumimoji="1" lang="zh-CN" altLang="en-US" sz="2800" b="0">
                  <a:latin typeface="楷体_GB2312" pitchFamily="49" charset="-122"/>
                  <a:ea typeface="楷体_GB2312" pitchFamily="49" charset="-122"/>
                </a:rPr>
                <a:t>美国，</a:t>
              </a:r>
              <a:r>
                <a:rPr kumimoji="1" lang="en-US" altLang="zh-CN" sz="2800" b="0">
                  <a:latin typeface="楷体_GB2312" pitchFamily="49" charset="-122"/>
                  <a:ea typeface="楷体_GB2312" pitchFamily="49" charset="-122"/>
                </a:rPr>
                <a:t>29%</a:t>
              </a:r>
            </a:p>
          </p:txBody>
        </p:sp>
        <p:sp>
          <p:nvSpPr>
            <p:cNvPr id="19467" name="Oval 22"/>
            <p:cNvSpPr>
              <a:spLocks noChangeArrowheads="1"/>
            </p:cNvSpPr>
            <p:nvPr/>
          </p:nvSpPr>
          <p:spPr bwMode="auto">
            <a:xfrm>
              <a:off x="1292" y="1706"/>
              <a:ext cx="1488" cy="624"/>
            </a:xfrm>
            <a:prstGeom prst="ellipse">
              <a:avLst/>
            </a:prstGeom>
            <a:solidFill>
              <a:srgbClr val="CCFFFF"/>
            </a:solidFill>
            <a:ln w="9525">
              <a:solidFill>
                <a:schemeClr val="tx1"/>
              </a:solidFill>
              <a:miter lim="800000"/>
              <a:headEnd/>
              <a:tailEnd/>
            </a:ln>
          </p:spPr>
          <p:txBody>
            <a:bodyPr wrap="none" anchor="ctr"/>
            <a:lstStyle/>
            <a:p>
              <a:pPr algn="ctr"/>
              <a:r>
                <a:rPr kumimoji="1" lang="zh-CN" altLang="en-US" sz="2800" b="0">
                  <a:latin typeface="楷体_GB2312" pitchFamily="49" charset="-122"/>
                  <a:ea typeface="楷体_GB2312" pitchFamily="49" charset="-122"/>
                </a:rPr>
                <a:t>西欧，</a:t>
              </a:r>
              <a:r>
                <a:rPr kumimoji="1" lang="en-US" altLang="zh-CN" sz="2800" b="0">
                  <a:latin typeface="楷体_GB2312" pitchFamily="49" charset="-122"/>
                  <a:ea typeface="楷体_GB2312" pitchFamily="49" charset="-122"/>
                </a:rPr>
                <a:t>21%</a:t>
              </a:r>
            </a:p>
          </p:txBody>
        </p:sp>
        <p:sp>
          <p:nvSpPr>
            <p:cNvPr id="19468" name="Oval 23"/>
            <p:cNvSpPr>
              <a:spLocks noChangeArrowheads="1"/>
            </p:cNvSpPr>
            <p:nvPr/>
          </p:nvSpPr>
          <p:spPr bwMode="auto">
            <a:xfrm>
              <a:off x="4059" y="2478"/>
              <a:ext cx="1270" cy="624"/>
            </a:xfrm>
            <a:prstGeom prst="ellipse">
              <a:avLst/>
            </a:prstGeom>
            <a:solidFill>
              <a:srgbClr val="CCFFFF"/>
            </a:solidFill>
            <a:ln w="9525">
              <a:solidFill>
                <a:schemeClr val="tx1"/>
              </a:solidFill>
              <a:miter lim="800000"/>
              <a:headEnd/>
              <a:tailEnd/>
            </a:ln>
          </p:spPr>
          <p:txBody>
            <a:bodyPr wrap="none" anchor="ctr"/>
            <a:lstStyle/>
            <a:p>
              <a:pPr algn="ctr"/>
              <a:r>
                <a:rPr kumimoji="1" lang="zh-CN" altLang="en-US" sz="2800" b="0">
                  <a:latin typeface="宋体" pitchFamily="2" charset="-122"/>
                </a:rPr>
                <a:t>中国，</a:t>
              </a:r>
              <a:r>
                <a:rPr kumimoji="1" lang="en-US" altLang="zh-CN" sz="2800" b="0">
                  <a:latin typeface="宋体" pitchFamily="2" charset="-122"/>
                </a:rPr>
                <a:t>1%</a:t>
              </a:r>
            </a:p>
          </p:txBody>
        </p:sp>
        <p:sp>
          <p:nvSpPr>
            <p:cNvPr id="19469" name="Text Box 24"/>
            <p:cNvSpPr txBox="1">
              <a:spLocks noChangeArrowheads="1"/>
            </p:cNvSpPr>
            <p:nvPr/>
          </p:nvSpPr>
          <p:spPr bwMode="auto">
            <a:xfrm>
              <a:off x="1323" y="2659"/>
              <a:ext cx="128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spcBef>
                  <a:spcPct val="50000"/>
                </a:spcBef>
              </a:pPr>
              <a:r>
                <a:rPr kumimoji="1" lang="zh-CN" altLang="en-US" sz="2600">
                  <a:latin typeface="楷体_GB2312" pitchFamily="49" charset="-122"/>
                  <a:ea typeface="楷体_GB2312" pitchFamily="49" charset="-122"/>
                </a:rPr>
                <a:t>尤里卡计划</a:t>
              </a:r>
            </a:p>
          </p:txBody>
        </p:sp>
        <p:sp>
          <p:nvSpPr>
            <p:cNvPr id="19470" name="Text Box 25"/>
            <p:cNvSpPr txBox="1">
              <a:spLocks noChangeArrowheads="1"/>
            </p:cNvSpPr>
            <p:nvPr/>
          </p:nvSpPr>
          <p:spPr bwMode="auto">
            <a:xfrm>
              <a:off x="3560" y="3339"/>
              <a:ext cx="2223"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spcBef>
                  <a:spcPct val="50000"/>
                </a:spcBef>
              </a:pPr>
              <a:r>
                <a:rPr kumimoji="1" lang="en-US" altLang="zh-CN" sz="2800" b="0">
                  <a:latin typeface="楷体_GB2312" pitchFamily="49" charset="-122"/>
                  <a:ea typeface="楷体_GB2312" pitchFamily="49" charset="-122"/>
                </a:rPr>
                <a:t>    </a:t>
              </a:r>
              <a:r>
                <a:rPr kumimoji="1" lang="zh-CN" altLang="en-US" sz="2600">
                  <a:latin typeface="楷体_GB2312" pitchFamily="49" charset="-122"/>
                  <a:ea typeface="楷体_GB2312" pitchFamily="49" charset="-122"/>
                </a:rPr>
                <a:t>八五～十三五</a:t>
              </a:r>
            </a:p>
          </p:txBody>
        </p:sp>
        <p:sp>
          <p:nvSpPr>
            <p:cNvPr id="19471" name="AutoShape 26"/>
            <p:cNvSpPr>
              <a:spLocks noChangeArrowheads="1"/>
            </p:cNvSpPr>
            <p:nvPr/>
          </p:nvSpPr>
          <p:spPr bwMode="auto">
            <a:xfrm>
              <a:off x="3174" y="2750"/>
              <a:ext cx="432" cy="336"/>
            </a:xfrm>
            <a:prstGeom prst="upArrow">
              <a:avLst>
                <a:gd name="adj1" fmla="val 50000"/>
                <a:gd name="adj2" fmla="val 25000"/>
              </a:avLst>
            </a:prstGeom>
            <a:solidFill>
              <a:srgbClr val="FFCC00"/>
            </a:solidFill>
            <a:ln w="9525">
              <a:solidFill>
                <a:schemeClr val="tx1"/>
              </a:solidFill>
              <a:miter lim="800000"/>
              <a:headEnd/>
              <a:tailEnd/>
            </a:ln>
          </p:spPr>
          <p:txBody>
            <a:bodyPr wrap="none" anchor="ctr"/>
            <a:lstStyle/>
            <a:p>
              <a:endParaRPr lang="zh-CN" altLang="en-US"/>
            </a:p>
          </p:txBody>
        </p:sp>
        <p:sp>
          <p:nvSpPr>
            <p:cNvPr id="19472" name="AutoShape 27"/>
            <p:cNvSpPr>
              <a:spLocks noChangeArrowheads="1"/>
            </p:cNvSpPr>
            <p:nvPr/>
          </p:nvSpPr>
          <p:spPr bwMode="auto">
            <a:xfrm>
              <a:off x="4535" y="3094"/>
              <a:ext cx="432" cy="336"/>
            </a:xfrm>
            <a:prstGeom prst="upArrow">
              <a:avLst>
                <a:gd name="adj1" fmla="val 50000"/>
                <a:gd name="adj2" fmla="val 25000"/>
              </a:avLst>
            </a:prstGeom>
            <a:solidFill>
              <a:srgbClr val="FFCC00"/>
            </a:solidFill>
            <a:ln w="9525">
              <a:solidFill>
                <a:schemeClr val="tx1"/>
              </a:solidFill>
              <a:miter lim="800000"/>
              <a:headEnd/>
              <a:tailEnd/>
            </a:ln>
          </p:spPr>
          <p:txBody>
            <a:bodyPr wrap="none" anchor="ctr"/>
            <a:lstStyle/>
            <a:p>
              <a:endParaRPr lang="zh-CN" altLang="en-US"/>
            </a:p>
          </p:txBody>
        </p:sp>
        <p:sp>
          <p:nvSpPr>
            <p:cNvPr id="19473" name="AutoShape 28"/>
            <p:cNvSpPr>
              <a:spLocks noChangeArrowheads="1"/>
            </p:cNvSpPr>
            <p:nvPr/>
          </p:nvSpPr>
          <p:spPr bwMode="auto">
            <a:xfrm>
              <a:off x="655" y="1842"/>
              <a:ext cx="432" cy="336"/>
            </a:xfrm>
            <a:prstGeom prst="upArrow">
              <a:avLst>
                <a:gd name="adj1" fmla="val 50000"/>
                <a:gd name="adj2" fmla="val 25000"/>
              </a:avLst>
            </a:prstGeom>
            <a:solidFill>
              <a:srgbClr val="FFCC00"/>
            </a:solidFill>
            <a:ln w="9525">
              <a:solidFill>
                <a:schemeClr val="tx1"/>
              </a:solidFill>
              <a:miter lim="800000"/>
              <a:headEnd/>
              <a:tailEnd/>
            </a:ln>
          </p:spPr>
          <p:txBody>
            <a:bodyPr wrap="none" anchor="ctr"/>
            <a:lstStyle/>
            <a:p>
              <a:endParaRPr lang="zh-CN" altLang="en-US"/>
            </a:p>
          </p:txBody>
        </p:sp>
        <p:sp>
          <p:nvSpPr>
            <p:cNvPr id="19474" name="Text Box 29"/>
            <p:cNvSpPr txBox="1">
              <a:spLocks noChangeArrowheads="1"/>
            </p:cNvSpPr>
            <p:nvPr/>
          </p:nvSpPr>
          <p:spPr bwMode="auto">
            <a:xfrm>
              <a:off x="113" y="2160"/>
              <a:ext cx="141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spcBef>
                  <a:spcPct val="50000"/>
                </a:spcBef>
              </a:pPr>
              <a:r>
                <a:rPr kumimoji="1" lang="zh-CN" altLang="en-US" sz="2600">
                  <a:latin typeface="Times New Roman" pitchFamily="18" charset="0"/>
                  <a:ea typeface="楷体_GB2312" pitchFamily="49" charset="-122"/>
                </a:rPr>
                <a:t>白宫计划</a:t>
              </a:r>
            </a:p>
          </p:txBody>
        </p:sp>
        <p:sp>
          <p:nvSpPr>
            <p:cNvPr id="19475" name="Oval 30"/>
            <p:cNvSpPr>
              <a:spLocks noChangeArrowheads="1"/>
            </p:cNvSpPr>
            <p:nvPr/>
          </p:nvSpPr>
          <p:spPr bwMode="auto">
            <a:xfrm>
              <a:off x="2608" y="2115"/>
              <a:ext cx="1536" cy="624"/>
            </a:xfrm>
            <a:prstGeom prst="ellipse">
              <a:avLst/>
            </a:prstGeom>
            <a:solidFill>
              <a:srgbClr val="CCFFFF"/>
            </a:solidFill>
            <a:ln w="9525">
              <a:solidFill>
                <a:schemeClr val="tx1"/>
              </a:solidFill>
              <a:miter lim="800000"/>
              <a:headEnd/>
              <a:tailEnd/>
            </a:ln>
          </p:spPr>
          <p:txBody>
            <a:bodyPr wrap="none" anchor="ctr"/>
            <a:lstStyle/>
            <a:p>
              <a:pPr algn="ctr"/>
              <a:r>
                <a:rPr kumimoji="1" lang="zh-CN" altLang="en-US" sz="2800" b="0">
                  <a:latin typeface="楷体_GB2312" pitchFamily="49" charset="-122"/>
                  <a:ea typeface="楷体_GB2312" pitchFamily="49" charset="-122"/>
                </a:rPr>
                <a:t>日本，</a:t>
              </a:r>
              <a:r>
                <a:rPr kumimoji="1" lang="en-US" altLang="zh-CN" sz="2800" b="0">
                  <a:latin typeface="楷体_GB2312" pitchFamily="49" charset="-122"/>
                  <a:ea typeface="楷体_GB2312" pitchFamily="49" charset="-122"/>
                </a:rPr>
                <a:t>19.5%</a:t>
              </a:r>
            </a:p>
          </p:txBody>
        </p:sp>
        <p:sp>
          <p:nvSpPr>
            <p:cNvPr id="19476" name="AutoShape 31"/>
            <p:cNvSpPr>
              <a:spLocks noChangeArrowheads="1"/>
            </p:cNvSpPr>
            <p:nvPr/>
          </p:nvSpPr>
          <p:spPr bwMode="auto">
            <a:xfrm>
              <a:off x="1711" y="2341"/>
              <a:ext cx="432" cy="336"/>
            </a:xfrm>
            <a:prstGeom prst="upArrow">
              <a:avLst>
                <a:gd name="adj1" fmla="val 50000"/>
                <a:gd name="adj2" fmla="val 25000"/>
              </a:avLst>
            </a:prstGeom>
            <a:solidFill>
              <a:srgbClr val="FFCC00"/>
            </a:solidFill>
            <a:ln w="9525">
              <a:solidFill>
                <a:schemeClr val="tx1"/>
              </a:solidFill>
              <a:miter lim="800000"/>
              <a:headEnd/>
              <a:tailEnd/>
            </a:ln>
          </p:spPr>
          <p:txBody>
            <a:bodyPr wrap="none" anchor="ctr"/>
            <a:lstStyle/>
            <a:p>
              <a:endParaRPr lang="zh-CN" altLang="en-US"/>
            </a:p>
          </p:txBody>
        </p:sp>
        <p:sp>
          <p:nvSpPr>
            <p:cNvPr id="19477" name="Text Box 32"/>
            <p:cNvSpPr txBox="1">
              <a:spLocks noChangeArrowheads="1"/>
            </p:cNvSpPr>
            <p:nvPr/>
          </p:nvSpPr>
          <p:spPr bwMode="auto">
            <a:xfrm>
              <a:off x="2380" y="3067"/>
              <a:ext cx="190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spcBef>
                  <a:spcPct val="50000"/>
                </a:spcBef>
              </a:pPr>
              <a:r>
                <a:rPr kumimoji="1" lang="en-US" altLang="zh-CN" sz="2600" b="0">
                  <a:latin typeface="Times New Roman" pitchFamily="18" charset="0"/>
                </a:rPr>
                <a:t>     </a:t>
              </a:r>
              <a:r>
                <a:rPr kumimoji="1" lang="zh-CN" altLang="en-US" sz="2600">
                  <a:latin typeface="Times New Roman" pitchFamily="18" charset="0"/>
                  <a:ea typeface="楷体_GB2312" pitchFamily="49" charset="-122"/>
                </a:rPr>
                <a:t>先进技术计划</a:t>
              </a:r>
            </a:p>
          </p:txBody>
        </p:sp>
        <p:sp>
          <p:nvSpPr>
            <p:cNvPr id="19478" name="AutoShape 33"/>
            <p:cNvSpPr>
              <a:spLocks noChangeArrowheads="1"/>
            </p:cNvSpPr>
            <p:nvPr/>
          </p:nvSpPr>
          <p:spPr bwMode="auto">
            <a:xfrm>
              <a:off x="2472" y="1026"/>
              <a:ext cx="545" cy="318"/>
            </a:xfrm>
            <a:prstGeom prst="downArrow">
              <a:avLst>
                <a:gd name="adj1" fmla="val 50000"/>
                <a:gd name="adj2" fmla="val 25000"/>
              </a:avLst>
            </a:prstGeom>
            <a:solidFill>
              <a:schemeClr val="accent1"/>
            </a:solidFill>
            <a:ln w="9525" algn="ctr">
              <a:solidFill>
                <a:schemeClr val="tx1"/>
              </a:solidFill>
              <a:miter lim="800000"/>
              <a:headEnd/>
              <a:tailEnd/>
            </a:ln>
          </p:spPr>
          <p:txBody>
            <a:bodyPr wrap="none" anchor="ctr"/>
            <a:lstStyle/>
            <a:p>
              <a:endParaRPr lang="zh-CN" altLang="en-US"/>
            </a:p>
          </p:txBody>
        </p:sp>
      </p:grpSp>
      <p:grpSp>
        <p:nvGrpSpPr>
          <p:cNvPr id="3" name="Group 34"/>
          <p:cNvGrpSpPr>
            <a:grpSpLocks/>
          </p:cNvGrpSpPr>
          <p:nvPr/>
        </p:nvGrpSpPr>
        <p:grpSpPr bwMode="auto">
          <a:xfrm>
            <a:off x="252413" y="5157788"/>
            <a:ext cx="7273925" cy="1306512"/>
            <a:chOff x="340" y="3249"/>
            <a:chExt cx="4582" cy="823"/>
          </a:xfrm>
        </p:grpSpPr>
        <p:sp>
          <p:nvSpPr>
            <p:cNvPr id="19464" name="Rectangle 35"/>
            <p:cNvSpPr>
              <a:spLocks noChangeArrowheads="1"/>
            </p:cNvSpPr>
            <p:nvPr/>
          </p:nvSpPr>
          <p:spPr bwMode="auto">
            <a:xfrm>
              <a:off x="340" y="3748"/>
              <a:ext cx="4582" cy="324"/>
            </a:xfrm>
            <a:prstGeom prst="rect">
              <a:avLst/>
            </a:prstGeom>
            <a:noFill/>
            <a:ln w="25400">
              <a:solidFill>
                <a:srgbClr val="FF5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kumimoji="1" lang="zh-CN" altLang="en-US" sz="2600" b="0">
                  <a:latin typeface="Times New Roman" pitchFamily="18" charset="0"/>
                  <a:ea typeface="楷体_GB2312" pitchFamily="49" charset="-122"/>
                </a:rPr>
                <a:t>未来的战争一定程度上可以称之为</a:t>
              </a:r>
              <a:r>
                <a:rPr kumimoji="1" lang="zh-CN" altLang="en-US" sz="2600">
                  <a:latin typeface="Times New Roman" pitchFamily="18" charset="0"/>
                  <a:ea typeface="楷体_GB2312" pitchFamily="49" charset="-122"/>
                </a:rPr>
                <a:t>传感器战争</a:t>
              </a:r>
              <a:r>
                <a:rPr kumimoji="1" lang="zh-CN" altLang="en-US" sz="2600" b="0">
                  <a:latin typeface="Times New Roman" pitchFamily="18" charset="0"/>
                  <a:ea typeface="楷体_GB2312" pitchFamily="49" charset="-122"/>
                </a:rPr>
                <a:t>！</a:t>
              </a:r>
            </a:p>
          </p:txBody>
        </p:sp>
        <p:sp>
          <p:nvSpPr>
            <p:cNvPr id="19465" name="AutoShape 36"/>
            <p:cNvSpPr>
              <a:spLocks noChangeArrowheads="1"/>
            </p:cNvSpPr>
            <p:nvPr/>
          </p:nvSpPr>
          <p:spPr bwMode="auto">
            <a:xfrm>
              <a:off x="2154" y="3249"/>
              <a:ext cx="545" cy="318"/>
            </a:xfrm>
            <a:prstGeom prst="downArrow">
              <a:avLst>
                <a:gd name="adj1" fmla="val 50000"/>
                <a:gd name="adj2" fmla="val 25000"/>
              </a:avLst>
            </a:prstGeom>
            <a:solidFill>
              <a:schemeClr val="accent1"/>
            </a:solidFill>
            <a:ln w="9525" algn="ctr">
              <a:solidFill>
                <a:schemeClr val="tx1"/>
              </a:solidFill>
              <a:miter lim="800000"/>
              <a:headEnd/>
              <a:tailEnd/>
            </a:ln>
          </p:spPr>
          <p:txBody>
            <a:bodyPr wrap="none" anchor="ctr"/>
            <a:lstStyle/>
            <a:p>
              <a:pPr marL="342900" indent="-342900" algn="ctr">
                <a:lnSpc>
                  <a:spcPct val="90000"/>
                </a:lnSpc>
                <a:spcBef>
                  <a:spcPct val="20000"/>
                </a:spcBef>
              </a:pPr>
              <a:endParaRPr kumimoji="1" lang="zh-CN" altLang="zh-CN" sz="2000">
                <a:latin typeface="黑体" pitchFamily="49" charset="-122"/>
                <a:ea typeface="黑体"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B9459908-BDFF-497D-9A14-E8D2DA83CB85}" type="slidenum">
              <a:rPr lang="en-US" altLang="zh-CN" sz="1400" b="0" smtClean="0">
                <a:solidFill>
                  <a:srgbClr val="FF5050"/>
                </a:solidFill>
              </a:rPr>
              <a:pPr eaLnBrk="1" hangingPunct="1"/>
              <a:t>19</a:t>
            </a:fld>
            <a:endParaRPr lang="en-US" altLang="zh-CN" sz="1400" b="0" smtClean="0">
              <a:solidFill>
                <a:srgbClr val="FF5050"/>
              </a:solidFill>
            </a:endParaRPr>
          </a:p>
        </p:txBody>
      </p:sp>
      <p:sp>
        <p:nvSpPr>
          <p:cNvPr id="106504" name="Text Box 8"/>
          <p:cNvSpPr txBox="1">
            <a:spLocks noChangeArrowheads="1"/>
          </p:cNvSpPr>
          <p:nvPr/>
        </p:nvSpPr>
        <p:spPr bwMode="auto">
          <a:xfrm>
            <a:off x="-3649663" y="6975475"/>
            <a:ext cx="184150" cy="579438"/>
          </a:xfrm>
          <a:prstGeom prst="rect">
            <a:avLst/>
          </a:prstGeom>
          <a:noFill/>
          <a:ln w="9525">
            <a:noFill/>
            <a:miter lim="800000"/>
            <a:headEnd/>
            <a:tailEnd/>
          </a:ln>
          <a:effectLst/>
        </p:spPr>
        <p:txBody>
          <a:bodyPr wrap="none">
            <a:spAutoFit/>
          </a:bodyPr>
          <a:lstStyle/>
          <a:p>
            <a:pPr>
              <a:spcBef>
                <a:spcPct val="50000"/>
              </a:spcBef>
              <a:defRPr/>
            </a:pPr>
            <a:endParaRPr lang="zh-CN" altLang="zh-CN" sz="3200">
              <a:effectLst>
                <a:outerShdw blurRad="38100" dist="38100" dir="2700000" algn="tl">
                  <a:srgbClr val="C0C0C0"/>
                </a:outerShdw>
              </a:effectLst>
              <a:latin typeface="Tahoma" pitchFamily="34" charset="0"/>
            </a:endParaRPr>
          </a:p>
        </p:txBody>
      </p:sp>
      <p:sp>
        <p:nvSpPr>
          <p:cNvPr id="20484" name="Rectangle 9"/>
          <p:cNvSpPr>
            <a:spLocks noChangeArrowheads="1"/>
          </p:cNvSpPr>
          <p:nvPr/>
        </p:nvSpPr>
        <p:spPr bwMode="auto">
          <a:xfrm>
            <a:off x="0" y="981075"/>
            <a:ext cx="8280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altLang="zh-CN" sz="3200">
                <a:solidFill>
                  <a:schemeClr val="hlink"/>
                </a:solidFill>
              </a:rPr>
              <a:t>1.5 </a:t>
            </a:r>
            <a:r>
              <a:rPr lang="zh-CN" altLang="en-US" sz="3200">
                <a:solidFill>
                  <a:schemeClr val="hlink"/>
                </a:solidFill>
              </a:rPr>
              <a:t>传感器的地位、作用及应用领域</a:t>
            </a:r>
            <a:r>
              <a:rPr lang="en-US" altLang="zh-CN" sz="3200">
                <a:solidFill>
                  <a:schemeClr val="hlink"/>
                </a:solidFill>
                <a:latin typeface="宋体" pitchFamily="2" charset="-122"/>
              </a:rPr>
              <a:t>——</a:t>
            </a:r>
            <a:r>
              <a:rPr lang="zh-CN" altLang="en-US" sz="3200">
                <a:solidFill>
                  <a:schemeClr val="hlink"/>
                </a:solidFill>
                <a:latin typeface="宋体" pitchFamily="2" charset="-122"/>
              </a:rPr>
              <a:t>对比</a:t>
            </a:r>
            <a:endParaRPr lang="zh-CN" altLang="en-US" sz="3200">
              <a:solidFill>
                <a:schemeClr val="hlink"/>
              </a:solidFill>
            </a:endParaRPr>
          </a:p>
        </p:txBody>
      </p:sp>
      <p:sp>
        <p:nvSpPr>
          <p:cNvPr id="20485" name="Rectangle 10"/>
          <p:cNvSpPr>
            <a:spLocks noChangeArrowheads="1"/>
          </p:cNvSpPr>
          <p:nvPr/>
        </p:nvSpPr>
        <p:spPr bwMode="auto">
          <a:xfrm>
            <a:off x="0" y="188913"/>
            <a:ext cx="895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1</a:t>
            </a:r>
            <a:r>
              <a:rPr lang="zh-CN" altLang="en-US" sz="3200">
                <a:solidFill>
                  <a:schemeClr val="hlink"/>
                </a:solidFill>
              </a:rPr>
              <a:t>节  传感器领域相关基本术语</a:t>
            </a:r>
          </a:p>
        </p:txBody>
      </p:sp>
      <p:sp>
        <p:nvSpPr>
          <p:cNvPr id="20486" name="矩形 10"/>
          <p:cNvSpPr>
            <a:spLocks noChangeArrowheads="1"/>
          </p:cNvSpPr>
          <p:nvPr/>
        </p:nvSpPr>
        <p:spPr bwMode="auto">
          <a:xfrm>
            <a:off x="552450" y="3910013"/>
            <a:ext cx="89646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latin typeface="华文隶书" pitchFamily="2" charset="-122"/>
                <a:ea typeface="华文隶书" pitchFamily="2" charset="-122"/>
              </a:rPr>
              <a:t>中国传感器产业发展白皮书（工信部）</a:t>
            </a:r>
          </a:p>
        </p:txBody>
      </p:sp>
      <p:sp>
        <p:nvSpPr>
          <p:cNvPr id="7" name="矩形 6"/>
          <p:cNvSpPr/>
          <p:nvPr/>
        </p:nvSpPr>
        <p:spPr>
          <a:xfrm>
            <a:off x="160338" y="4391025"/>
            <a:ext cx="8699500" cy="2062163"/>
          </a:xfrm>
          <a:prstGeom prst="rect">
            <a:avLst/>
          </a:prstGeom>
        </p:spPr>
        <p:txBody>
          <a:bodyPr>
            <a:spAutoFit/>
          </a:bodyPr>
          <a:lstStyle/>
          <a:p>
            <a:pPr>
              <a:buClr>
                <a:srgbClr val="7030A0"/>
              </a:buClr>
              <a:buSzPct val="80000"/>
              <a:defRPr/>
            </a:pPr>
            <a:r>
              <a:rPr kumimoji="1" lang="zh-CN" altLang="en-US" sz="2400" dirty="0">
                <a:solidFill>
                  <a:prstClr val="black"/>
                </a:solidFill>
                <a:latin typeface="微软雅黑" pitchFamily="34" charset="-122"/>
                <a:ea typeface="微软雅黑" pitchFamily="34" charset="-122"/>
              </a:rPr>
              <a:t>我国传感器技术与产业现状：</a:t>
            </a:r>
            <a:endParaRPr kumimoji="1" lang="en-US" altLang="zh-CN" sz="2400" dirty="0">
              <a:solidFill>
                <a:prstClr val="black"/>
              </a:solidFill>
              <a:latin typeface="微软雅黑" pitchFamily="34" charset="-122"/>
              <a:ea typeface="微软雅黑" pitchFamily="34" charset="-122"/>
            </a:endParaRPr>
          </a:p>
          <a:p>
            <a:pPr marL="342900" indent="-342900">
              <a:lnSpc>
                <a:spcPct val="130000"/>
              </a:lnSpc>
              <a:buClr>
                <a:srgbClr val="002060"/>
              </a:buClr>
              <a:buSzPct val="70000"/>
              <a:buFont typeface="Wingdings" pitchFamily="2" charset="2"/>
              <a:buChar char="l"/>
              <a:defRPr/>
            </a:pPr>
            <a:r>
              <a:rPr kumimoji="1" lang="zh-CN" altLang="en-US" sz="2000" dirty="0">
                <a:solidFill>
                  <a:srgbClr val="FF0000"/>
                </a:solidFill>
                <a:latin typeface="微软雅黑" pitchFamily="34" charset="-122"/>
                <a:ea typeface="微软雅黑" pitchFamily="34" charset="-122"/>
              </a:rPr>
              <a:t>种类偏少</a:t>
            </a:r>
            <a:r>
              <a:rPr kumimoji="1" lang="zh-CN" altLang="en-US" sz="2000" dirty="0">
                <a:solidFill>
                  <a:prstClr val="black"/>
                </a:solidFill>
                <a:latin typeface="微软雅黑" pitchFamily="34" charset="-122"/>
                <a:ea typeface="微软雅黑" pitchFamily="34" charset="-122"/>
              </a:rPr>
              <a:t>（我国传感器产品约</a:t>
            </a:r>
            <a:r>
              <a:rPr kumimoji="1" lang="en-US" altLang="zh-CN" sz="2000" dirty="0">
                <a:solidFill>
                  <a:prstClr val="black"/>
                </a:solidFill>
                <a:latin typeface="微软雅黑" pitchFamily="34" charset="-122"/>
                <a:ea typeface="微软雅黑" pitchFamily="34" charset="-122"/>
              </a:rPr>
              <a:t>8000</a:t>
            </a:r>
            <a:r>
              <a:rPr kumimoji="1" lang="zh-CN" altLang="en-US" sz="2000" dirty="0">
                <a:solidFill>
                  <a:prstClr val="black"/>
                </a:solidFill>
                <a:latin typeface="微软雅黑" pitchFamily="34" charset="-122"/>
                <a:ea typeface="微软雅黑" pitchFamily="34" charset="-122"/>
              </a:rPr>
              <a:t>种左右，国外已达</a:t>
            </a:r>
            <a:r>
              <a:rPr kumimoji="1" lang="en-US" altLang="zh-CN" sz="2000" dirty="0">
                <a:solidFill>
                  <a:prstClr val="black"/>
                </a:solidFill>
                <a:latin typeface="微软雅黑" pitchFamily="34" charset="-122"/>
                <a:ea typeface="微软雅黑" pitchFamily="34" charset="-122"/>
              </a:rPr>
              <a:t>20000</a:t>
            </a:r>
            <a:r>
              <a:rPr kumimoji="1" lang="zh-CN" altLang="en-US" sz="2000" dirty="0">
                <a:solidFill>
                  <a:prstClr val="black"/>
                </a:solidFill>
                <a:latin typeface="微软雅黑" pitchFamily="34" charset="-122"/>
                <a:ea typeface="微软雅黑" pitchFamily="34" charset="-122"/>
              </a:rPr>
              <a:t>多种）</a:t>
            </a:r>
            <a:endParaRPr kumimoji="1" lang="en-US" altLang="zh-CN" sz="2000" dirty="0">
              <a:solidFill>
                <a:prstClr val="black"/>
              </a:solidFill>
              <a:latin typeface="微软雅黑" pitchFamily="34" charset="-122"/>
              <a:ea typeface="微软雅黑" pitchFamily="34" charset="-122"/>
            </a:endParaRPr>
          </a:p>
          <a:p>
            <a:pPr marL="342900" indent="-342900">
              <a:lnSpc>
                <a:spcPct val="130000"/>
              </a:lnSpc>
              <a:buClr>
                <a:srgbClr val="002060"/>
              </a:buClr>
              <a:buSzPct val="70000"/>
              <a:buFont typeface="Wingdings" pitchFamily="2" charset="2"/>
              <a:buChar char="l"/>
              <a:defRPr/>
            </a:pPr>
            <a:r>
              <a:rPr kumimoji="1" lang="zh-CN" altLang="en-US" sz="2000" dirty="0">
                <a:solidFill>
                  <a:srgbClr val="FF0000"/>
                </a:solidFill>
                <a:latin typeface="微软雅黑" pitchFamily="34" charset="-122"/>
                <a:ea typeface="微软雅黑" pitchFamily="34" charset="-122"/>
              </a:rPr>
              <a:t>缺口巨大</a:t>
            </a:r>
            <a:r>
              <a:rPr kumimoji="1" lang="zh-CN" altLang="en-US" sz="2000" dirty="0">
                <a:solidFill>
                  <a:prstClr val="black"/>
                </a:solidFill>
                <a:latin typeface="微软雅黑" pitchFamily="34" charset="-122"/>
                <a:ea typeface="微软雅黑" pitchFamily="34" charset="-122"/>
              </a:rPr>
              <a:t>（中高端传感器进口占比</a:t>
            </a:r>
            <a:r>
              <a:rPr kumimoji="1" lang="en-US" altLang="zh-CN" sz="2000" dirty="0">
                <a:solidFill>
                  <a:prstClr val="black"/>
                </a:solidFill>
                <a:latin typeface="微软雅黑" pitchFamily="34" charset="-122"/>
                <a:ea typeface="微软雅黑" pitchFamily="34" charset="-122"/>
              </a:rPr>
              <a:t>80%</a:t>
            </a:r>
            <a:r>
              <a:rPr kumimoji="1" lang="zh-CN" altLang="en-US" sz="2000" dirty="0">
                <a:solidFill>
                  <a:prstClr val="black"/>
                </a:solidFill>
                <a:latin typeface="微软雅黑" pitchFamily="34" charset="-122"/>
                <a:ea typeface="微软雅黑" pitchFamily="34" charset="-122"/>
              </a:rPr>
              <a:t>，传感器芯片进口达</a:t>
            </a:r>
            <a:r>
              <a:rPr kumimoji="1" lang="en-US" altLang="zh-CN" sz="2000" dirty="0">
                <a:solidFill>
                  <a:prstClr val="black"/>
                </a:solidFill>
                <a:latin typeface="微软雅黑" pitchFamily="34" charset="-122"/>
                <a:ea typeface="微软雅黑" pitchFamily="34" charset="-122"/>
              </a:rPr>
              <a:t>90%</a:t>
            </a:r>
            <a:r>
              <a:rPr kumimoji="1" lang="zh-CN" altLang="en-US" sz="2000" dirty="0">
                <a:solidFill>
                  <a:prstClr val="black"/>
                </a:solidFill>
                <a:latin typeface="微软雅黑" pitchFamily="34" charset="-122"/>
                <a:ea typeface="微软雅黑" pitchFamily="34" charset="-122"/>
              </a:rPr>
              <a:t>）</a:t>
            </a:r>
            <a:endParaRPr kumimoji="1" lang="en-US" altLang="zh-CN" sz="2000" dirty="0">
              <a:solidFill>
                <a:prstClr val="black"/>
              </a:solidFill>
              <a:latin typeface="微软雅黑" pitchFamily="34" charset="-122"/>
              <a:ea typeface="微软雅黑" pitchFamily="34" charset="-122"/>
            </a:endParaRPr>
          </a:p>
          <a:p>
            <a:pPr marL="342900" indent="-342900">
              <a:lnSpc>
                <a:spcPct val="130000"/>
              </a:lnSpc>
              <a:buClr>
                <a:srgbClr val="002060"/>
              </a:buClr>
              <a:buSzPct val="70000"/>
              <a:buFont typeface="Wingdings" pitchFamily="2" charset="2"/>
              <a:buChar char="l"/>
              <a:defRPr/>
            </a:pPr>
            <a:r>
              <a:rPr kumimoji="1" lang="zh-CN" altLang="en-US" sz="2000" dirty="0">
                <a:solidFill>
                  <a:srgbClr val="FF0000"/>
                </a:solidFill>
                <a:latin typeface="微软雅黑" pitchFamily="34" charset="-122"/>
                <a:ea typeface="微软雅黑" pitchFamily="34" charset="-122"/>
              </a:rPr>
              <a:t>技术短缺</a:t>
            </a:r>
            <a:r>
              <a:rPr kumimoji="1" lang="zh-CN" altLang="en-US" sz="2000" dirty="0">
                <a:solidFill>
                  <a:prstClr val="black"/>
                </a:solidFill>
                <a:latin typeface="微软雅黑" pitchFamily="34" charset="-122"/>
                <a:ea typeface="微软雅黑" pitchFamily="34" charset="-122"/>
              </a:rPr>
              <a:t>（数字化、智能化、微型化等高新技术传感器）</a:t>
            </a:r>
            <a:endParaRPr kumimoji="1" lang="en-US" altLang="zh-CN" sz="2000" dirty="0">
              <a:solidFill>
                <a:prstClr val="black"/>
              </a:solidFill>
              <a:latin typeface="微软雅黑" pitchFamily="34" charset="-122"/>
              <a:ea typeface="微软雅黑" pitchFamily="34" charset="-122"/>
            </a:endParaRPr>
          </a:p>
          <a:p>
            <a:pPr marL="342900" indent="-342900">
              <a:lnSpc>
                <a:spcPct val="130000"/>
              </a:lnSpc>
              <a:buClr>
                <a:srgbClr val="002060"/>
              </a:buClr>
              <a:buSzPct val="70000"/>
              <a:buFont typeface="Wingdings" pitchFamily="2" charset="2"/>
              <a:buChar char="l"/>
              <a:defRPr/>
            </a:pPr>
            <a:r>
              <a:rPr kumimoji="1" lang="zh-CN" altLang="en-US" sz="2000" dirty="0">
                <a:solidFill>
                  <a:srgbClr val="FF0000"/>
                </a:solidFill>
                <a:latin typeface="微软雅黑" pitchFamily="34" charset="-122"/>
                <a:ea typeface="微软雅黑" pitchFamily="34" charset="-122"/>
              </a:rPr>
              <a:t>垄断封锁</a:t>
            </a:r>
            <a:r>
              <a:rPr kumimoji="1" lang="zh-CN" altLang="en-US" sz="2000" dirty="0">
                <a:solidFill>
                  <a:prstClr val="black"/>
                </a:solidFill>
                <a:latin typeface="微软雅黑" pitchFamily="34" charset="-122"/>
                <a:ea typeface="微软雅黑" pitchFamily="34" charset="-122"/>
              </a:rPr>
              <a:t>（涉及国家安全和重大工程所需的传感器及智能化仪器仪表）</a:t>
            </a:r>
          </a:p>
        </p:txBody>
      </p:sp>
      <p:pic>
        <p:nvPicPr>
          <p:cNvPr id="20488" name="图片 7"/>
          <p:cNvPicPr>
            <a:picLocks noChangeAspect="1" noChangeArrowheads="1"/>
          </p:cNvPicPr>
          <p:nvPr/>
        </p:nvPicPr>
        <p:blipFill>
          <a:blip r:embed="rId2">
            <a:extLst>
              <a:ext uri="{28A0092B-C50C-407E-A947-70E740481C1C}">
                <a14:useLocalDpi xmlns:a14="http://schemas.microsoft.com/office/drawing/2010/main" val="0"/>
              </a:ext>
            </a:extLst>
          </a:blip>
          <a:srcRect b="47672"/>
          <a:stretch>
            <a:fillRect/>
          </a:stretch>
        </p:blipFill>
        <p:spPr bwMode="auto">
          <a:xfrm>
            <a:off x="190500" y="1654175"/>
            <a:ext cx="403225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700213"/>
            <a:ext cx="4319587"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0BFE78E0-2798-4DC7-BF26-415D3FCE0C02}" type="slidenum">
              <a:rPr lang="en-US" altLang="zh-CN" sz="1400" b="0" smtClean="0">
                <a:solidFill>
                  <a:srgbClr val="FF5050"/>
                </a:solidFill>
              </a:rPr>
              <a:pPr eaLnBrk="1" hangingPunct="1"/>
              <a:t>2</a:t>
            </a:fld>
            <a:endParaRPr lang="en-US" altLang="zh-CN" sz="1400" b="0" smtClean="0">
              <a:solidFill>
                <a:srgbClr val="FF5050"/>
              </a:solidFill>
            </a:endParaRPr>
          </a:p>
        </p:txBody>
      </p:sp>
      <p:sp>
        <p:nvSpPr>
          <p:cNvPr id="3075" name="Text Box 2"/>
          <p:cNvSpPr txBox="1">
            <a:spLocks noChangeArrowheads="1"/>
          </p:cNvSpPr>
          <p:nvPr/>
        </p:nvSpPr>
        <p:spPr bwMode="auto">
          <a:xfrm>
            <a:off x="1116013" y="2060575"/>
            <a:ext cx="55451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endParaRPr lang="zh-CN" altLang="zh-CN"/>
          </a:p>
        </p:txBody>
      </p:sp>
      <p:sp>
        <p:nvSpPr>
          <p:cNvPr id="3076" name="Text Box 4"/>
          <p:cNvSpPr txBox="1">
            <a:spLocks noChangeArrowheads="1"/>
          </p:cNvSpPr>
          <p:nvPr/>
        </p:nvSpPr>
        <p:spPr bwMode="auto">
          <a:xfrm>
            <a:off x="395288" y="1790700"/>
            <a:ext cx="8567737"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lang="zh-CN" altLang="en-US" sz="3200">
                <a:latin typeface="微软雅黑" pitchFamily="34" charset="-122"/>
                <a:ea typeface="微软雅黑" pitchFamily="34" charset="-122"/>
              </a:rPr>
              <a:t>                         每日分享</a:t>
            </a:r>
            <a:endParaRPr lang="en-US" altLang="zh-CN" sz="3200">
              <a:latin typeface="微软雅黑" pitchFamily="34" charset="-122"/>
              <a:ea typeface="微软雅黑" pitchFamily="34" charset="-122"/>
            </a:endParaRPr>
          </a:p>
          <a:p>
            <a:pPr eaLnBrk="1" hangingPunct="1">
              <a:spcBef>
                <a:spcPct val="50000"/>
              </a:spcBef>
            </a:pPr>
            <a:r>
              <a:rPr lang="en-US" altLang="zh-CN" sz="2800"/>
              <a:t>“ Just as the personal computer was a  symbol of the ’80s, and the symbol of the ’90s is the world wide web, the next linear shift, is going to be the advent of </a:t>
            </a:r>
            <a:r>
              <a:rPr lang="en-US" altLang="zh-CN" sz="2800">
                <a:solidFill>
                  <a:srgbClr val="990099"/>
                </a:solidFill>
              </a:rPr>
              <a:t>cheap sensors</a:t>
            </a:r>
            <a:r>
              <a:rPr lang="en-US" altLang="zh-CN" sz="2800"/>
              <a:t>” ----</a:t>
            </a:r>
            <a:r>
              <a:rPr lang="en-US" altLang="zh-CN" sz="2800">
                <a:solidFill>
                  <a:schemeClr val="hlink"/>
                </a:solidFill>
              </a:rPr>
              <a:t>Paul Saffo</a:t>
            </a:r>
            <a:r>
              <a:rPr lang="en-US" altLang="zh-CN" sz="2800"/>
              <a:t> (</a:t>
            </a:r>
            <a:r>
              <a:rPr lang="zh-CN" altLang="en-US" sz="2800">
                <a:latin typeface="华文新魏" pitchFamily="2" charset="-122"/>
                <a:ea typeface="华文新魏" pitchFamily="2" charset="-122"/>
              </a:rPr>
              <a:t> 保罗</a:t>
            </a:r>
            <a:r>
              <a:rPr lang="en-US" altLang="zh-CN" sz="2800">
                <a:latin typeface="华文新魏" pitchFamily="2" charset="-122"/>
                <a:ea typeface="华文新魏" pitchFamily="2" charset="-122"/>
              </a:rPr>
              <a:t>·</a:t>
            </a:r>
            <a:r>
              <a:rPr lang="zh-CN" altLang="en-US" sz="2800">
                <a:latin typeface="华文新魏" pitchFamily="2" charset="-122"/>
                <a:ea typeface="华文新魏" pitchFamily="2" charset="-122"/>
              </a:rPr>
              <a:t>萨夫，资深科技领域预测专家</a:t>
            </a:r>
            <a:r>
              <a:rPr lang="zh-CN" altLang="en-US"/>
              <a:t> </a:t>
            </a:r>
            <a:r>
              <a:rPr lang="en-US" altLang="zh-CN" sz="2800"/>
              <a:t>)</a:t>
            </a:r>
            <a:r>
              <a:rPr lang="en-US" altLang="zh-CN"/>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B1CEC25C-ECA3-451E-AA63-D73CEF62148C}" type="slidenum">
              <a:rPr lang="en-US" altLang="zh-CN" sz="1400" b="0" smtClean="0">
                <a:solidFill>
                  <a:srgbClr val="FF5050"/>
                </a:solidFill>
              </a:rPr>
              <a:pPr eaLnBrk="1" hangingPunct="1"/>
              <a:t>20</a:t>
            </a:fld>
            <a:endParaRPr lang="en-US" altLang="zh-CN" sz="1400" b="0" smtClean="0">
              <a:solidFill>
                <a:srgbClr val="FF5050"/>
              </a:solidFill>
            </a:endParaRPr>
          </a:p>
        </p:txBody>
      </p:sp>
      <p:sp>
        <p:nvSpPr>
          <p:cNvPr id="21507" name="Rectangle 4"/>
          <p:cNvSpPr>
            <a:spLocks noChangeArrowheads="1"/>
          </p:cNvSpPr>
          <p:nvPr/>
        </p:nvSpPr>
        <p:spPr bwMode="auto">
          <a:xfrm>
            <a:off x="539750" y="1268413"/>
            <a:ext cx="793750" cy="4513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r>
              <a:rPr lang="zh-CN" altLang="en-US" sz="2800"/>
              <a:t>传感器的基本构成型式</a:t>
            </a:r>
          </a:p>
        </p:txBody>
      </p:sp>
      <p:sp>
        <p:nvSpPr>
          <p:cNvPr id="21508" name="Rectangle 5"/>
          <p:cNvSpPr>
            <a:spLocks noChangeArrowheads="1"/>
          </p:cNvSpPr>
          <p:nvPr/>
        </p:nvSpPr>
        <p:spPr bwMode="auto">
          <a:xfrm>
            <a:off x="2051050" y="1628775"/>
            <a:ext cx="5970588" cy="3898900"/>
          </a:xfrm>
          <a:prstGeom prst="rect">
            <a:avLst/>
          </a:prstGeom>
          <a:solidFill>
            <a:schemeClr val="accent1"/>
          </a:solidFill>
          <a:ln w="9525">
            <a:solidFill>
              <a:schemeClr val="tx1"/>
            </a:solidFill>
            <a:miter lim="800000"/>
            <a:headEnd/>
            <a:tailEnd/>
          </a:ln>
        </p:spPr>
        <p:txBody>
          <a:bodyPr/>
          <a:lstStyle/>
          <a:p>
            <a:pPr marL="609600" indent="-609600">
              <a:spcBef>
                <a:spcPct val="20000"/>
              </a:spcBef>
              <a:buClr>
                <a:schemeClr val="hlink"/>
              </a:buClr>
              <a:buSzPct val="70000"/>
              <a:buFont typeface="Wingdings" pitchFamily="2" charset="2"/>
              <a:buAutoNum type="arabicPeriod"/>
            </a:pPr>
            <a:r>
              <a:rPr lang="zh-CN" altLang="zh-CN" b="0"/>
              <a:t>自源型</a:t>
            </a:r>
            <a:endParaRPr lang="zh-CN" altLang="en-US" b="0"/>
          </a:p>
          <a:p>
            <a:pPr marL="609600" indent="-609600">
              <a:spcBef>
                <a:spcPct val="20000"/>
              </a:spcBef>
              <a:buClr>
                <a:schemeClr val="hlink"/>
              </a:buClr>
              <a:buSzPct val="70000"/>
              <a:buFont typeface="Wingdings" pitchFamily="2" charset="2"/>
              <a:buAutoNum type="arabicPeriod"/>
            </a:pPr>
            <a:r>
              <a:rPr lang="zh-CN" altLang="en-US" b="0"/>
              <a:t>带激励源型</a:t>
            </a:r>
          </a:p>
          <a:p>
            <a:pPr marL="609600" indent="-609600">
              <a:spcBef>
                <a:spcPct val="20000"/>
              </a:spcBef>
              <a:buClr>
                <a:schemeClr val="hlink"/>
              </a:buClr>
              <a:buSzPct val="70000"/>
              <a:buFont typeface="Wingdings" pitchFamily="2" charset="2"/>
              <a:buAutoNum type="arabicPeriod"/>
            </a:pPr>
            <a:r>
              <a:rPr lang="zh-CN" altLang="en-US" b="0"/>
              <a:t>外源式</a:t>
            </a:r>
          </a:p>
          <a:p>
            <a:pPr marL="609600" indent="-609600">
              <a:spcBef>
                <a:spcPct val="20000"/>
              </a:spcBef>
              <a:buClr>
                <a:schemeClr val="hlink"/>
              </a:buClr>
              <a:buSzPct val="70000"/>
              <a:buFont typeface="Wingdings" pitchFamily="2" charset="2"/>
              <a:buAutoNum type="arabicPeriod"/>
            </a:pPr>
            <a:r>
              <a:rPr lang="zh-CN" altLang="en-US" b="0"/>
              <a:t>相同传感器的补偿型</a:t>
            </a:r>
          </a:p>
          <a:p>
            <a:pPr marL="609600" indent="-609600">
              <a:spcBef>
                <a:spcPct val="20000"/>
              </a:spcBef>
              <a:buClr>
                <a:schemeClr val="hlink"/>
              </a:buClr>
              <a:buSzPct val="70000"/>
              <a:buFont typeface="Wingdings" pitchFamily="2" charset="2"/>
              <a:buAutoNum type="arabicPeriod"/>
            </a:pPr>
            <a:r>
              <a:rPr lang="zh-CN" altLang="en-US" b="0"/>
              <a:t>差动结构补偿型</a:t>
            </a:r>
          </a:p>
          <a:p>
            <a:pPr marL="609600" indent="-609600">
              <a:spcBef>
                <a:spcPct val="20000"/>
              </a:spcBef>
              <a:buClr>
                <a:schemeClr val="hlink"/>
              </a:buClr>
              <a:buSzPct val="70000"/>
              <a:buFont typeface="Wingdings" pitchFamily="2" charset="2"/>
              <a:buAutoNum type="arabicPeriod"/>
            </a:pPr>
            <a:r>
              <a:rPr lang="zh-CN" altLang="en-US" b="0"/>
              <a:t>不同传感器的补偿型</a:t>
            </a:r>
          </a:p>
        </p:txBody>
      </p:sp>
      <p:sp>
        <p:nvSpPr>
          <p:cNvPr id="21509" name="AutoShape 7"/>
          <p:cNvSpPr>
            <a:spLocks noChangeArrowheads="1"/>
          </p:cNvSpPr>
          <p:nvPr/>
        </p:nvSpPr>
        <p:spPr bwMode="auto">
          <a:xfrm>
            <a:off x="1331913" y="2997200"/>
            <a:ext cx="719137" cy="863600"/>
          </a:xfrm>
          <a:prstGeom prst="rightArrow">
            <a:avLst>
              <a:gd name="adj1" fmla="val 50000"/>
              <a:gd name="adj2" fmla="val 25000"/>
            </a:avLst>
          </a:prstGeom>
          <a:solidFill>
            <a:schemeClr val="accent1"/>
          </a:solidFill>
          <a:ln w="9525" algn="ctr">
            <a:solidFill>
              <a:schemeClr val="tx1"/>
            </a:solidFill>
            <a:miter lim="800000"/>
            <a:headEnd/>
            <a:tailEnd/>
          </a:ln>
        </p:spPr>
        <p:txBody>
          <a:bodyPr anchor="ctr">
            <a:spAutoFit/>
          </a:bodyPr>
          <a:lstStyle/>
          <a:p>
            <a:endParaRPr lang="zh-CN" altLang="en-US"/>
          </a:p>
        </p:txBody>
      </p:sp>
      <p:sp>
        <p:nvSpPr>
          <p:cNvPr id="21510" name="Rectangle 8"/>
          <p:cNvSpPr>
            <a:spLocks noChangeArrowheads="1"/>
          </p:cNvSpPr>
          <p:nvPr/>
        </p:nvSpPr>
        <p:spPr bwMode="auto">
          <a:xfrm>
            <a:off x="0" y="123825"/>
            <a:ext cx="584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2EBAC252-723D-4108-9F0E-0C153D0046D5}" type="slidenum">
              <a:rPr lang="en-US" altLang="zh-CN" sz="1400" b="0" smtClean="0">
                <a:solidFill>
                  <a:srgbClr val="FF5050"/>
                </a:solidFill>
              </a:rPr>
              <a:pPr eaLnBrk="1" hangingPunct="1"/>
              <a:t>21</a:t>
            </a:fld>
            <a:endParaRPr lang="en-US" altLang="zh-CN" sz="1400" b="0" smtClean="0">
              <a:solidFill>
                <a:srgbClr val="FF5050"/>
              </a:solidFill>
            </a:endParaRPr>
          </a:p>
        </p:txBody>
      </p:sp>
      <p:sp>
        <p:nvSpPr>
          <p:cNvPr id="22531" name="Rectangle 5"/>
          <p:cNvSpPr>
            <a:spLocks noChangeArrowheads="1"/>
          </p:cNvSpPr>
          <p:nvPr/>
        </p:nvSpPr>
        <p:spPr bwMode="auto">
          <a:xfrm>
            <a:off x="107950" y="1125538"/>
            <a:ext cx="8785225" cy="508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algn="just">
              <a:spcBef>
                <a:spcPct val="20000"/>
              </a:spcBef>
              <a:buClr>
                <a:schemeClr val="hlink"/>
              </a:buClr>
              <a:buSzPct val="70000"/>
              <a:buFont typeface="Wingdings" pitchFamily="2" charset="2"/>
              <a:buChar char="v"/>
            </a:pPr>
            <a:r>
              <a:rPr lang="zh-CN" altLang="en-US" sz="2400"/>
              <a:t>传感器按其敏感的工作原理，可以分为物理型、化学型和生物型三大类。</a:t>
            </a:r>
          </a:p>
          <a:p>
            <a:pPr marL="342900" indent="-342900" algn="just">
              <a:spcBef>
                <a:spcPct val="20000"/>
              </a:spcBef>
              <a:buClr>
                <a:schemeClr val="hlink"/>
              </a:buClr>
              <a:buSzPct val="70000"/>
              <a:buFont typeface="Wingdings" pitchFamily="2" charset="2"/>
              <a:buChar char="v"/>
            </a:pPr>
            <a:r>
              <a:rPr lang="zh-CN" altLang="en-US" sz="2400">
                <a:solidFill>
                  <a:schemeClr val="hlink"/>
                </a:solidFill>
              </a:rPr>
              <a:t>物理型传感器分为物性型传感器和结构型传感器</a:t>
            </a:r>
            <a:r>
              <a:rPr lang="zh-CN" altLang="en-US" sz="2400"/>
              <a:t>，物性型传感器基于某些功能材料本身具有的内在特性及效应感受被测量。结构型传感器以敏感结构具有的特定的物理规律来感受被测量（</a:t>
            </a:r>
            <a:r>
              <a:rPr lang="en-US" altLang="zh-CN" sz="2400"/>
              <a:t>i.e.</a:t>
            </a:r>
            <a:r>
              <a:rPr lang="zh-CN" altLang="en-US" sz="2400"/>
              <a:t>电容传感器）。</a:t>
            </a:r>
          </a:p>
          <a:p>
            <a:pPr marL="342900" indent="-342900" algn="just">
              <a:spcBef>
                <a:spcPct val="20000"/>
              </a:spcBef>
              <a:buClr>
                <a:schemeClr val="hlink"/>
              </a:buClr>
              <a:buSzPct val="70000"/>
              <a:buFont typeface="Wingdings" pitchFamily="2" charset="2"/>
              <a:buChar char="v"/>
            </a:pPr>
            <a:r>
              <a:rPr lang="zh-CN" altLang="en-US" sz="2400">
                <a:solidFill>
                  <a:schemeClr val="hlink"/>
                </a:solidFill>
              </a:rPr>
              <a:t>化学传感器利用化学反应原理等来感受物质的成分、浓度。如</a:t>
            </a:r>
            <a:r>
              <a:rPr lang="zh-CN" altLang="en-US" sz="2400"/>
              <a:t>离子敏传感器，利用离子选择性电极，测量溶液的</a:t>
            </a:r>
            <a:r>
              <a:rPr lang="en-US" altLang="zh-CN" sz="2400"/>
              <a:t>pH</a:t>
            </a:r>
            <a:r>
              <a:rPr lang="zh-CN" altLang="en-US" sz="2400"/>
              <a:t>值或某些离子的活度，如</a:t>
            </a:r>
            <a:r>
              <a:rPr lang="en-US" altLang="zh-CN" sz="2400"/>
              <a:t>K</a:t>
            </a:r>
            <a:r>
              <a:rPr lang="zh-CN" altLang="en-US" sz="2400"/>
              <a:t>、</a:t>
            </a:r>
            <a:r>
              <a:rPr lang="en-US" altLang="zh-CN" sz="2400"/>
              <a:t>Na</a:t>
            </a:r>
            <a:r>
              <a:rPr lang="zh-CN" altLang="en-US" sz="2400"/>
              <a:t>、</a:t>
            </a:r>
            <a:r>
              <a:rPr lang="en-US" altLang="zh-CN" sz="2400"/>
              <a:t>Ca</a:t>
            </a:r>
            <a:r>
              <a:rPr lang="zh-CN" altLang="en-US" sz="2400"/>
              <a:t>等。</a:t>
            </a:r>
          </a:p>
          <a:p>
            <a:pPr marL="342900" indent="-342900" algn="just">
              <a:spcBef>
                <a:spcPct val="20000"/>
              </a:spcBef>
              <a:buClr>
                <a:schemeClr val="hlink"/>
              </a:buClr>
              <a:buSzPct val="70000"/>
              <a:buFont typeface="Wingdings" pitchFamily="2" charset="2"/>
              <a:buChar char="v"/>
            </a:pPr>
            <a:r>
              <a:rPr lang="zh-CN" altLang="en-US" sz="2400">
                <a:solidFill>
                  <a:schemeClr val="hlink"/>
                </a:solidFill>
              </a:rPr>
              <a:t>生物传感器利用生物活性物质选择性的识别和测定实现测量，</a:t>
            </a:r>
            <a:r>
              <a:rPr lang="zh-CN" altLang="en-US" sz="2400"/>
              <a:t>主要由两大部分组成：一为功能识别物质，由其对被测物质进行特定识别；其二是电、光信号转换装置，由其把被测物所产生的化学反应转换成便于传输的电信号或光信号。</a:t>
            </a:r>
          </a:p>
        </p:txBody>
      </p:sp>
      <p:sp>
        <p:nvSpPr>
          <p:cNvPr id="22532" name="Rectangle 6"/>
          <p:cNvSpPr>
            <a:spLocks noChangeArrowheads="1"/>
          </p:cNvSpPr>
          <p:nvPr/>
        </p:nvSpPr>
        <p:spPr bwMode="auto">
          <a:xfrm>
            <a:off x="0" y="123825"/>
            <a:ext cx="584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8ABEB0BE-F5A2-473E-971E-62C9EC3D75DC}" type="slidenum">
              <a:rPr lang="en-US" altLang="zh-CN" sz="1400" b="0" smtClean="0">
                <a:solidFill>
                  <a:srgbClr val="FF5050"/>
                </a:solidFill>
              </a:rPr>
              <a:pPr eaLnBrk="1" hangingPunct="1"/>
              <a:t>22</a:t>
            </a:fld>
            <a:endParaRPr lang="en-US" altLang="zh-CN" sz="1400" b="0" smtClean="0">
              <a:solidFill>
                <a:srgbClr val="FF5050"/>
              </a:solidFill>
            </a:endParaRPr>
          </a:p>
        </p:txBody>
      </p:sp>
      <p:sp>
        <p:nvSpPr>
          <p:cNvPr id="12"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9CA1039E-BE01-453A-9303-FCE7E0144CDC}" type="slidenum">
              <a:rPr lang="zh-CN" altLang="en-US" sz="1400" b="0">
                <a:solidFill>
                  <a:srgbClr val="FF5050"/>
                </a:solidFill>
                <a:latin typeface="+mn-lt"/>
              </a:rPr>
              <a:pPr algn="r">
                <a:defRPr/>
              </a:pPr>
              <a:t>22</a:t>
            </a:fld>
            <a:endParaRPr lang="en-US" altLang="zh-CN" sz="1400" b="0">
              <a:solidFill>
                <a:srgbClr val="FF5050"/>
              </a:solidFill>
              <a:latin typeface="+mn-lt"/>
            </a:endParaRPr>
          </a:p>
        </p:txBody>
      </p:sp>
      <p:sp>
        <p:nvSpPr>
          <p:cNvPr id="23556" name="Rectangle 3"/>
          <p:cNvSpPr>
            <a:spLocks noGrp="1" noRot="1" noChangeArrowheads="1"/>
          </p:cNvSpPr>
          <p:nvPr>
            <p:ph type="body" idx="4294967295"/>
          </p:nvPr>
        </p:nvSpPr>
        <p:spPr>
          <a:xfrm>
            <a:off x="395288" y="3500438"/>
            <a:ext cx="8496300" cy="2520950"/>
          </a:xfrm>
          <a:ln>
            <a:solidFill>
              <a:schemeClr val="tx1"/>
            </a:solidFill>
            <a:miter lim="800000"/>
            <a:headEnd/>
            <a:tailEnd/>
          </a:ln>
        </p:spPr>
        <p:txBody>
          <a:bodyPr/>
          <a:lstStyle/>
          <a:p>
            <a:pPr algn="just" eaLnBrk="1" hangingPunct="1">
              <a:lnSpc>
                <a:spcPct val="120000"/>
              </a:lnSpc>
            </a:pPr>
            <a:r>
              <a:rPr lang="zh-CN" altLang="en-US" sz="2400" b="1" smtClean="0">
                <a:solidFill>
                  <a:srgbClr val="000066"/>
                </a:solidFill>
                <a:latin typeface="楷体_GB2312" pitchFamily="49" charset="-122"/>
                <a:ea typeface="楷体_GB2312" pitchFamily="49" charset="-122"/>
              </a:rPr>
              <a:t>是仅含转换元件的最简单、最基本的传感器构成型式，也称为</a:t>
            </a:r>
            <a:r>
              <a:rPr lang="zh-CN" altLang="en-US" sz="2400" b="1" smtClean="0">
                <a:solidFill>
                  <a:schemeClr val="hlink"/>
                </a:solidFill>
                <a:latin typeface="楷体_GB2312" pitchFamily="49" charset="-122"/>
                <a:ea typeface="楷体_GB2312" pitchFamily="49" charset="-122"/>
              </a:rPr>
              <a:t>简单传感器</a:t>
            </a:r>
            <a:r>
              <a:rPr lang="zh-CN" altLang="en-US" sz="2400" b="1" smtClean="0">
                <a:solidFill>
                  <a:srgbClr val="000066"/>
                </a:solidFill>
                <a:latin typeface="楷体_GB2312" pitchFamily="49" charset="-122"/>
                <a:ea typeface="楷体_GB2312" pitchFamily="49" charset="-122"/>
              </a:rPr>
              <a:t>。</a:t>
            </a:r>
          </a:p>
          <a:p>
            <a:pPr algn="just" eaLnBrk="1" hangingPunct="1">
              <a:lnSpc>
                <a:spcPct val="120000"/>
              </a:lnSpc>
            </a:pPr>
            <a:r>
              <a:rPr lang="zh-CN" altLang="en-US" sz="2400" b="1" smtClean="0">
                <a:solidFill>
                  <a:srgbClr val="000066"/>
                </a:solidFill>
                <a:latin typeface="楷体_GB2312" pitchFamily="49" charset="-122"/>
                <a:ea typeface="楷体_GB2312" pitchFamily="49" charset="-122"/>
              </a:rPr>
              <a:t>特点：①不需要外能源；②其传感元件具有从被测对象直接吸取能量，并转换成电量（电效应）；③输出能量较大。</a:t>
            </a:r>
          </a:p>
          <a:p>
            <a:pPr algn="just" eaLnBrk="1" hangingPunct="1">
              <a:lnSpc>
                <a:spcPct val="120000"/>
              </a:lnSpc>
            </a:pPr>
            <a:r>
              <a:rPr lang="zh-CN" altLang="en-US" sz="2400" b="1" smtClean="0">
                <a:latin typeface="楷体_GB2312" pitchFamily="49" charset="-122"/>
                <a:ea typeface="楷体_GB2312" pitchFamily="49" charset="-122"/>
              </a:rPr>
              <a:t> </a:t>
            </a:r>
            <a:r>
              <a:rPr lang="zh-CN" altLang="en-US" sz="2400" b="1" smtClean="0">
                <a:solidFill>
                  <a:srgbClr val="000066"/>
                </a:solidFill>
                <a:latin typeface="楷体_GB2312" pitchFamily="49" charset="-122"/>
                <a:ea typeface="楷体_GB2312" pitchFamily="49" charset="-122"/>
              </a:rPr>
              <a:t>例：</a:t>
            </a:r>
            <a:r>
              <a:rPr lang="zh-CN" altLang="en-US" sz="2400" b="1" smtClean="0">
                <a:solidFill>
                  <a:schemeClr val="hlink"/>
                </a:solidFill>
                <a:latin typeface="楷体_GB2312" pitchFamily="49" charset="-122"/>
                <a:ea typeface="楷体_GB2312" pitchFamily="49" charset="-122"/>
              </a:rPr>
              <a:t>热电偶</a:t>
            </a:r>
            <a:r>
              <a:rPr lang="zh-CN" altLang="en-US" sz="2400" b="1" smtClean="0">
                <a:solidFill>
                  <a:srgbClr val="000066"/>
                </a:solidFill>
                <a:latin typeface="楷体_GB2312" pitchFamily="49" charset="-122"/>
                <a:ea typeface="楷体_GB2312" pitchFamily="49" charset="-122"/>
              </a:rPr>
              <a:t>、压电器件等。</a:t>
            </a:r>
          </a:p>
        </p:txBody>
      </p:sp>
      <p:grpSp>
        <p:nvGrpSpPr>
          <p:cNvPr id="23557" name="Group 8"/>
          <p:cNvGrpSpPr>
            <a:grpSpLocks/>
          </p:cNvGrpSpPr>
          <p:nvPr/>
        </p:nvGrpSpPr>
        <p:grpSpPr bwMode="auto">
          <a:xfrm>
            <a:off x="468313" y="1916113"/>
            <a:ext cx="4392612" cy="1079500"/>
            <a:chOff x="1338" y="845"/>
            <a:chExt cx="2677" cy="678"/>
          </a:xfrm>
        </p:grpSpPr>
        <p:sp>
          <p:nvSpPr>
            <p:cNvPr id="23573" name="AutoShape 9"/>
            <p:cNvSpPr>
              <a:spLocks noChangeArrowheads="1"/>
            </p:cNvSpPr>
            <p:nvPr/>
          </p:nvSpPr>
          <p:spPr bwMode="auto">
            <a:xfrm>
              <a:off x="1338" y="938"/>
              <a:ext cx="931" cy="448"/>
            </a:xfrm>
            <a:prstGeom prst="rightArrow">
              <a:avLst>
                <a:gd name="adj1" fmla="val 50000"/>
                <a:gd name="adj2" fmla="val 5195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3574" name="Rectangle 10"/>
            <p:cNvSpPr>
              <a:spLocks noChangeArrowheads="1"/>
            </p:cNvSpPr>
            <p:nvPr/>
          </p:nvSpPr>
          <p:spPr bwMode="auto">
            <a:xfrm>
              <a:off x="2290" y="845"/>
              <a:ext cx="817" cy="6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zh-CN" altLang="en-US" sz="3200" b="0">
                  <a:ea typeface="黑体" pitchFamily="49" charset="-122"/>
                </a:rPr>
                <a:t>敏感元件</a:t>
              </a:r>
            </a:p>
          </p:txBody>
        </p:sp>
        <p:sp>
          <p:nvSpPr>
            <p:cNvPr id="23575" name="AutoShape 11"/>
            <p:cNvSpPr>
              <a:spLocks noChangeArrowheads="1"/>
            </p:cNvSpPr>
            <p:nvPr/>
          </p:nvSpPr>
          <p:spPr bwMode="auto">
            <a:xfrm>
              <a:off x="3152" y="938"/>
              <a:ext cx="863" cy="448"/>
            </a:xfrm>
            <a:prstGeom prst="rightArrow">
              <a:avLst>
                <a:gd name="adj1" fmla="val 50000"/>
                <a:gd name="adj2" fmla="val 4815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3576" name="Rectangle 12"/>
            <p:cNvSpPr>
              <a:spLocks noChangeArrowheads="1"/>
            </p:cNvSpPr>
            <p:nvPr/>
          </p:nvSpPr>
          <p:spPr bwMode="auto">
            <a:xfrm>
              <a:off x="1474" y="1253"/>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hlink"/>
                </a:buClr>
                <a:buSzPct val="70000"/>
                <a:buFont typeface="Wingdings" pitchFamily="2" charset="2"/>
                <a:buNone/>
              </a:pPr>
              <a:r>
                <a:rPr lang="zh-CN" altLang="en-US" sz="1800" b="0">
                  <a:ea typeface="黑体" pitchFamily="49" charset="-122"/>
                </a:rPr>
                <a:t>输入</a:t>
              </a:r>
            </a:p>
          </p:txBody>
        </p:sp>
        <p:sp>
          <p:nvSpPr>
            <p:cNvPr id="23577" name="Rectangle 13"/>
            <p:cNvSpPr>
              <a:spLocks noChangeArrowheads="1"/>
            </p:cNvSpPr>
            <p:nvPr/>
          </p:nvSpPr>
          <p:spPr bwMode="auto">
            <a:xfrm>
              <a:off x="3334" y="1253"/>
              <a:ext cx="39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0">
                  <a:ea typeface="黑体" pitchFamily="49" charset="-122"/>
                </a:rPr>
                <a:t>输出</a:t>
              </a:r>
            </a:p>
          </p:txBody>
        </p:sp>
      </p:grpSp>
      <p:sp>
        <p:nvSpPr>
          <p:cNvPr id="23558" name="Rectangle 14"/>
          <p:cNvSpPr>
            <a:spLocks noChangeArrowheads="1"/>
          </p:cNvSpPr>
          <p:nvPr/>
        </p:nvSpPr>
        <p:spPr bwMode="auto">
          <a:xfrm>
            <a:off x="34925" y="1052513"/>
            <a:ext cx="1614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a:solidFill>
                  <a:schemeClr val="hlink"/>
                </a:solidFill>
                <a:latin typeface="楷体_GB2312" pitchFamily="49" charset="-122"/>
                <a:ea typeface="楷体_GB2312" pitchFamily="49" charset="-122"/>
              </a:rPr>
              <a:t>1.</a:t>
            </a:r>
            <a:r>
              <a:rPr lang="zh-CN" altLang="zh-CN" sz="2800">
                <a:solidFill>
                  <a:schemeClr val="hlink"/>
                </a:solidFill>
                <a:latin typeface="楷体_GB2312" pitchFamily="49" charset="-122"/>
                <a:ea typeface="楷体_GB2312" pitchFamily="49" charset="-122"/>
              </a:rPr>
              <a:t>自源型</a:t>
            </a:r>
            <a:endParaRPr lang="zh-CN" altLang="en-US" sz="2800">
              <a:solidFill>
                <a:schemeClr val="hlink"/>
              </a:solidFill>
              <a:latin typeface="楷体_GB2312" pitchFamily="49" charset="-122"/>
              <a:ea typeface="楷体_GB2312" pitchFamily="49" charset="-122"/>
            </a:endParaRPr>
          </a:p>
        </p:txBody>
      </p:sp>
      <p:grpSp>
        <p:nvGrpSpPr>
          <p:cNvPr id="23559" name="Group 12"/>
          <p:cNvGrpSpPr>
            <a:grpSpLocks/>
          </p:cNvGrpSpPr>
          <p:nvPr/>
        </p:nvGrpSpPr>
        <p:grpSpPr bwMode="auto">
          <a:xfrm>
            <a:off x="5651500" y="1484313"/>
            <a:ext cx="3201988" cy="1687512"/>
            <a:chOff x="1627" y="2237"/>
            <a:chExt cx="2163" cy="1623"/>
          </a:xfrm>
        </p:grpSpPr>
        <p:sp>
          <p:nvSpPr>
            <p:cNvPr id="23561" name="Rectangle 12"/>
            <p:cNvSpPr>
              <a:spLocks noChangeArrowheads="1"/>
            </p:cNvSpPr>
            <p:nvPr/>
          </p:nvSpPr>
          <p:spPr bwMode="auto">
            <a:xfrm>
              <a:off x="2398" y="2607"/>
              <a:ext cx="77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lstStyle/>
            <a:p>
              <a:pPr algn="just"/>
              <a:r>
                <a:rPr kumimoji="1" lang="en-US" altLang="zh-CN" sz="1800" i="1">
                  <a:solidFill>
                    <a:schemeClr val="accent2"/>
                  </a:solidFill>
                  <a:latin typeface="Times New Roman" pitchFamily="18" charset="0"/>
                </a:rPr>
                <a:t>E</a:t>
              </a:r>
              <a:r>
                <a:rPr kumimoji="1" lang="en-US" altLang="zh-CN" sz="1800" i="1" baseline="-30000">
                  <a:solidFill>
                    <a:schemeClr val="accent2"/>
                  </a:solidFill>
                  <a:latin typeface="Times New Roman" pitchFamily="18" charset="0"/>
                </a:rPr>
                <a:t>AB</a:t>
              </a:r>
              <a:r>
                <a:rPr kumimoji="1" lang="en-US" altLang="zh-CN" sz="1800" i="1">
                  <a:solidFill>
                    <a:schemeClr val="accent2"/>
                  </a:solidFill>
                  <a:latin typeface="Times New Roman" pitchFamily="18" charset="0"/>
                </a:rPr>
                <a:t>(T,T</a:t>
              </a:r>
              <a:r>
                <a:rPr kumimoji="1" lang="en-US" altLang="zh-CN" sz="1800" i="1" baseline="-25000">
                  <a:solidFill>
                    <a:schemeClr val="accent2"/>
                  </a:solidFill>
                  <a:latin typeface="Times New Roman" pitchFamily="18" charset="0"/>
                </a:rPr>
                <a:t>0</a:t>
              </a:r>
              <a:r>
                <a:rPr kumimoji="1" lang="en-US" altLang="zh-CN" sz="1800" i="1">
                  <a:solidFill>
                    <a:schemeClr val="accent2"/>
                  </a:solidFill>
                  <a:latin typeface="Times New Roman" pitchFamily="18" charset="0"/>
                </a:rPr>
                <a:t>)</a:t>
              </a:r>
            </a:p>
            <a:p>
              <a:pPr eaLnBrk="0" hangingPunct="0"/>
              <a:endParaRPr kumimoji="1" lang="en-US" altLang="zh-CN" sz="1800" i="1">
                <a:solidFill>
                  <a:schemeClr val="accent2"/>
                </a:solidFill>
                <a:latin typeface="Times New Roman" pitchFamily="18" charset="0"/>
              </a:endParaRPr>
            </a:p>
          </p:txBody>
        </p:sp>
        <p:sp>
          <p:nvSpPr>
            <p:cNvPr id="23562" name="Line 4"/>
            <p:cNvSpPr>
              <a:spLocks noChangeShapeType="1"/>
            </p:cNvSpPr>
            <p:nvPr/>
          </p:nvSpPr>
          <p:spPr bwMode="auto">
            <a:xfrm flipV="1">
              <a:off x="1954" y="2523"/>
              <a:ext cx="356" cy="489"/>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3" name="Line 5"/>
            <p:cNvSpPr>
              <a:spLocks noChangeShapeType="1"/>
            </p:cNvSpPr>
            <p:nvPr/>
          </p:nvSpPr>
          <p:spPr bwMode="auto">
            <a:xfrm>
              <a:off x="2290" y="2523"/>
              <a:ext cx="898"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4" name="Line 6"/>
            <p:cNvSpPr>
              <a:spLocks noChangeShapeType="1"/>
            </p:cNvSpPr>
            <p:nvPr/>
          </p:nvSpPr>
          <p:spPr bwMode="auto">
            <a:xfrm>
              <a:off x="3164" y="2509"/>
              <a:ext cx="361" cy="50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5" name="Line 7"/>
            <p:cNvSpPr>
              <a:spLocks noChangeShapeType="1"/>
            </p:cNvSpPr>
            <p:nvPr/>
          </p:nvSpPr>
          <p:spPr bwMode="auto">
            <a:xfrm rot="5400000" flipV="1">
              <a:off x="1858" y="3051"/>
              <a:ext cx="553" cy="361"/>
            </a:xfrm>
            <a:prstGeom prst="line">
              <a:avLst/>
            </a:prstGeom>
            <a:noFill/>
            <a:ln w="762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6" name="Line 8"/>
            <p:cNvSpPr>
              <a:spLocks noChangeShapeType="1"/>
            </p:cNvSpPr>
            <p:nvPr/>
          </p:nvSpPr>
          <p:spPr bwMode="auto">
            <a:xfrm rot="5400000">
              <a:off x="2737" y="3054"/>
              <a:ext cx="3" cy="898"/>
            </a:xfrm>
            <a:prstGeom prst="line">
              <a:avLst/>
            </a:prstGeom>
            <a:noFill/>
            <a:ln w="762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7" name="Line 9"/>
            <p:cNvSpPr>
              <a:spLocks noChangeShapeType="1"/>
            </p:cNvSpPr>
            <p:nvPr/>
          </p:nvSpPr>
          <p:spPr bwMode="auto">
            <a:xfrm rot="5400000">
              <a:off x="3067" y="3056"/>
              <a:ext cx="560" cy="357"/>
            </a:xfrm>
            <a:prstGeom prst="line">
              <a:avLst/>
            </a:prstGeom>
            <a:noFill/>
            <a:ln w="7620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8" name="Text Box 10"/>
            <p:cNvSpPr txBox="1">
              <a:spLocks noChangeArrowheads="1"/>
            </p:cNvSpPr>
            <p:nvPr/>
          </p:nvSpPr>
          <p:spPr bwMode="auto">
            <a:xfrm>
              <a:off x="1627" y="2826"/>
              <a:ext cx="318"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r>
                <a:rPr lang="en-US" altLang="zh-CN" sz="1800" i="1"/>
                <a:t>T</a:t>
              </a:r>
              <a:r>
                <a:rPr lang="en-US" altLang="zh-CN" sz="1800" i="1" baseline="-25000"/>
                <a:t>0</a:t>
              </a:r>
            </a:p>
          </p:txBody>
        </p:sp>
        <p:sp>
          <p:nvSpPr>
            <p:cNvPr id="23569" name="Text Box 11"/>
            <p:cNvSpPr txBox="1">
              <a:spLocks noChangeArrowheads="1"/>
            </p:cNvSpPr>
            <p:nvPr/>
          </p:nvSpPr>
          <p:spPr bwMode="auto">
            <a:xfrm>
              <a:off x="3571" y="2826"/>
              <a:ext cx="21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r>
                <a:rPr lang="en-US" altLang="zh-CN" sz="1800" i="1"/>
                <a:t>T</a:t>
              </a:r>
            </a:p>
          </p:txBody>
        </p:sp>
        <p:sp>
          <p:nvSpPr>
            <p:cNvPr id="23570" name="Text Box 12"/>
            <p:cNvSpPr txBox="1">
              <a:spLocks noChangeArrowheads="1"/>
            </p:cNvSpPr>
            <p:nvPr/>
          </p:nvSpPr>
          <p:spPr bwMode="auto">
            <a:xfrm>
              <a:off x="2612" y="2237"/>
              <a:ext cx="236"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r>
                <a:rPr lang="en-US" altLang="zh-CN" sz="1800" i="1"/>
                <a:t>A</a:t>
              </a:r>
            </a:p>
          </p:txBody>
        </p:sp>
        <p:sp>
          <p:nvSpPr>
            <p:cNvPr id="23571" name="Text Box 13"/>
            <p:cNvSpPr txBox="1">
              <a:spLocks noChangeArrowheads="1"/>
            </p:cNvSpPr>
            <p:nvPr/>
          </p:nvSpPr>
          <p:spPr bwMode="auto">
            <a:xfrm>
              <a:off x="2649" y="3508"/>
              <a:ext cx="235"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r>
                <a:rPr lang="en-US" altLang="zh-CN" sz="1800" i="1"/>
                <a:t>B</a:t>
              </a:r>
            </a:p>
          </p:txBody>
        </p:sp>
        <p:sp>
          <p:nvSpPr>
            <p:cNvPr id="23572" name="手杖形箭头 82"/>
            <p:cNvSpPr>
              <a:spLocks noChangeArrowheads="1"/>
            </p:cNvSpPr>
            <p:nvPr/>
          </p:nvSpPr>
          <p:spPr bwMode="auto">
            <a:xfrm rot="5400000">
              <a:off x="2715" y="2918"/>
              <a:ext cx="227" cy="408"/>
            </a:xfrm>
            <a:custGeom>
              <a:avLst/>
              <a:gdLst>
                <a:gd name="T0" fmla="*/ 0 w 178595"/>
                <a:gd name="T1" fmla="*/ 0 h 214314"/>
                <a:gd name="T2" fmla="*/ 0 w 178595"/>
                <a:gd name="T3" fmla="*/ 0 h 214314"/>
                <a:gd name="T4" fmla="*/ 0 w 178595"/>
                <a:gd name="T5" fmla="*/ 0 h 214314"/>
                <a:gd name="T6" fmla="*/ 0 w 178595"/>
                <a:gd name="T7" fmla="*/ 0 h 214314"/>
                <a:gd name="T8" fmla="*/ 0 w 178595"/>
                <a:gd name="T9" fmla="*/ 0 h 214314"/>
                <a:gd name="T10" fmla="*/ 5898240 60000 65536"/>
                <a:gd name="T11" fmla="*/ 5898240 60000 65536"/>
                <a:gd name="T12" fmla="*/ 0 60000 65536"/>
                <a:gd name="T13" fmla="*/ 17694720 60000 65536"/>
                <a:gd name="T14" fmla="*/ 5898240 60000 65536"/>
                <a:gd name="T15" fmla="*/ 0 w 178595"/>
                <a:gd name="T16" fmla="*/ 0 h 214314"/>
                <a:gd name="T17" fmla="*/ 178595 w 178595"/>
                <a:gd name="T18" fmla="*/ 214314 h 214314"/>
              </a:gdLst>
              <a:ahLst/>
              <a:cxnLst>
                <a:cxn ang="T10">
                  <a:pos x="T0" y="T1"/>
                </a:cxn>
                <a:cxn ang="T11">
                  <a:pos x="T2" y="T3"/>
                </a:cxn>
                <a:cxn ang="T12">
                  <a:pos x="T4" y="T5"/>
                </a:cxn>
                <a:cxn ang="T13">
                  <a:pos x="T6" y="T7"/>
                </a:cxn>
                <a:cxn ang="T14">
                  <a:pos x="T8" y="T9"/>
                </a:cxn>
              </a:cxnLst>
              <a:rect l="T15" t="T16" r="T17" b="T18"/>
              <a:pathLst>
                <a:path w="178595" h="214314">
                  <a:moveTo>
                    <a:pt x="0" y="214314"/>
                  </a:moveTo>
                  <a:lnTo>
                    <a:pt x="0" y="66973"/>
                  </a:lnTo>
                  <a:cubicBezTo>
                    <a:pt x="0" y="29984"/>
                    <a:pt x="29984" y="0"/>
                    <a:pt x="66972" y="0"/>
                  </a:cubicBezTo>
                  <a:lnTo>
                    <a:pt x="66973" y="0"/>
                  </a:lnTo>
                  <a:lnTo>
                    <a:pt x="66972" y="0"/>
                  </a:lnTo>
                  <a:cubicBezTo>
                    <a:pt x="103961" y="0"/>
                    <a:pt x="133946" y="29984"/>
                    <a:pt x="133946" y="66973"/>
                  </a:cubicBezTo>
                  <a:lnTo>
                    <a:pt x="133946" y="137009"/>
                  </a:lnTo>
                  <a:lnTo>
                    <a:pt x="178595" y="137009"/>
                  </a:lnTo>
                  <a:lnTo>
                    <a:pt x="133946" y="214314"/>
                  </a:lnTo>
                  <a:lnTo>
                    <a:pt x="89298" y="137009"/>
                  </a:lnTo>
                  <a:lnTo>
                    <a:pt x="133946" y="137009"/>
                  </a:lnTo>
                  <a:lnTo>
                    <a:pt x="133946" y="66973"/>
                  </a:lnTo>
                  <a:cubicBezTo>
                    <a:pt x="133946" y="29984"/>
                    <a:pt x="103961" y="0"/>
                    <a:pt x="66973" y="0"/>
                  </a:cubicBezTo>
                  <a:lnTo>
                    <a:pt x="66972" y="0"/>
                  </a:lnTo>
                  <a:cubicBezTo>
                    <a:pt x="29984" y="0"/>
                    <a:pt x="0" y="29984"/>
                    <a:pt x="0" y="66972"/>
                  </a:cubicBezTo>
                  <a:lnTo>
                    <a:pt x="0" y="214314"/>
                  </a:lnTo>
                  <a:close/>
                </a:path>
              </a:pathLst>
            </a:custGeom>
            <a:solidFill>
              <a:schemeClr val="accent1"/>
            </a:solidFill>
            <a:ln w="25400" algn="ctr">
              <a:solidFill>
                <a:srgbClr val="89A4A7"/>
              </a:solidFill>
              <a:miter lim="800000"/>
              <a:headEnd/>
              <a:tailEnd/>
            </a:ln>
          </p:spPr>
          <p:txBody>
            <a:bodyPr rot="10800000" vert="eaVert" anchor="ctr"/>
            <a:lstStyle/>
            <a:p>
              <a:endParaRPr lang="zh-CN" altLang="en-US"/>
            </a:p>
          </p:txBody>
        </p:sp>
      </p:grpSp>
      <p:sp>
        <p:nvSpPr>
          <p:cNvPr id="23560" name="Rectangle 25"/>
          <p:cNvSpPr>
            <a:spLocks noChangeArrowheads="1"/>
          </p:cNvSpPr>
          <p:nvPr/>
        </p:nvSpPr>
        <p:spPr bwMode="auto">
          <a:xfrm>
            <a:off x="0" y="123825"/>
            <a:ext cx="584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DA3E2F9B-153F-462E-A432-3093C6C8B4B1}" type="slidenum">
              <a:rPr lang="en-US" altLang="zh-CN" sz="1400" b="0" smtClean="0">
                <a:solidFill>
                  <a:srgbClr val="FF5050"/>
                </a:solidFill>
              </a:rPr>
              <a:pPr eaLnBrk="1" hangingPunct="1"/>
              <a:t>23</a:t>
            </a:fld>
            <a:endParaRPr lang="en-US" altLang="zh-CN" sz="1400" b="0" smtClean="0">
              <a:solidFill>
                <a:srgbClr val="FF5050"/>
              </a:solidFill>
            </a:endParaRPr>
          </a:p>
        </p:txBody>
      </p:sp>
      <p:sp>
        <p:nvSpPr>
          <p:cNvPr id="14"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9EDB9FF8-5480-48D7-BF09-0C5D636BE554}" type="slidenum">
              <a:rPr lang="zh-CN" altLang="en-US" sz="1400" b="0">
                <a:solidFill>
                  <a:srgbClr val="FF5050"/>
                </a:solidFill>
                <a:latin typeface="+mn-lt"/>
              </a:rPr>
              <a:pPr algn="r">
                <a:defRPr/>
              </a:pPr>
              <a:t>23</a:t>
            </a:fld>
            <a:endParaRPr lang="en-US" altLang="zh-CN" sz="1400" b="0">
              <a:solidFill>
                <a:srgbClr val="FF5050"/>
              </a:solidFill>
              <a:latin typeface="+mn-lt"/>
            </a:endParaRPr>
          </a:p>
        </p:txBody>
      </p:sp>
      <p:sp>
        <p:nvSpPr>
          <p:cNvPr id="24580" name="Rectangle 3"/>
          <p:cNvSpPr>
            <a:spLocks noGrp="1" noRot="1" noChangeArrowheads="1"/>
          </p:cNvSpPr>
          <p:nvPr>
            <p:ph type="body" idx="4294967295"/>
          </p:nvPr>
        </p:nvSpPr>
        <p:spPr>
          <a:xfrm>
            <a:off x="395288" y="4149725"/>
            <a:ext cx="8424862" cy="2159000"/>
          </a:xfrm>
          <a:noFill/>
          <a:ln cap="flat" algn="ctr">
            <a:solidFill>
              <a:schemeClr val="tx1"/>
            </a:solidFill>
            <a:miter lim="800000"/>
            <a:headEnd/>
            <a:tailEnd/>
          </a:ln>
        </p:spPr>
        <p:txBody>
          <a:bodyPr/>
          <a:lstStyle/>
          <a:p>
            <a:pPr algn="just" eaLnBrk="1" hangingPunct="1">
              <a:lnSpc>
                <a:spcPct val="120000"/>
              </a:lnSpc>
            </a:pPr>
            <a:r>
              <a:rPr lang="zh-CN" altLang="en-US" sz="2400" b="1" smtClean="0">
                <a:solidFill>
                  <a:srgbClr val="000066"/>
                </a:solidFill>
                <a:latin typeface="楷体_GB2312" pitchFamily="49" charset="-122"/>
                <a:ea typeface="楷体_GB2312" pitchFamily="49" charset="-122"/>
              </a:rPr>
              <a:t>为转换元件外加辅助能源构成的型式，其中辅助能源起激励作用，可以是电源也可以是磁源。</a:t>
            </a:r>
          </a:p>
          <a:p>
            <a:pPr algn="just" eaLnBrk="1" hangingPunct="1">
              <a:lnSpc>
                <a:spcPct val="120000"/>
              </a:lnSpc>
            </a:pPr>
            <a:r>
              <a:rPr lang="zh-CN" altLang="en-US" sz="2400" b="1" smtClean="0">
                <a:solidFill>
                  <a:srgbClr val="000066"/>
                </a:solidFill>
                <a:latin typeface="楷体_GB2312" pitchFamily="49" charset="-122"/>
                <a:ea typeface="楷体_GB2312" pitchFamily="49" charset="-122"/>
              </a:rPr>
              <a:t>特点：需要变换</a:t>
            </a:r>
            <a:r>
              <a:rPr lang="en-US" altLang="zh-CN" sz="2400" b="1" smtClean="0">
                <a:solidFill>
                  <a:srgbClr val="000066"/>
                </a:solidFill>
                <a:latin typeface="楷体_GB2312" pitchFamily="49" charset="-122"/>
                <a:ea typeface="楷体_GB2312" pitchFamily="49" charset="-122"/>
              </a:rPr>
              <a:t>(</a:t>
            </a:r>
            <a:r>
              <a:rPr lang="zh-CN" altLang="en-US" sz="2400" b="1" smtClean="0">
                <a:solidFill>
                  <a:srgbClr val="000066"/>
                </a:solidFill>
                <a:latin typeface="楷体_GB2312" pitchFamily="49" charset="-122"/>
                <a:ea typeface="楷体_GB2312" pitchFamily="49" charset="-122"/>
              </a:rPr>
              <a:t>测量</a:t>
            </a:r>
            <a:r>
              <a:rPr lang="en-US" altLang="zh-CN" sz="2400" b="1" smtClean="0">
                <a:solidFill>
                  <a:srgbClr val="000066"/>
                </a:solidFill>
                <a:latin typeface="楷体_GB2312" pitchFamily="49" charset="-122"/>
                <a:ea typeface="楷体_GB2312" pitchFamily="49" charset="-122"/>
              </a:rPr>
              <a:t>)</a:t>
            </a:r>
            <a:r>
              <a:rPr lang="zh-CN" altLang="en-US" sz="2400" b="1" smtClean="0">
                <a:solidFill>
                  <a:srgbClr val="000066"/>
                </a:solidFill>
                <a:latin typeface="楷体_GB2312" pitchFamily="49" charset="-122"/>
                <a:ea typeface="楷体_GB2312" pitchFamily="49" charset="-122"/>
              </a:rPr>
              <a:t>电路才有适当的电信号输出。</a:t>
            </a:r>
          </a:p>
          <a:p>
            <a:pPr algn="just" eaLnBrk="1" hangingPunct="1">
              <a:lnSpc>
                <a:spcPct val="120000"/>
              </a:lnSpc>
            </a:pPr>
            <a:r>
              <a:rPr lang="zh-CN" altLang="en-US" sz="2400" b="1" smtClean="0">
                <a:solidFill>
                  <a:srgbClr val="000066"/>
                </a:solidFill>
                <a:latin typeface="楷体_GB2312" pitchFamily="49" charset="-122"/>
                <a:ea typeface="楷体_GB2312" pitchFamily="49" charset="-122"/>
              </a:rPr>
              <a:t>例</a:t>
            </a:r>
            <a:r>
              <a:rPr lang="en-US" altLang="zh-CN" sz="2400" b="1" smtClean="0">
                <a:solidFill>
                  <a:srgbClr val="000066"/>
                </a:solidFill>
                <a:latin typeface="楷体_GB2312" pitchFamily="49" charset="-122"/>
                <a:ea typeface="楷体_GB2312" pitchFamily="49" charset="-122"/>
              </a:rPr>
              <a:t>: </a:t>
            </a:r>
            <a:r>
              <a:rPr lang="zh-CN" altLang="en-US" sz="2400" b="1" smtClean="0">
                <a:solidFill>
                  <a:srgbClr val="000066"/>
                </a:solidFill>
                <a:latin typeface="楷体_GB2312" pitchFamily="49" charset="-122"/>
                <a:ea typeface="楷体_GB2312" pitchFamily="49" charset="-122"/>
              </a:rPr>
              <a:t>某些磁电式和</a:t>
            </a:r>
            <a:r>
              <a:rPr lang="zh-CN" altLang="en-US" sz="2400" b="1" smtClean="0">
                <a:solidFill>
                  <a:schemeClr val="hlink"/>
                </a:solidFill>
                <a:latin typeface="楷体_GB2312" pitchFamily="49" charset="-122"/>
                <a:ea typeface="楷体_GB2312" pitchFamily="49" charset="-122"/>
              </a:rPr>
              <a:t>霍尔</a:t>
            </a:r>
            <a:r>
              <a:rPr lang="zh-CN" altLang="en-US" sz="2400" b="1" smtClean="0">
                <a:solidFill>
                  <a:srgbClr val="000066"/>
                </a:solidFill>
                <a:latin typeface="楷体_GB2312" pitchFamily="49" charset="-122"/>
                <a:ea typeface="楷体_GB2312" pitchFamily="49" charset="-122"/>
              </a:rPr>
              <a:t>电磁感应式传感器。</a:t>
            </a:r>
          </a:p>
        </p:txBody>
      </p:sp>
      <p:grpSp>
        <p:nvGrpSpPr>
          <p:cNvPr id="24581" name="Group 9"/>
          <p:cNvGrpSpPr>
            <a:grpSpLocks/>
          </p:cNvGrpSpPr>
          <p:nvPr/>
        </p:nvGrpSpPr>
        <p:grpSpPr bwMode="auto">
          <a:xfrm>
            <a:off x="395288" y="1917700"/>
            <a:ext cx="4032250" cy="1943100"/>
            <a:chOff x="1338" y="837"/>
            <a:chExt cx="2586" cy="1441"/>
          </a:xfrm>
        </p:grpSpPr>
        <p:sp>
          <p:nvSpPr>
            <p:cNvPr id="24585" name="AutoShape 10"/>
            <p:cNvSpPr>
              <a:spLocks noChangeArrowheads="1"/>
            </p:cNvSpPr>
            <p:nvPr/>
          </p:nvSpPr>
          <p:spPr bwMode="auto">
            <a:xfrm>
              <a:off x="1338" y="898"/>
              <a:ext cx="932" cy="527"/>
            </a:xfrm>
            <a:prstGeom prst="rightArrow">
              <a:avLst>
                <a:gd name="adj1" fmla="val 50000"/>
                <a:gd name="adj2" fmla="val 4421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4586" name="Rectangle 11"/>
            <p:cNvSpPr>
              <a:spLocks noChangeArrowheads="1"/>
            </p:cNvSpPr>
            <p:nvPr/>
          </p:nvSpPr>
          <p:spPr bwMode="auto">
            <a:xfrm>
              <a:off x="2290" y="837"/>
              <a:ext cx="720" cy="7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zh-CN" altLang="en-US" sz="2800" b="0">
                  <a:ea typeface="黑体" pitchFamily="49" charset="-122"/>
                </a:rPr>
                <a:t>敏感元件</a:t>
              </a:r>
            </a:p>
          </p:txBody>
        </p:sp>
        <p:sp>
          <p:nvSpPr>
            <p:cNvPr id="24587" name="AutoShape 12"/>
            <p:cNvSpPr>
              <a:spLocks noChangeArrowheads="1"/>
            </p:cNvSpPr>
            <p:nvPr/>
          </p:nvSpPr>
          <p:spPr bwMode="auto">
            <a:xfrm>
              <a:off x="3061" y="898"/>
              <a:ext cx="863" cy="527"/>
            </a:xfrm>
            <a:prstGeom prst="rightArrow">
              <a:avLst>
                <a:gd name="adj1" fmla="val 50000"/>
                <a:gd name="adj2" fmla="val 4093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4588" name="Rectangle 13"/>
            <p:cNvSpPr>
              <a:spLocks noChangeArrowheads="1"/>
            </p:cNvSpPr>
            <p:nvPr/>
          </p:nvSpPr>
          <p:spPr bwMode="auto">
            <a:xfrm>
              <a:off x="2290" y="1999"/>
              <a:ext cx="741" cy="2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zh-CN" altLang="en-US" sz="1800" b="0">
                  <a:ea typeface="黑体" pitchFamily="49" charset="-122"/>
                </a:rPr>
                <a:t>辅助能源</a:t>
              </a:r>
            </a:p>
          </p:txBody>
        </p:sp>
        <p:sp>
          <p:nvSpPr>
            <p:cNvPr id="24589" name="Line 14"/>
            <p:cNvSpPr>
              <a:spLocks noChangeShapeType="1"/>
            </p:cNvSpPr>
            <p:nvPr/>
          </p:nvSpPr>
          <p:spPr bwMode="auto">
            <a:xfrm flipV="1">
              <a:off x="2653" y="1558"/>
              <a:ext cx="0" cy="453"/>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590" name="Rectangle 15"/>
            <p:cNvSpPr>
              <a:spLocks noChangeArrowheads="1"/>
            </p:cNvSpPr>
            <p:nvPr/>
          </p:nvSpPr>
          <p:spPr bwMode="auto">
            <a:xfrm>
              <a:off x="1519" y="1254"/>
              <a:ext cx="41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0">
                  <a:ea typeface="黑体" pitchFamily="49" charset="-122"/>
                </a:rPr>
                <a:t>输入</a:t>
              </a:r>
            </a:p>
          </p:txBody>
        </p:sp>
        <p:sp>
          <p:nvSpPr>
            <p:cNvPr id="24591" name="Rectangle 16"/>
            <p:cNvSpPr>
              <a:spLocks noChangeArrowheads="1"/>
            </p:cNvSpPr>
            <p:nvPr/>
          </p:nvSpPr>
          <p:spPr bwMode="auto">
            <a:xfrm>
              <a:off x="3243" y="1254"/>
              <a:ext cx="4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0000"/>
                </a:lnSpc>
                <a:spcBef>
                  <a:spcPct val="20000"/>
                </a:spcBef>
                <a:buClr>
                  <a:schemeClr val="tx1"/>
                </a:buClr>
                <a:buSzPct val="70000"/>
                <a:buFont typeface="Wingdings" pitchFamily="2" charset="2"/>
                <a:buNone/>
              </a:pPr>
              <a:r>
                <a:rPr lang="zh-CN" altLang="en-US" sz="1800" b="0">
                  <a:ea typeface="黑体" pitchFamily="49" charset="-122"/>
                </a:rPr>
                <a:t>输出</a:t>
              </a:r>
            </a:p>
          </p:txBody>
        </p:sp>
      </p:grpSp>
      <p:sp>
        <p:nvSpPr>
          <p:cNvPr id="24582" name="Rectangle 17"/>
          <p:cNvSpPr>
            <a:spLocks noChangeArrowheads="1"/>
          </p:cNvSpPr>
          <p:nvPr/>
        </p:nvSpPr>
        <p:spPr bwMode="auto">
          <a:xfrm>
            <a:off x="119063" y="1052513"/>
            <a:ext cx="2508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a:solidFill>
                  <a:schemeClr val="hlink"/>
                </a:solidFill>
                <a:latin typeface="楷体_GB2312" pitchFamily="49" charset="-122"/>
                <a:ea typeface="楷体_GB2312" pitchFamily="49" charset="-122"/>
              </a:rPr>
              <a:t>2. </a:t>
            </a:r>
            <a:r>
              <a:rPr lang="zh-CN" altLang="en-US" sz="2800">
                <a:solidFill>
                  <a:schemeClr val="hlink"/>
                </a:solidFill>
                <a:latin typeface="楷体_GB2312" pitchFamily="49" charset="-122"/>
                <a:ea typeface="楷体_GB2312" pitchFamily="49" charset="-122"/>
              </a:rPr>
              <a:t>带激励源型</a:t>
            </a:r>
          </a:p>
        </p:txBody>
      </p:sp>
      <p:pic>
        <p:nvPicPr>
          <p:cNvPr id="2458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1773238"/>
            <a:ext cx="347662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Rectangle 14"/>
          <p:cNvSpPr>
            <a:spLocks noChangeArrowheads="1"/>
          </p:cNvSpPr>
          <p:nvPr/>
        </p:nvSpPr>
        <p:spPr bwMode="auto">
          <a:xfrm>
            <a:off x="0" y="123825"/>
            <a:ext cx="584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4A7D0A62-C57A-467A-A816-9878BEF0E44C}" type="slidenum">
              <a:rPr lang="en-US" altLang="zh-CN" sz="1400" b="0" smtClean="0">
                <a:solidFill>
                  <a:srgbClr val="FF5050"/>
                </a:solidFill>
              </a:rPr>
              <a:pPr eaLnBrk="1" hangingPunct="1"/>
              <a:t>24</a:t>
            </a:fld>
            <a:endParaRPr lang="en-US" altLang="zh-CN" sz="1400" b="0" smtClean="0">
              <a:solidFill>
                <a:srgbClr val="FF5050"/>
              </a:solidFill>
            </a:endParaRPr>
          </a:p>
        </p:txBody>
      </p:sp>
      <p:sp>
        <p:nvSpPr>
          <p:cNvPr id="22"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85950365-B102-4FC0-A577-5149892654FD}" type="slidenum">
              <a:rPr lang="zh-CN" altLang="en-US" sz="1400" b="0">
                <a:solidFill>
                  <a:srgbClr val="FF5050"/>
                </a:solidFill>
                <a:latin typeface="+mn-lt"/>
              </a:rPr>
              <a:pPr algn="r">
                <a:defRPr/>
              </a:pPr>
              <a:t>24</a:t>
            </a:fld>
            <a:endParaRPr lang="en-US" altLang="zh-CN" sz="1400" b="0">
              <a:solidFill>
                <a:srgbClr val="FF5050"/>
              </a:solidFill>
              <a:latin typeface="+mn-lt"/>
            </a:endParaRPr>
          </a:p>
        </p:txBody>
      </p:sp>
      <p:sp>
        <p:nvSpPr>
          <p:cNvPr id="25604" name="Rectangle 9"/>
          <p:cNvSpPr>
            <a:spLocks noGrp="1" noRot="1" noChangeArrowheads="1"/>
          </p:cNvSpPr>
          <p:nvPr>
            <p:ph type="body" idx="4294967295"/>
          </p:nvPr>
        </p:nvSpPr>
        <p:spPr>
          <a:xfrm>
            <a:off x="107950" y="4581525"/>
            <a:ext cx="8893175" cy="1584325"/>
          </a:xfrm>
          <a:ln>
            <a:solidFill>
              <a:schemeClr val="tx1"/>
            </a:solidFill>
            <a:miter lim="800000"/>
            <a:headEnd/>
            <a:tailEnd/>
          </a:ln>
        </p:spPr>
        <p:txBody>
          <a:bodyPr/>
          <a:lstStyle/>
          <a:p>
            <a:pPr algn="just" eaLnBrk="1" hangingPunct="1">
              <a:lnSpc>
                <a:spcPct val="120000"/>
              </a:lnSpc>
            </a:pPr>
            <a:r>
              <a:rPr lang="zh-CN" altLang="en-US" sz="2400" b="1" smtClean="0">
                <a:solidFill>
                  <a:srgbClr val="000066"/>
                </a:solidFill>
                <a:latin typeface="楷体_GB2312" pitchFamily="49" charset="-122"/>
                <a:ea typeface="楷体_GB2312" pitchFamily="49" charset="-122"/>
              </a:rPr>
              <a:t>由利用被测量实现阻抗变换的转换元件构成。</a:t>
            </a:r>
          </a:p>
          <a:p>
            <a:pPr algn="just" eaLnBrk="1" hangingPunct="1">
              <a:lnSpc>
                <a:spcPct val="120000"/>
              </a:lnSpc>
            </a:pPr>
            <a:r>
              <a:rPr lang="zh-CN" altLang="en-US" sz="2400" b="1" smtClean="0">
                <a:solidFill>
                  <a:srgbClr val="000066"/>
                </a:solidFill>
                <a:latin typeface="楷体_GB2312" pitchFamily="49" charset="-122"/>
                <a:ea typeface="楷体_GB2312" pitchFamily="49" charset="-122"/>
              </a:rPr>
              <a:t>它必须通过带外电源的变换</a:t>
            </a:r>
            <a:r>
              <a:rPr lang="en-US" altLang="zh-CN" sz="2400" b="1" smtClean="0">
                <a:solidFill>
                  <a:srgbClr val="000066"/>
                </a:solidFill>
                <a:latin typeface="楷体_GB2312" pitchFamily="49" charset="-122"/>
                <a:ea typeface="楷体_GB2312" pitchFamily="49" charset="-122"/>
              </a:rPr>
              <a:t>(</a:t>
            </a:r>
            <a:r>
              <a:rPr lang="zh-CN" altLang="en-US" sz="2400" b="1" smtClean="0">
                <a:solidFill>
                  <a:srgbClr val="000066"/>
                </a:solidFill>
                <a:latin typeface="楷体_GB2312" pitchFamily="49" charset="-122"/>
                <a:ea typeface="楷体_GB2312" pitchFamily="49" charset="-122"/>
              </a:rPr>
              <a:t>测量</a:t>
            </a:r>
            <a:r>
              <a:rPr lang="en-US" altLang="zh-CN" sz="2400" b="1" smtClean="0">
                <a:solidFill>
                  <a:srgbClr val="000066"/>
                </a:solidFill>
                <a:latin typeface="楷体_GB2312" pitchFamily="49" charset="-122"/>
                <a:ea typeface="楷体_GB2312" pitchFamily="49" charset="-122"/>
              </a:rPr>
              <a:t>)</a:t>
            </a:r>
            <a:r>
              <a:rPr lang="zh-CN" altLang="en-US" sz="2400" b="1" smtClean="0">
                <a:solidFill>
                  <a:srgbClr val="000066"/>
                </a:solidFill>
                <a:latin typeface="楷体_GB2312" pitchFamily="49" charset="-122"/>
                <a:ea typeface="楷体_GB2312" pitchFamily="49" charset="-122"/>
              </a:rPr>
              <a:t>电路，才能获得电量输出。</a:t>
            </a:r>
          </a:p>
          <a:p>
            <a:pPr algn="just" eaLnBrk="1" hangingPunct="1">
              <a:lnSpc>
                <a:spcPct val="120000"/>
              </a:lnSpc>
            </a:pPr>
            <a:r>
              <a:rPr lang="zh-CN" altLang="en-US" sz="2400" b="1" smtClean="0">
                <a:solidFill>
                  <a:srgbClr val="000066"/>
                </a:solidFill>
                <a:latin typeface="楷体_GB2312" pitchFamily="49" charset="-122"/>
                <a:ea typeface="楷体_GB2312" pitchFamily="49" charset="-122"/>
              </a:rPr>
              <a:t>例：</a:t>
            </a:r>
            <a:r>
              <a:rPr lang="zh-CN" altLang="en-US" sz="2400" b="1" smtClean="0">
                <a:solidFill>
                  <a:schemeClr val="hlink"/>
                </a:solidFill>
                <a:latin typeface="楷体_GB2312" pitchFamily="49" charset="-122"/>
                <a:ea typeface="楷体_GB2312" pitchFamily="49" charset="-122"/>
              </a:rPr>
              <a:t>热敏电阻（电桥电路）</a:t>
            </a:r>
          </a:p>
        </p:txBody>
      </p:sp>
      <p:sp>
        <p:nvSpPr>
          <p:cNvPr id="25605" name="Rectangle 10"/>
          <p:cNvSpPr>
            <a:spLocks noChangeArrowheads="1"/>
          </p:cNvSpPr>
          <p:nvPr/>
        </p:nvSpPr>
        <p:spPr bwMode="auto">
          <a:xfrm>
            <a:off x="34925" y="981075"/>
            <a:ext cx="1793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a:solidFill>
                  <a:schemeClr val="hlink"/>
                </a:solidFill>
                <a:latin typeface="楷体_GB2312" pitchFamily="49" charset="-122"/>
                <a:ea typeface="楷体_GB2312" pitchFamily="49" charset="-122"/>
              </a:rPr>
              <a:t>3. </a:t>
            </a:r>
            <a:r>
              <a:rPr lang="zh-CN" altLang="en-US" sz="2800">
                <a:solidFill>
                  <a:schemeClr val="hlink"/>
                </a:solidFill>
                <a:latin typeface="楷体_GB2312" pitchFamily="49" charset="-122"/>
                <a:ea typeface="楷体_GB2312" pitchFamily="49" charset="-122"/>
              </a:rPr>
              <a:t>外源式</a:t>
            </a:r>
          </a:p>
        </p:txBody>
      </p:sp>
      <p:grpSp>
        <p:nvGrpSpPr>
          <p:cNvPr id="25606" name="Group 5"/>
          <p:cNvGrpSpPr>
            <a:grpSpLocks/>
          </p:cNvGrpSpPr>
          <p:nvPr/>
        </p:nvGrpSpPr>
        <p:grpSpPr bwMode="auto">
          <a:xfrm>
            <a:off x="107950" y="1884363"/>
            <a:ext cx="3887788" cy="2265362"/>
            <a:chOff x="385" y="1026"/>
            <a:chExt cx="2676" cy="1608"/>
          </a:xfrm>
        </p:grpSpPr>
        <p:sp>
          <p:nvSpPr>
            <p:cNvPr id="25611" name="Rectangle 12"/>
            <p:cNvSpPr>
              <a:spLocks noChangeArrowheads="1"/>
            </p:cNvSpPr>
            <p:nvPr/>
          </p:nvSpPr>
          <p:spPr bwMode="auto">
            <a:xfrm>
              <a:off x="1389" y="1779"/>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hlink"/>
                </a:buClr>
                <a:buSzPct val="70000"/>
                <a:buFont typeface="Wingdings" pitchFamily="2" charset="2"/>
                <a:buNone/>
              </a:pPr>
              <a:r>
                <a:rPr lang="zh-CN" altLang="en-US" sz="1800" b="0">
                  <a:ea typeface="黑体" pitchFamily="49" charset="-122"/>
                </a:rPr>
                <a:t>转换电路</a:t>
              </a:r>
            </a:p>
          </p:txBody>
        </p:sp>
        <p:sp>
          <p:nvSpPr>
            <p:cNvPr id="25612" name="Line 14"/>
            <p:cNvSpPr>
              <a:spLocks noChangeShapeType="1"/>
            </p:cNvSpPr>
            <p:nvPr/>
          </p:nvSpPr>
          <p:spPr bwMode="auto">
            <a:xfrm>
              <a:off x="995" y="1026"/>
              <a:ext cx="0" cy="108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13" name="Rectangle 16"/>
            <p:cNvSpPr>
              <a:spLocks noChangeArrowheads="1"/>
            </p:cNvSpPr>
            <p:nvPr/>
          </p:nvSpPr>
          <p:spPr bwMode="auto">
            <a:xfrm>
              <a:off x="2426" y="1616"/>
              <a:ext cx="52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tx1"/>
                </a:buClr>
                <a:buSzPct val="70000"/>
                <a:buFont typeface="Wingdings" pitchFamily="2" charset="2"/>
                <a:buNone/>
              </a:pPr>
              <a:r>
                <a:rPr lang="zh-CN" altLang="en-US" sz="1800" b="0">
                  <a:ea typeface="黑体" pitchFamily="49" charset="-122"/>
                </a:rPr>
                <a:t>输出</a:t>
              </a:r>
            </a:p>
          </p:txBody>
        </p:sp>
        <p:sp>
          <p:nvSpPr>
            <p:cNvPr id="25614" name="AutoShape 17"/>
            <p:cNvSpPr>
              <a:spLocks noChangeArrowheads="1"/>
            </p:cNvSpPr>
            <p:nvPr/>
          </p:nvSpPr>
          <p:spPr bwMode="auto">
            <a:xfrm>
              <a:off x="385" y="1305"/>
              <a:ext cx="1007" cy="448"/>
            </a:xfrm>
            <a:prstGeom prst="rightArrow">
              <a:avLst>
                <a:gd name="adj1" fmla="val 50000"/>
                <a:gd name="adj2" fmla="val 56194"/>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5615" name="AutoShape 18"/>
            <p:cNvSpPr>
              <a:spLocks noChangeArrowheads="1"/>
            </p:cNvSpPr>
            <p:nvPr/>
          </p:nvSpPr>
          <p:spPr bwMode="auto">
            <a:xfrm>
              <a:off x="2323" y="1263"/>
              <a:ext cx="738" cy="448"/>
            </a:xfrm>
            <a:prstGeom prst="rightArrow">
              <a:avLst>
                <a:gd name="adj1" fmla="val 50000"/>
                <a:gd name="adj2" fmla="val 4118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5616" name="Rectangle 19"/>
            <p:cNvSpPr>
              <a:spLocks noChangeArrowheads="1"/>
            </p:cNvSpPr>
            <p:nvPr/>
          </p:nvSpPr>
          <p:spPr bwMode="auto">
            <a:xfrm>
              <a:off x="1390" y="1393"/>
              <a:ext cx="764"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zh-CN" altLang="en-US" sz="1800" b="0">
                  <a:ea typeface="黑体" pitchFamily="49" charset="-122"/>
                </a:rPr>
                <a:t>敏感元件</a:t>
              </a:r>
            </a:p>
          </p:txBody>
        </p:sp>
        <p:sp>
          <p:nvSpPr>
            <p:cNvPr id="25617" name="Line 20"/>
            <p:cNvSpPr>
              <a:spLocks noChangeShapeType="1"/>
            </p:cNvSpPr>
            <p:nvPr/>
          </p:nvSpPr>
          <p:spPr bwMode="auto">
            <a:xfrm>
              <a:off x="995" y="1026"/>
              <a:ext cx="132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18" name="Line 21"/>
            <p:cNvSpPr>
              <a:spLocks noChangeShapeType="1"/>
            </p:cNvSpPr>
            <p:nvPr/>
          </p:nvSpPr>
          <p:spPr bwMode="auto">
            <a:xfrm>
              <a:off x="2323" y="1026"/>
              <a:ext cx="0" cy="108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19" name="Line 22"/>
            <p:cNvSpPr>
              <a:spLocks noChangeShapeType="1"/>
            </p:cNvSpPr>
            <p:nvPr/>
          </p:nvSpPr>
          <p:spPr bwMode="auto">
            <a:xfrm flipH="1">
              <a:off x="995" y="2113"/>
              <a:ext cx="132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20" name="Rectangle 23"/>
            <p:cNvSpPr>
              <a:spLocks noChangeArrowheads="1"/>
            </p:cNvSpPr>
            <p:nvPr/>
          </p:nvSpPr>
          <p:spPr bwMode="auto">
            <a:xfrm>
              <a:off x="1390" y="2397"/>
              <a:ext cx="467"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zh-CN" altLang="en-US" sz="1800" b="0">
                  <a:ea typeface="黑体" pitchFamily="49" charset="-122"/>
                </a:rPr>
                <a:t>电源</a:t>
              </a:r>
            </a:p>
          </p:txBody>
        </p:sp>
        <p:sp>
          <p:nvSpPr>
            <p:cNvPr id="25621" name="Line 24"/>
            <p:cNvSpPr>
              <a:spLocks noChangeShapeType="1"/>
            </p:cNvSpPr>
            <p:nvPr/>
          </p:nvSpPr>
          <p:spPr bwMode="auto">
            <a:xfrm flipV="1">
              <a:off x="1605" y="2113"/>
              <a:ext cx="0" cy="29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22" name="Rectangle 25"/>
            <p:cNvSpPr>
              <a:spLocks noChangeArrowheads="1"/>
            </p:cNvSpPr>
            <p:nvPr/>
          </p:nvSpPr>
          <p:spPr bwMode="auto">
            <a:xfrm>
              <a:off x="521" y="161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0">
                  <a:ea typeface="黑体" pitchFamily="49" charset="-122"/>
                </a:rPr>
                <a:t>输入</a:t>
              </a:r>
            </a:p>
          </p:txBody>
        </p:sp>
      </p:grpSp>
      <p:sp>
        <p:nvSpPr>
          <p:cNvPr id="25607" name="Rectangle 51"/>
          <p:cNvSpPr>
            <a:spLocks noChangeArrowheads="1"/>
          </p:cNvSpPr>
          <p:nvPr/>
        </p:nvSpPr>
        <p:spPr bwMode="auto">
          <a:xfrm>
            <a:off x="0" y="123825"/>
            <a:ext cx="584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p>
        </p:txBody>
      </p:sp>
      <p:pic>
        <p:nvPicPr>
          <p:cNvPr id="25608" name="Picture 1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316038"/>
            <a:ext cx="4068763"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9" name="Object 7"/>
          <p:cNvGraphicFramePr>
            <a:graphicFrameLocks noChangeAspect="1"/>
          </p:cNvGraphicFramePr>
          <p:nvPr/>
        </p:nvGraphicFramePr>
        <p:xfrm>
          <a:off x="3995738" y="3632200"/>
          <a:ext cx="2736850" cy="949325"/>
        </p:xfrm>
        <a:graphic>
          <a:graphicData uri="http://schemas.openxmlformats.org/presentationml/2006/ole">
            <mc:AlternateContent xmlns:mc="http://schemas.openxmlformats.org/markup-compatibility/2006">
              <mc:Choice xmlns:v="urn:schemas-microsoft-com:vml" Requires="v">
                <p:oleObj spid="_x0000_s25623" name="Equation" r:id="rId4" imgW="1244600" imgH="431800" progId="Equation.DSMT4">
                  <p:embed/>
                </p:oleObj>
              </mc:Choice>
              <mc:Fallback>
                <p:oleObj name="Equation" r:id="rId4" imgW="1244600" imgH="4318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8" y="3632200"/>
                        <a:ext cx="2736850"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10" name="矩形 56"/>
          <p:cNvSpPr>
            <a:spLocks noChangeArrowheads="1"/>
          </p:cNvSpPr>
          <p:nvPr/>
        </p:nvSpPr>
        <p:spPr bwMode="auto">
          <a:xfrm>
            <a:off x="7300913" y="4048125"/>
            <a:ext cx="1231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400" i="1">
                <a:solidFill>
                  <a:srgbClr val="FF0000"/>
                </a:solidFill>
                <a:latin typeface="Times New Roman" pitchFamily="18" charset="0"/>
                <a:ea typeface="楷体_GB2312" pitchFamily="49" charset="-122"/>
              </a:rPr>
              <a:t>n</a:t>
            </a:r>
            <a:r>
              <a:rPr kumimoji="1" lang="en-US" altLang="zh-CN" sz="2400">
                <a:solidFill>
                  <a:srgbClr val="FF0000"/>
                </a:solidFill>
                <a:latin typeface="Times New Roman" pitchFamily="18" charset="0"/>
                <a:ea typeface="楷体_GB2312" pitchFamily="49" charset="-122"/>
              </a:rPr>
              <a:t>=</a:t>
            </a:r>
            <a:r>
              <a:rPr kumimoji="1" lang="en-US" altLang="zh-CN" sz="2400" i="1">
                <a:solidFill>
                  <a:srgbClr val="FF0000"/>
                </a:solidFill>
                <a:latin typeface="Times New Roman" pitchFamily="18" charset="0"/>
                <a:ea typeface="楷体_GB2312" pitchFamily="49" charset="-122"/>
              </a:rPr>
              <a:t>R</a:t>
            </a:r>
            <a:r>
              <a:rPr kumimoji="1" lang="en-US" altLang="zh-CN" sz="2400" baseline="-25000">
                <a:solidFill>
                  <a:srgbClr val="FF0000"/>
                </a:solidFill>
                <a:latin typeface="Times New Roman" pitchFamily="18" charset="0"/>
                <a:ea typeface="楷体_GB2312" pitchFamily="49" charset="-122"/>
              </a:rPr>
              <a:t>2</a:t>
            </a:r>
            <a:r>
              <a:rPr kumimoji="1" lang="en-US" altLang="zh-CN" sz="2400">
                <a:solidFill>
                  <a:srgbClr val="FF0000"/>
                </a:solidFill>
                <a:latin typeface="Times New Roman" pitchFamily="18" charset="0"/>
                <a:ea typeface="楷体_GB2312" pitchFamily="49" charset="-122"/>
              </a:rPr>
              <a:t>/</a:t>
            </a:r>
            <a:r>
              <a:rPr kumimoji="1" lang="en-US" altLang="zh-CN" sz="2400" i="1">
                <a:solidFill>
                  <a:srgbClr val="FF0000"/>
                </a:solidFill>
                <a:latin typeface="Times New Roman" pitchFamily="18" charset="0"/>
                <a:ea typeface="楷体_GB2312" pitchFamily="49" charset="-122"/>
              </a:rPr>
              <a:t>R</a:t>
            </a:r>
            <a:r>
              <a:rPr kumimoji="1" lang="en-US" altLang="zh-CN" sz="2400" baseline="-25000">
                <a:solidFill>
                  <a:srgbClr val="FF0000"/>
                </a:solidFill>
                <a:latin typeface="Times New Roman" pitchFamily="18" charset="0"/>
                <a:ea typeface="楷体_GB2312" pitchFamily="49" charset="-122"/>
              </a:rPr>
              <a:t>1</a:t>
            </a:r>
            <a:endParaRPr lang="zh-CN" altLang="en-US" sz="2400">
              <a:solidFill>
                <a:srgbClr val="FF0000"/>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88CACEF7-3A41-425B-B075-25A22AB890FF}" type="slidenum">
              <a:rPr lang="en-US" altLang="zh-CN" sz="1400" b="0" smtClean="0">
                <a:solidFill>
                  <a:srgbClr val="FF5050"/>
                </a:solidFill>
              </a:rPr>
              <a:pPr eaLnBrk="1" hangingPunct="1"/>
              <a:t>25</a:t>
            </a:fld>
            <a:endParaRPr lang="en-US" altLang="zh-CN" sz="1400" b="0" smtClean="0">
              <a:solidFill>
                <a:srgbClr val="FF5050"/>
              </a:solidFill>
            </a:endParaRPr>
          </a:p>
        </p:txBody>
      </p:sp>
      <p:sp>
        <p:nvSpPr>
          <p:cNvPr id="19"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D33CACC4-665A-4712-A913-B5FBE79C85B7}" type="slidenum">
              <a:rPr lang="zh-CN" altLang="en-US" sz="1400" b="0">
                <a:solidFill>
                  <a:srgbClr val="FF5050"/>
                </a:solidFill>
                <a:latin typeface="+mn-lt"/>
              </a:rPr>
              <a:pPr algn="r">
                <a:defRPr/>
              </a:pPr>
              <a:t>25</a:t>
            </a:fld>
            <a:endParaRPr lang="en-US" altLang="zh-CN" sz="1400" b="0">
              <a:solidFill>
                <a:srgbClr val="FF5050"/>
              </a:solidFill>
              <a:latin typeface="+mn-lt"/>
            </a:endParaRPr>
          </a:p>
        </p:txBody>
      </p:sp>
      <p:sp>
        <p:nvSpPr>
          <p:cNvPr id="26628" name="Rectangle 8"/>
          <p:cNvSpPr>
            <a:spLocks noGrp="1" noRot="1" noChangeArrowheads="1"/>
          </p:cNvSpPr>
          <p:nvPr>
            <p:ph type="body" idx="4294967295"/>
          </p:nvPr>
        </p:nvSpPr>
        <p:spPr>
          <a:xfrm>
            <a:off x="34925" y="4292600"/>
            <a:ext cx="9036050" cy="2089150"/>
          </a:xfrm>
          <a:ln>
            <a:solidFill>
              <a:schemeClr val="tx1"/>
            </a:solidFill>
            <a:miter lim="800000"/>
            <a:headEnd/>
            <a:tailEnd/>
          </a:ln>
        </p:spPr>
        <p:txBody>
          <a:bodyPr/>
          <a:lstStyle/>
          <a:p>
            <a:pPr algn="just" eaLnBrk="1" hangingPunct="1">
              <a:lnSpc>
                <a:spcPct val="120000"/>
              </a:lnSpc>
            </a:pPr>
            <a:r>
              <a:rPr lang="zh-CN" altLang="en-US" sz="2400" b="1" smtClean="0">
                <a:solidFill>
                  <a:srgbClr val="000066"/>
                </a:solidFill>
                <a:latin typeface="楷体_GB2312" pitchFamily="49" charset="-122"/>
                <a:ea typeface="楷体_GB2312" pitchFamily="49" charset="-122"/>
              </a:rPr>
              <a:t>采用</a:t>
            </a:r>
            <a:r>
              <a:rPr lang="zh-CN" altLang="en-US" sz="2400" b="1" smtClean="0">
                <a:solidFill>
                  <a:schemeClr val="hlink"/>
                </a:solidFill>
                <a:latin typeface="楷体_GB2312" pitchFamily="49" charset="-122"/>
                <a:ea typeface="楷体_GB2312" pitchFamily="49" charset="-122"/>
              </a:rPr>
              <a:t>两个原理和特性完全相同的转换元件</a:t>
            </a:r>
            <a:r>
              <a:rPr lang="zh-CN" altLang="en-US" sz="2400" b="1" smtClean="0">
                <a:solidFill>
                  <a:srgbClr val="000066"/>
                </a:solidFill>
                <a:latin typeface="楷体_GB2312" pitchFamily="49" charset="-122"/>
                <a:ea typeface="楷体_GB2312" pitchFamily="49" charset="-122"/>
              </a:rPr>
              <a:t>，并置于同一环境中。</a:t>
            </a:r>
          </a:p>
          <a:p>
            <a:pPr algn="just" eaLnBrk="1" hangingPunct="1">
              <a:lnSpc>
                <a:spcPct val="120000"/>
              </a:lnSpc>
            </a:pPr>
            <a:r>
              <a:rPr lang="zh-CN" altLang="en-US" sz="2400" b="1" smtClean="0">
                <a:solidFill>
                  <a:srgbClr val="000066"/>
                </a:solidFill>
                <a:latin typeface="楷体_GB2312" pitchFamily="49" charset="-122"/>
                <a:ea typeface="楷体_GB2312" pitchFamily="49" charset="-122"/>
              </a:rPr>
              <a:t>特点：其中一个接受输入信号和环境影响，另一个只接受环境影响，通过电路，利用后者消除前者的环境干扰影响。</a:t>
            </a:r>
          </a:p>
          <a:p>
            <a:pPr algn="just" eaLnBrk="1" hangingPunct="1">
              <a:lnSpc>
                <a:spcPct val="120000"/>
              </a:lnSpc>
            </a:pPr>
            <a:r>
              <a:rPr lang="zh-CN" altLang="en-US" sz="2400" b="1" smtClean="0">
                <a:solidFill>
                  <a:srgbClr val="000066"/>
                </a:solidFill>
                <a:latin typeface="楷体_GB2312" pitchFamily="49" charset="-122"/>
                <a:ea typeface="楷体_GB2312" pitchFamily="49" charset="-122"/>
              </a:rPr>
              <a:t>这种构成法在</a:t>
            </a:r>
            <a:r>
              <a:rPr lang="zh-CN" altLang="en-US" sz="2400" b="1" smtClean="0">
                <a:solidFill>
                  <a:schemeClr val="hlink"/>
                </a:solidFill>
                <a:latin typeface="楷体_GB2312" pitchFamily="49" charset="-122"/>
                <a:ea typeface="楷体_GB2312" pitchFamily="49" charset="-122"/>
              </a:rPr>
              <a:t>应变式</a:t>
            </a:r>
            <a:r>
              <a:rPr lang="zh-CN" altLang="en-US" sz="2400" b="1" smtClean="0">
                <a:solidFill>
                  <a:srgbClr val="000066"/>
                </a:solidFill>
                <a:latin typeface="楷体_GB2312" pitchFamily="49" charset="-122"/>
                <a:ea typeface="楷体_GB2312" pitchFamily="49" charset="-122"/>
              </a:rPr>
              <a:t>、固态压阻式等传感器中常被采用。</a:t>
            </a:r>
          </a:p>
        </p:txBody>
      </p:sp>
      <p:sp>
        <p:nvSpPr>
          <p:cNvPr id="26629" name="Rectangle 9"/>
          <p:cNvSpPr>
            <a:spLocks noChangeArrowheads="1"/>
          </p:cNvSpPr>
          <p:nvPr/>
        </p:nvSpPr>
        <p:spPr bwMode="auto">
          <a:xfrm>
            <a:off x="98425" y="981075"/>
            <a:ext cx="393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a:solidFill>
                  <a:schemeClr val="hlink"/>
                </a:solidFill>
                <a:latin typeface="楷体_GB2312" pitchFamily="49" charset="-122"/>
                <a:ea typeface="楷体_GB2312" pitchFamily="49" charset="-122"/>
              </a:rPr>
              <a:t>4. </a:t>
            </a:r>
            <a:r>
              <a:rPr lang="zh-CN" altLang="en-US" sz="2800">
                <a:solidFill>
                  <a:schemeClr val="hlink"/>
                </a:solidFill>
                <a:latin typeface="楷体_GB2312" pitchFamily="49" charset="-122"/>
                <a:ea typeface="楷体_GB2312" pitchFamily="49" charset="-122"/>
              </a:rPr>
              <a:t>相同传感器的补偿型</a:t>
            </a:r>
          </a:p>
        </p:txBody>
      </p:sp>
      <p:sp>
        <p:nvSpPr>
          <p:cNvPr id="26630" name="AutoShape 11"/>
          <p:cNvSpPr>
            <a:spLocks noChangeArrowheads="1"/>
          </p:cNvSpPr>
          <p:nvPr/>
        </p:nvSpPr>
        <p:spPr bwMode="auto">
          <a:xfrm>
            <a:off x="323850" y="1897063"/>
            <a:ext cx="1511300" cy="711200"/>
          </a:xfrm>
          <a:prstGeom prst="rightArrow">
            <a:avLst>
              <a:gd name="adj1" fmla="val 50000"/>
              <a:gd name="adj2" fmla="val 53125"/>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6631" name="AutoShape 12"/>
          <p:cNvSpPr>
            <a:spLocks noChangeArrowheads="1"/>
          </p:cNvSpPr>
          <p:nvPr/>
        </p:nvSpPr>
        <p:spPr bwMode="auto">
          <a:xfrm>
            <a:off x="3348038" y="2257425"/>
            <a:ext cx="976312" cy="711200"/>
          </a:xfrm>
          <a:prstGeom prst="rightArrow">
            <a:avLst>
              <a:gd name="adj1" fmla="val 50000"/>
              <a:gd name="adj2" fmla="val 3431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6632" name="Rectangle 13"/>
          <p:cNvSpPr>
            <a:spLocks noChangeArrowheads="1"/>
          </p:cNvSpPr>
          <p:nvPr/>
        </p:nvSpPr>
        <p:spPr bwMode="auto">
          <a:xfrm>
            <a:off x="1836738" y="2106613"/>
            <a:ext cx="11080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zh-CN" altLang="en-US" sz="1800" b="0">
                <a:ea typeface="黑体" pitchFamily="49" charset="-122"/>
              </a:rPr>
              <a:t>敏感元件</a:t>
            </a:r>
          </a:p>
        </p:txBody>
      </p:sp>
      <p:sp>
        <p:nvSpPr>
          <p:cNvPr id="26633" name="Rectangle 14"/>
          <p:cNvSpPr>
            <a:spLocks noChangeArrowheads="1"/>
          </p:cNvSpPr>
          <p:nvPr/>
        </p:nvSpPr>
        <p:spPr bwMode="auto">
          <a:xfrm>
            <a:off x="1836738" y="2781300"/>
            <a:ext cx="11080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zh-CN" altLang="en-US" sz="1800" b="0">
                <a:ea typeface="黑体" pitchFamily="49" charset="-122"/>
              </a:rPr>
              <a:t>敏感元件</a:t>
            </a:r>
          </a:p>
        </p:txBody>
      </p:sp>
      <p:sp>
        <p:nvSpPr>
          <p:cNvPr id="26634" name="AutoShape 19"/>
          <p:cNvSpPr>
            <a:spLocks noChangeArrowheads="1"/>
          </p:cNvSpPr>
          <p:nvPr/>
        </p:nvSpPr>
        <p:spPr bwMode="auto">
          <a:xfrm>
            <a:off x="2268538" y="3367088"/>
            <a:ext cx="288925" cy="449262"/>
          </a:xfrm>
          <a:prstGeom prst="upArrow">
            <a:avLst>
              <a:gd name="adj1" fmla="val 50000"/>
              <a:gd name="adj2" fmla="val 38874"/>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6635" name="Rectangle 20"/>
          <p:cNvSpPr>
            <a:spLocks noChangeArrowheads="1"/>
          </p:cNvSpPr>
          <p:nvPr/>
        </p:nvSpPr>
        <p:spPr bwMode="auto">
          <a:xfrm>
            <a:off x="468313" y="23955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0">
                <a:ea typeface="黑体" pitchFamily="49" charset="-122"/>
              </a:rPr>
              <a:t>输入</a:t>
            </a:r>
          </a:p>
        </p:txBody>
      </p:sp>
      <p:sp>
        <p:nvSpPr>
          <p:cNvPr id="26636" name="Rectangle 21"/>
          <p:cNvSpPr>
            <a:spLocks noChangeArrowheads="1"/>
          </p:cNvSpPr>
          <p:nvPr/>
        </p:nvSpPr>
        <p:spPr bwMode="auto">
          <a:xfrm>
            <a:off x="3492500" y="268287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0">
                <a:ea typeface="黑体" pitchFamily="49" charset="-122"/>
              </a:rPr>
              <a:t>输出</a:t>
            </a:r>
          </a:p>
        </p:txBody>
      </p:sp>
      <p:sp>
        <p:nvSpPr>
          <p:cNvPr id="26637" name="Rectangle 22"/>
          <p:cNvSpPr>
            <a:spLocks noChangeArrowheads="1"/>
          </p:cNvSpPr>
          <p:nvPr/>
        </p:nvSpPr>
        <p:spPr bwMode="auto">
          <a:xfrm>
            <a:off x="2484438" y="3357563"/>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0">
                <a:ea typeface="黑体" pitchFamily="49" charset="-122"/>
              </a:rPr>
              <a:t>环境量</a:t>
            </a:r>
          </a:p>
        </p:txBody>
      </p:sp>
      <p:grpSp>
        <p:nvGrpSpPr>
          <p:cNvPr id="26638" name="Group 13"/>
          <p:cNvGrpSpPr>
            <a:grpSpLocks/>
          </p:cNvGrpSpPr>
          <p:nvPr/>
        </p:nvGrpSpPr>
        <p:grpSpPr bwMode="auto">
          <a:xfrm>
            <a:off x="4716463" y="1557338"/>
            <a:ext cx="3743325" cy="1408112"/>
            <a:chOff x="3198" y="1253"/>
            <a:chExt cx="2358" cy="887"/>
          </a:xfrm>
        </p:grpSpPr>
        <p:sp>
          <p:nvSpPr>
            <p:cNvPr id="26643" name="Line 14"/>
            <p:cNvSpPr>
              <a:spLocks noChangeShapeType="1"/>
            </p:cNvSpPr>
            <p:nvPr/>
          </p:nvSpPr>
          <p:spPr bwMode="auto">
            <a:xfrm>
              <a:off x="3198" y="1706"/>
              <a:ext cx="127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44" name="Line 15"/>
            <p:cNvSpPr>
              <a:spLocks noChangeShapeType="1"/>
            </p:cNvSpPr>
            <p:nvPr/>
          </p:nvSpPr>
          <p:spPr bwMode="auto">
            <a:xfrm flipH="1">
              <a:off x="3650" y="1797"/>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45" name="Line 16"/>
            <p:cNvSpPr>
              <a:spLocks noChangeShapeType="1"/>
            </p:cNvSpPr>
            <p:nvPr/>
          </p:nvSpPr>
          <p:spPr bwMode="auto">
            <a:xfrm flipH="1">
              <a:off x="3778" y="1799"/>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46" name="Line 17"/>
            <p:cNvSpPr>
              <a:spLocks noChangeShapeType="1"/>
            </p:cNvSpPr>
            <p:nvPr/>
          </p:nvSpPr>
          <p:spPr bwMode="auto">
            <a:xfrm flipH="1">
              <a:off x="3886" y="1799"/>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47" name="Line 18"/>
            <p:cNvSpPr>
              <a:spLocks noChangeShapeType="1"/>
            </p:cNvSpPr>
            <p:nvPr/>
          </p:nvSpPr>
          <p:spPr bwMode="auto">
            <a:xfrm flipH="1">
              <a:off x="4014" y="1801"/>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48" name="Line 19"/>
            <p:cNvSpPr>
              <a:spLocks noChangeShapeType="1"/>
            </p:cNvSpPr>
            <p:nvPr/>
          </p:nvSpPr>
          <p:spPr bwMode="auto">
            <a:xfrm flipH="1">
              <a:off x="4128" y="1799"/>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49" name="Line 20"/>
            <p:cNvSpPr>
              <a:spLocks noChangeShapeType="1"/>
            </p:cNvSpPr>
            <p:nvPr/>
          </p:nvSpPr>
          <p:spPr bwMode="auto">
            <a:xfrm flipH="1">
              <a:off x="4256" y="1801"/>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50" name="Line 21"/>
            <p:cNvSpPr>
              <a:spLocks noChangeShapeType="1"/>
            </p:cNvSpPr>
            <p:nvPr/>
          </p:nvSpPr>
          <p:spPr bwMode="auto">
            <a:xfrm flipH="1">
              <a:off x="4364" y="1801"/>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51" name="Line 22"/>
            <p:cNvSpPr>
              <a:spLocks noChangeShapeType="1"/>
            </p:cNvSpPr>
            <p:nvPr/>
          </p:nvSpPr>
          <p:spPr bwMode="auto">
            <a:xfrm flipH="1">
              <a:off x="4492" y="1803"/>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52" name="Line 23"/>
            <p:cNvSpPr>
              <a:spLocks noChangeShapeType="1"/>
            </p:cNvSpPr>
            <p:nvPr/>
          </p:nvSpPr>
          <p:spPr bwMode="auto">
            <a:xfrm flipH="1">
              <a:off x="4605" y="1800"/>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53" name="Line 24"/>
            <p:cNvSpPr>
              <a:spLocks noChangeShapeType="1"/>
            </p:cNvSpPr>
            <p:nvPr/>
          </p:nvSpPr>
          <p:spPr bwMode="auto">
            <a:xfrm flipH="1">
              <a:off x="4733" y="1802"/>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54" name="Line 25"/>
            <p:cNvSpPr>
              <a:spLocks noChangeShapeType="1"/>
            </p:cNvSpPr>
            <p:nvPr/>
          </p:nvSpPr>
          <p:spPr bwMode="auto">
            <a:xfrm flipH="1">
              <a:off x="4841" y="1802"/>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55" name="Line 26"/>
            <p:cNvSpPr>
              <a:spLocks noChangeShapeType="1"/>
            </p:cNvSpPr>
            <p:nvPr/>
          </p:nvSpPr>
          <p:spPr bwMode="auto">
            <a:xfrm flipH="1">
              <a:off x="4969" y="1804"/>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56" name="Line 27"/>
            <p:cNvSpPr>
              <a:spLocks noChangeShapeType="1"/>
            </p:cNvSpPr>
            <p:nvPr/>
          </p:nvSpPr>
          <p:spPr bwMode="auto">
            <a:xfrm flipH="1">
              <a:off x="5083" y="1802"/>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57" name="Rectangle 28"/>
            <p:cNvSpPr>
              <a:spLocks noChangeArrowheads="1"/>
            </p:cNvSpPr>
            <p:nvPr/>
          </p:nvSpPr>
          <p:spPr bwMode="auto">
            <a:xfrm>
              <a:off x="3605" y="1706"/>
              <a:ext cx="454" cy="91"/>
            </a:xfrm>
            <a:prstGeom prst="rect">
              <a:avLst/>
            </a:prstGeom>
            <a:solidFill>
              <a:schemeClr val="accent1"/>
            </a:solidFill>
            <a:ln w="9525">
              <a:solidFill>
                <a:schemeClr val="tx1"/>
              </a:solidFill>
              <a:miter lim="800000"/>
              <a:headEnd/>
              <a:tailEnd/>
            </a:ln>
          </p:spPr>
          <p:txBody>
            <a:bodyPr wrap="none" anchor="ctr">
              <a:spAutoFit/>
            </a:bodyPr>
            <a:lstStyle/>
            <a:p>
              <a:endParaRPr lang="zh-CN" altLang="en-US"/>
            </a:p>
          </p:txBody>
        </p:sp>
        <p:sp>
          <p:nvSpPr>
            <p:cNvPr id="26658" name="Rectangle 29"/>
            <p:cNvSpPr>
              <a:spLocks noChangeArrowheads="1"/>
            </p:cNvSpPr>
            <p:nvPr/>
          </p:nvSpPr>
          <p:spPr bwMode="auto">
            <a:xfrm>
              <a:off x="4422" y="1616"/>
              <a:ext cx="635" cy="181"/>
            </a:xfrm>
            <a:prstGeom prst="rect">
              <a:avLst/>
            </a:prstGeom>
            <a:solidFill>
              <a:srgbClr val="800000"/>
            </a:solidFill>
            <a:ln w="9525">
              <a:solidFill>
                <a:schemeClr val="tx1"/>
              </a:solidFill>
              <a:miter lim="800000"/>
              <a:headEnd/>
              <a:tailEnd/>
            </a:ln>
          </p:spPr>
          <p:txBody>
            <a:bodyPr wrap="none" anchor="ctr">
              <a:spAutoFit/>
            </a:bodyPr>
            <a:lstStyle/>
            <a:p>
              <a:endParaRPr lang="zh-CN" altLang="en-US"/>
            </a:p>
          </p:txBody>
        </p:sp>
        <p:sp>
          <p:nvSpPr>
            <p:cNvPr id="26659" name="Rectangle 30"/>
            <p:cNvSpPr>
              <a:spLocks noChangeArrowheads="1"/>
            </p:cNvSpPr>
            <p:nvPr/>
          </p:nvSpPr>
          <p:spPr bwMode="auto">
            <a:xfrm>
              <a:off x="4512" y="1525"/>
              <a:ext cx="454" cy="91"/>
            </a:xfrm>
            <a:prstGeom prst="rect">
              <a:avLst/>
            </a:prstGeom>
            <a:solidFill>
              <a:schemeClr val="accent1"/>
            </a:solidFill>
            <a:ln w="9525">
              <a:solidFill>
                <a:schemeClr val="tx1"/>
              </a:solidFill>
              <a:miter lim="800000"/>
              <a:headEnd/>
              <a:tailEnd/>
            </a:ln>
          </p:spPr>
          <p:txBody>
            <a:bodyPr wrap="none" anchor="ctr">
              <a:spAutoFit/>
            </a:bodyPr>
            <a:lstStyle/>
            <a:p>
              <a:endParaRPr lang="zh-CN" altLang="en-US"/>
            </a:p>
          </p:txBody>
        </p:sp>
        <p:sp>
          <p:nvSpPr>
            <p:cNvPr id="26660" name="Text Box 31"/>
            <p:cNvSpPr txBox="1">
              <a:spLocks noChangeArrowheads="1"/>
            </p:cNvSpPr>
            <p:nvPr/>
          </p:nvSpPr>
          <p:spPr bwMode="auto">
            <a:xfrm>
              <a:off x="3696" y="1434"/>
              <a:ext cx="2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r>
                <a:rPr lang="en-US" altLang="zh-CN" sz="2000" b="0" i="1"/>
                <a:t>R</a:t>
              </a:r>
              <a:r>
                <a:rPr lang="en-US" altLang="zh-CN" sz="2000" b="0" baseline="-25000"/>
                <a:t>1</a:t>
              </a:r>
            </a:p>
          </p:txBody>
        </p:sp>
        <p:sp>
          <p:nvSpPr>
            <p:cNvPr id="26661" name="Text Box 32"/>
            <p:cNvSpPr txBox="1">
              <a:spLocks noChangeArrowheads="1"/>
            </p:cNvSpPr>
            <p:nvPr/>
          </p:nvSpPr>
          <p:spPr bwMode="auto">
            <a:xfrm>
              <a:off x="4603" y="1253"/>
              <a:ext cx="2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r>
                <a:rPr lang="en-US" altLang="zh-CN" sz="2000" b="0" i="1"/>
                <a:t>R</a:t>
              </a:r>
              <a:r>
                <a:rPr lang="en-US" altLang="zh-CN" sz="2000" b="0" baseline="-25000"/>
                <a:t>2</a:t>
              </a:r>
            </a:p>
          </p:txBody>
        </p:sp>
        <p:sp>
          <p:nvSpPr>
            <p:cNvPr id="26662" name="Text Box 33"/>
            <p:cNvSpPr txBox="1">
              <a:spLocks noChangeArrowheads="1"/>
            </p:cNvSpPr>
            <p:nvPr/>
          </p:nvSpPr>
          <p:spPr bwMode="auto">
            <a:xfrm>
              <a:off x="4208" y="1888"/>
              <a:ext cx="13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r>
                <a:rPr lang="zh-CN" altLang="en-US" sz="2000">
                  <a:solidFill>
                    <a:srgbClr val="000066"/>
                  </a:solidFill>
                  <a:ea typeface="楷体_GB2312" pitchFamily="49" charset="-122"/>
                </a:rPr>
                <a:t>应变片</a:t>
              </a:r>
              <a:r>
                <a:rPr lang="en-US" altLang="zh-CN" sz="2000">
                  <a:solidFill>
                    <a:srgbClr val="000066"/>
                  </a:solidFill>
                  <a:ea typeface="楷体_GB2312" pitchFamily="49" charset="-122"/>
                </a:rPr>
                <a:t>+</a:t>
              </a:r>
              <a:r>
                <a:rPr lang="zh-CN" altLang="en-US" sz="2000">
                  <a:solidFill>
                    <a:srgbClr val="000066"/>
                  </a:solidFill>
                  <a:ea typeface="楷体_GB2312" pitchFamily="49" charset="-122"/>
                </a:rPr>
                <a:t>弹性元件</a:t>
              </a:r>
            </a:p>
          </p:txBody>
        </p:sp>
      </p:grpSp>
      <p:sp>
        <p:nvSpPr>
          <p:cNvPr id="26639" name="Rectangle 34"/>
          <p:cNvSpPr>
            <a:spLocks noChangeArrowheads="1"/>
          </p:cNvSpPr>
          <p:nvPr/>
        </p:nvSpPr>
        <p:spPr bwMode="auto">
          <a:xfrm>
            <a:off x="1258888" y="1700213"/>
            <a:ext cx="2089150" cy="1584325"/>
          </a:xfrm>
          <a:prstGeom prst="rect">
            <a:avLst/>
          </a:prstGeom>
          <a:noFill/>
          <a:ln w="12700" cap="sq"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640" name="Rectangle 35"/>
          <p:cNvSpPr>
            <a:spLocks noChangeArrowheads="1"/>
          </p:cNvSpPr>
          <p:nvPr/>
        </p:nvSpPr>
        <p:spPr bwMode="auto">
          <a:xfrm>
            <a:off x="0" y="123825"/>
            <a:ext cx="584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p>
        </p:txBody>
      </p:sp>
      <p:graphicFrame>
        <p:nvGraphicFramePr>
          <p:cNvPr id="26641" name="Object 76"/>
          <p:cNvGraphicFramePr>
            <a:graphicFrameLocks noChangeAspect="1"/>
          </p:cNvGraphicFramePr>
          <p:nvPr/>
        </p:nvGraphicFramePr>
        <p:xfrm>
          <a:off x="4572000" y="3068638"/>
          <a:ext cx="3271838" cy="828675"/>
        </p:xfrm>
        <a:graphic>
          <a:graphicData uri="http://schemas.openxmlformats.org/presentationml/2006/ole">
            <mc:AlternateContent xmlns:mc="http://schemas.openxmlformats.org/markup-compatibility/2006">
              <mc:Choice xmlns:v="urn:schemas-microsoft-com:vml" Requires="v">
                <p:oleObj spid="_x0000_s26663" name="Equation" r:id="rId3" imgW="1701800" imgH="431800" progId="Equation.DSMT4">
                  <p:embed/>
                </p:oleObj>
              </mc:Choice>
              <mc:Fallback>
                <p:oleObj name="Equation" r:id="rId3" imgW="1701800" imgH="431800" progId="Equation.DSMT4">
                  <p:embed/>
                  <p:pic>
                    <p:nvPicPr>
                      <p:cNvPr id="0"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68638"/>
                        <a:ext cx="3271838"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42" name="矩形 37"/>
          <p:cNvSpPr>
            <a:spLocks noChangeArrowheads="1"/>
          </p:cNvSpPr>
          <p:nvPr/>
        </p:nvSpPr>
        <p:spPr bwMode="auto">
          <a:xfrm>
            <a:off x="3779838" y="3883025"/>
            <a:ext cx="50942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hlink"/>
                </a:solidFill>
                <a:ea typeface="楷体_GB2312" pitchFamily="49" charset="-122"/>
              </a:rPr>
              <a:t>温度变化</a:t>
            </a:r>
            <a:r>
              <a:rPr lang="en-US" altLang="zh-CN" sz="1600" i="1">
                <a:solidFill>
                  <a:schemeClr val="hlink"/>
                </a:solidFill>
                <a:ea typeface="楷体_GB2312" pitchFamily="49" charset="-122"/>
              </a:rPr>
              <a:t>ΔT</a:t>
            </a:r>
            <a:r>
              <a:rPr lang="zh-CN" altLang="en-US" sz="1600">
                <a:solidFill>
                  <a:schemeClr val="hlink"/>
                </a:solidFill>
                <a:ea typeface="楷体_GB2312" pitchFamily="49" charset="-122"/>
              </a:rPr>
              <a:t>引起的</a:t>
            </a:r>
            <a:r>
              <a:rPr lang="en-US" altLang="zh-CN" sz="1600" i="1">
                <a:solidFill>
                  <a:schemeClr val="hlink"/>
                </a:solidFill>
                <a:ea typeface="楷体_GB2312" pitchFamily="49" charset="-122"/>
              </a:rPr>
              <a:t>ΔR</a:t>
            </a:r>
            <a:r>
              <a:rPr lang="en-US" altLang="zh-CN" sz="1600" baseline="-25000">
                <a:solidFill>
                  <a:schemeClr val="hlink"/>
                </a:solidFill>
                <a:ea typeface="楷体_GB2312" pitchFamily="49" charset="-122"/>
              </a:rPr>
              <a:t>1</a:t>
            </a:r>
            <a:r>
              <a:rPr lang="en-US" altLang="zh-CN" sz="1600">
                <a:solidFill>
                  <a:schemeClr val="hlink"/>
                </a:solidFill>
                <a:ea typeface="楷体_GB2312" pitchFamily="49" charset="-122"/>
              </a:rPr>
              <a:t>=</a:t>
            </a:r>
            <a:r>
              <a:rPr lang="en-US" altLang="zh-CN" sz="1600" i="1">
                <a:solidFill>
                  <a:schemeClr val="hlink"/>
                </a:solidFill>
                <a:ea typeface="楷体_GB2312" pitchFamily="49" charset="-122"/>
              </a:rPr>
              <a:t>ΔR</a:t>
            </a:r>
            <a:r>
              <a:rPr lang="en-US" altLang="zh-CN" sz="1600" baseline="-25000">
                <a:solidFill>
                  <a:schemeClr val="hlink"/>
                </a:solidFill>
                <a:ea typeface="楷体_GB2312" pitchFamily="49" charset="-122"/>
              </a:rPr>
              <a:t>2</a:t>
            </a:r>
            <a:r>
              <a:rPr lang="zh-CN" altLang="en-US" sz="1600">
                <a:solidFill>
                  <a:schemeClr val="hlink"/>
                </a:solidFill>
                <a:ea typeface="楷体_GB2312" pitchFamily="49" charset="-122"/>
              </a:rPr>
              <a:t>，从而其作用相互抵消。</a:t>
            </a:r>
            <a:endParaRPr lang="zh-CN" altLang="en-US" sz="1600" baseline="-25000">
              <a:solidFill>
                <a:schemeClr val="hlink"/>
              </a:solidFill>
              <a:ea typeface="楷体_GB2312" pitchFamily="49" charset="-122"/>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EB9BC3D5-4F9C-4EE7-8A79-01D320969016}" type="slidenum">
              <a:rPr lang="en-US" altLang="zh-CN" sz="1400" b="0" smtClean="0">
                <a:solidFill>
                  <a:srgbClr val="FF5050"/>
                </a:solidFill>
              </a:rPr>
              <a:pPr eaLnBrk="1" hangingPunct="1"/>
              <a:t>26</a:t>
            </a:fld>
            <a:endParaRPr lang="en-US" altLang="zh-CN" sz="1400" b="0" smtClean="0">
              <a:solidFill>
                <a:srgbClr val="FF5050"/>
              </a:solidFill>
            </a:endParaRPr>
          </a:p>
        </p:txBody>
      </p:sp>
      <p:sp>
        <p:nvSpPr>
          <p:cNvPr id="25"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DCB164CC-0D40-4C42-84F8-7AB1BBBD4656}" type="slidenum">
              <a:rPr lang="zh-CN" altLang="en-US" sz="1400" b="0">
                <a:solidFill>
                  <a:srgbClr val="FF5050"/>
                </a:solidFill>
                <a:latin typeface="+mn-lt"/>
              </a:rPr>
              <a:pPr algn="r">
                <a:defRPr/>
              </a:pPr>
              <a:t>26</a:t>
            </a:fld>
            <a:endParaRPr lang="en-US" altLang="zh-CN" sz="1400" b="0">
              <a:solidFill>
                <a:srgbClr val="FF5050"/>
              </a:solidFill>
              <a:latin typeface="+mn-lt"/>
            </a:endParaRPr>
          </a:p>
        </p:txBody>
      </p:sp>
      <p:sp>
        <p:nvSpPr>
          <p:cNvPr id="27652" name="Rectangle 3"/>
          <p:cNvSpPr>
            <a:spLocks noGrp="1" noRot="1" noChangeArrowheads="1"/>
          </p:cNvSpPr>
          <p:nvPr>
            <p:ph type="body" idx="4294967295"/>
          </p:nvPr>
        </p:nvSpPr>
        <p:spPr>
          <a:xfrm>
            <a:off x="71438" y="4338638"/>
            <a:ext cx="8964612" cy="2114550"/>
          </a:xfrm>
          <a:ln>
            <a:solidFill>
              <a:schemeClr val="tx1"/>
            </a:solidFill>
            <a:miter lim="800000"/>
            <a:headEnd/>
            <a:tailEnd/>
          </a:ln>
        </p:spPr>
        <p:txBody>
          <a:bodyPr/>
          <a:lstStyle/>
          <a:p>
            <a:pPr algn="just" eaLnBrk="1" hangingPunct="1">
              <a:spcBef>
                <a:spcPct val="0"/>
              </a:spcBef>
            </a:pPr>
            <a:r>
              <a:rPr lang="zh-CN" altLang="en-US" sz="2200" b="1" smtClean="0">
                <a:solidFill>
                  <a:srgbClr val="000066"/>
                </a:solidFill>
                <a:latin typeface="楷体_GB2312" pitchFamily="49" charset="-122"/>
                <a:ea typeface="楷体_GB2312" pitchFamily="49" charset="-122"/>
              </a:rPr>
              <a:t>采用了两个原理和特性完全相同的转换元件，同时接收被测输入量，并置于同一环境中。</a:t>
            </a:r>
          </a:p>
          <a:p>
            <a:pPr algn="just" eaLnBrk="1" hangingPunct="1">
              <a:spcBef>
                <a:spcPct val="0"/>
              </a:spcBef>
            </a:pPr>
            <a:r>
              <a:rPr lang="zh-CN" altLang="en-US" sz="2200" b="1" smtClean="0">
                <a:solidFill>
                  <a:srgbClr val="000066"/>
                </a:solidFill>
                <a:latin typeface="楷体_GB2312" pitchFamily="49" charset="-122"/>
                <a:ea typeface="楷体_GB2312" pitchFamily="49" charset="-122"/>
              </a:rPr>
              <a:t>特点：巧妙的是，两个转换元件对被测输入量作反向转换，对环境干扰量作同向转换，通过变换（测量）电路使有用输出量增加，干扰量相消。</a:t>
            </a:r>
          </a:p>
          <a:p>
            <a:pPr algn="just" eaLnBrk="1" hangingPunct="1">
              <a:spcBef>
                <a:spcPct val="0"/>
              </a:spcBef>
            </a:pPr>
            <a:r>
              <a:rPr lang="zh-CN" altLang="en-US" sz="2200" b="1" smtClean="0">
                <a:solidFill>
                  <a:srgbClr val="000066"/>
                </a:solidFill>
                <a:latin typeface="楷体_GB2312" pitchFamily="49" charset="-122"/>
                <a:ea typeface="楷体_GB2312" pitchFamily="49" charset="-122"/>
              </a:rPr>
              <a:t>如</a:t>
            </a:r>
            <a:r>
              <a:rPr lang="zh-CN" altLang="en-US" sz="2200" b="1" smtClean="0">
                <a:solidFill>
                  <a:schemeClr val="hlink"/>
                </a:solidFill>
                <a:latin typeface="楷体_GB2312" pitchFamily="49" charset="-122"/>
                <a:ea typeface="楷体_GB2312" pitchFamily="49" charset="-122"/>
              </a:rPr>
              <a:t>应变电桥（全桥差动），电压灵敏度为单一工作应变片的</a:t>
            </a:r>
            <a:r>
              <a:rPr lang="en-US" altLang="zh-CN" sz="2200" b="1" smtClean="0">
                <a:solidFill>
                  <a:schemeClr val="hlink"/>
                </a:solidFill>
                <a:latin typeface="楷体_GB2312" pitchFamily="49" charset="-122"/>
                <a:ea typeface="楷体_GB2312" pitchFamily="49" charset="-122"/>
              </a:rPr>
              <a:t>4</a:t>
            </a:r>
            <a:r>
              <a:rPr lang="zh-CN" altLang="en-US" sz="2200" b="1" smtClean="0">
                <a:solidFill>
                  <a:schemeClr val="hlink"/>
                </a:solidFill>
                <a:latin typeface="楷体_GB2312" pitchFamily="49" charset="-122"/>
                <a:ea typeface="楷体_GB2312" pitchFamily="49" charset="-122"/>
              </a:rPr>
              <a:t>倍。</a:t>
            </a:r>
          </a:p>
          <a:p>
            <a:pPr algn="just" eaLnBrk="1" hangingPunct="1">
              <a:lnSpc>
                <a:spcPct val="110000"/>
              </a:lnSpc>
              <a:buFont typeface="Wingdings" pitchFamily="2" charset="2"/>
              <a:buNone/>
            </a:pPr>
            <a:endParaRPr lang="en-US" altLang="zh-CN" sz="2400" b="1" smtClean="0">
              <a:latin typeface="楷体_GB2312" pitchFamily="49" charset="-122"/>
              <a:ea typeface="楷体_GB2312" pitchFamily="49" charset="-122"/>
            </a:endParaRPr>
          </a:p>
        </p:txBody>
      </p:sp>
      <p:sp>
        <p:nvSpPr>
          <p:cNvPr id="27653" name="Rectangle 7"/>
          <p:cNvSpPr>
            <a:spLocks noChangeArrowheads="1"/>
          </p:cNvSpPr>
          <p:nvPr/>
        </p:nvSpPr>
        <p:spPr bwMode="auto">
          <a:xfrm>
            <a:off x="34925" y="965200"/>
            <a:ext cx="3222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a:solidFill>
                  <a:schemeClr val="hlink"/>
                </a:solidFill>
                <a:latin typeface="楷体_GB2312" pitchFamily="49" charset="-122"/>
                <a:ea typeface="楷体_GB2312" pitchFamily="49" charset="-122"/>
              </a:rPr>
              <a:t>5. </a:t>
            </a:r>
            <a:r>
              <a:rPr lang="zh-CN" altLang="en-US" sz="2800">
                <a:solidFill>
                  <a:schemeClr val="hlink"/>
                </a:solidFill>
                <a:latin typeface="楷体_GB2312" pitchFamily="49" charset="-122"/>
                <a:ea typeface="楷体_GB2312" pitchFamily="49" charset="-122"/>
              </a:rPr>
              <a:t>差动结构补偿型</a:t>
            </a:r>
          </a:p>
        </p:txBody>
      </p:sp>
      <p:sp>
        <p:nvSpPr>
          <p:cNvPr id="27654" name="Rectangle 9"/>
          <p:cNvSpPr>
            <a:spLocks noChangeArrowheads="1"/>
          </p:cNvSpPr>
          <p:nvPr/>
        </p:nvSpPr>
        <p:spPr bwMode="auto">
          <a:xfrm>
            <a:off x="1884363" y="2081213"/>
            <a:ext cx="1108075"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zh-CN" altLang="en-US" sz="1800" b="0">
                <a:ea typeface="黑体" pitchFamily="49" charset="-122"/>
              </a:rPr>
              <a:t>敏感元件</a:t>
            </a:r>
          </a:p>
        </p:txBody>
      </p:sp>
      <p:sp>
        <p:nvSpPr>
          <p:cNvPr id="27655" name="Rectangle 10"/>
          <p:cNvSpPr>
            <a:spLocks noChangeArrowheads="1"/>
          </p:cNvSpPr>
          <p:nvPr/>
        </p:nvSpPr>
        <p:spPr bwMode="auto">
          <a:xfrm>
            <a:off x="1884363" y="2679700"/>
            <a:ext cx="1108075"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zh-CN" altLang="en-US" sz="1800" b="0">
                <a:ea typeface="黑体" pitchFamily="49" charset="-122"/>
              </a:rPr>
              <a:t>敏感元件</a:t>
            </a:r>
          </a:p>
        </p:txBody>
      </p:sp>
      <p:sp>
        <p:nvSpPr>
          <p:cNvPr id="27656" name="AutoShape 11"/>
          <p:cNvSpPr>
            <a:spLocks noChangeArrowheads="1"/>
          </p:cNvSpPr>
          <p:nvPr/>
        </p:nvSpPr>
        <p:spPr bwMode="auto">
          <a:xfrm>
            <a:off x="242888" y="1936750"/>
            <a:ext cx="1620837" cy="711200"/>
          </a:xfrm>
          <a:prstGeom prst="rightArrow">
            <a:avLst>
              <a:gd name="adj1" fmla="val 50000"/>
              <a:gd name="adj2" fmla="val 56975"/>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7657" name="Rectangle 12"/>
          <p:cNvSpPr>
            <a:spLocks noChangeArrowheads="1"/>
          </p:cNvSpPr>
          <p:nvPr/>
        </p:nvSpPr>
        <p:spPr bwMode="auto">
          <a:xfrm>
            <a:off x="1995488" y="3916363"/>
            <a:ext cx="858837"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zh-CN" altLang="en-US" sz="1800" b="0">
                <a:ea typeface="黑体" pitchFamily="49" charset="-122"/>
              </a:rPr>
              <a:t>电源</a:t>
            </a:r>
          </a:p>
        </p:txBody>
      </p:sp>
      <p:sp>
        <p:nvSpPr>
          <p:cNvPr id="27658" name="Line 13"/>
          <p:cNvSpPr>
            <a:spLocks noChangeShapeType="1"/>
          </p:cNvSpPr>
          <p:nvPr/>
        </p:nvSpPr>
        <p:spPr bwMode="auto">
          <a:xfrm>
            <a:off x="1401763" y="1939925"/>
            <a:ext cx="0" cy="16430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59" name="Line 14"/>
          <p:cNvSpPr>
            <a:spLocks noChangeShapeType="1"/>
          </p:cNvSpPr>
          <p:nvPr/>
        </p:nvSpPr>
        <p:spPr bwMode="auto">
          <a:xfrm>
            <a:off x="1401763" y="3582988"/>
            <a:ext cx="19145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0" name="Line 15"/>
          <p:cNvSpPr>
            <a:spLocks noChangeShapeType="1"/>
          </p:cNvSpPr>
          <p:nvPr/>
        </p:nvSpPr>
        <p:spPr bwMode="auto">
          <a:xfrm>
            <a:off x="1401763" y="1939925"/>
            <a:ext cx="19145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1" name="Line 16"/>
          <p:cNvSpPr>
            <a:spLocks noChangeShapeType="1"/>
          </p:cNvSpPr>
          <p:nvPr/>
        </p:nvSpPr>
        <p:spPr bwMode="auto">
          <a:xfrm>
            <a:off x="3316288" y="1939925"/>
            <a:ext cx="0" cy="16430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2" name="Rectangle 17"/>
          <p:cNvSpPr>
            <a:spLocks noChangeArrowheads="1"/>
          </p:cNvSpPr>
          <p:nvPr/>
        </p:nvSpPr>
        <p:spPr bwMode="auto">
          <a:xfrm>
            <a:off x="3314700" y="27162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0">
                <a:ea typeface="黑体" pitchFamily="49" charset="-122"/>
              </a:rPr>
              <a:t>输出</a:t>
            </a:r>
          </a:p>
        </p:txBody>
      </p:sp>
      <p:sp>
        <p:nvSpPr>
          <p:cNvPr id="27663" name="Rectangle 18"/>
          <p:cNvSpPr>
            <a:spLocks noChangeArrowheads="1"/>
          </p:cNvSpPr>
          <p:nvPr/>
        </p:nvSpPr>
        <p:spPr bwMode="auto">
          <a:xfrm>
            <a:off x="192088" y="2425700"/>
            <a:ext cx="728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0">
                <a:ea typeface="黑体" pitchFamily="49" charset="-122"/>
              </a:rPr>
              <a:t>输入</a:t>
            </a:r>
          </a:p>
        </p:txBody>
      </p:sp>
      <p:sp>
        <p:nvSpPr>
          <p:cNvPr id="27664" name="Rectangle 19"/>
          <p:cNvSpPr>
            <a:spLocks noChangeArrowheads="1"/>
          </p:cNvSpPr>
          <p:nvPr/>
        </p:nvSpPr>
        <p:spPr bwMode="auto">
          <a:xfrm>
            <a:off x="2392363" y="153987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0">
                <a:ea typeface="黑体" pitchFamily="49" charset="-122"/>
              </a:rPr>
              <a:t>环境量</a:t>
            </a:r>
          </a:p>
        </p:txBody>
      </p:sp>
      <p:sp>
        <p:nvSpPr>
          <p:cNvPr id="27665" name="AutoShape 20"/>
          <p:cNvSpPr>
            <a:spLocks noChangeArrowheads="1"/>
          </p:cNvSpPr>
          <p:nvPr/>
        </p:nvSpPr>
        <p:spPr bwMode="auto">
          <a:xfrm>
            <a:off x="3316288" y="2282825"/>
            <a:ext cx="895350" cy="711200"/>
          </a:xfrm>
          <a:prstGeom prst="rightArrow">
            <a:avLst>
              <a:gd name="adj1" fmla="val 50000"/>
              <a:gd name="adj2" fmla="val 3147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7666" name="Line 21"/>
          <p:cNvSpPr>
            <a:spLocks noChangeShapeType="1"/>
          </p:cNvSpPr>
          <p:nvPr/>
        </p:nvSpPr>
        <p:spPr bwMode="auto">
          <a:xfrm flipV="1">
            <a:off x="2392363" y="3582988"/>
            <a:ext cx="0" cy="3492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7" name="Rectangle 22"/>
          <p:cNvSpPr>
            <a:spLocks noChangeArrowheads="1"/>
          </p:cNvSpPr>
          <p:nvPr/>
        </p:nvSpPr>
        <p:spPr bwMode="auto">
          <a:xfrm>
            <a:off x="1768475" y="3182938"/>
            <a:ext cx="158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hlink"/>
              </a:buClr>
              <a:buSzPct val="70000"/>
              <a:buFont typeface="Wingdings" pitchFamily="2" charset="2"/>
              <a:buNone/>
            </a:pPr>
            <a:r>
              <a:rPr lang="zh-CN" altLang="en-US" sz="1800" b="0">
                <a:ea typeface="黑体" pitchFamily="49" charset="-122"/>
              </a:rPr>
              <a:t>（转换电路）</a:t>
            </a:r>
          </a:p>
        </p:txBody>
      </p:sp>
      <p:sp>
        <p:nvSpPr>
          <p:cNvPr id="27668" name="AutoShape 23"/>
          <p:cNvSpPr>
            <a:spLocks noChangeArrowheads="1"/>
          </p:cNvSpPr>
          <p:nvPr/>
        </p:nvSpPr>
        <p:spPr bwMode="auto">
          <a:xfrm>
            <a:off x="2190750" y="1501775"/>
            <a:ext cx="266700" cy="449263"/>
          </a:xfrm>
          <a:prstGeom prst="downArrow">
            <a:avLst>
              <a:gd name="adj1" fmla="val 50000"/>
              <a:gd name="adj2" fmla="val 4211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7669" name="AutoShape 24"/>
          <p:cNvSpPr>
            <a:spLocks noChangeArrowheads="1"/>
          </p:cNvSpPr>
          <p:nvPr/>
        </p:nvSpPr>
        <p:spPr bwMode="auto">
          <a:xfrm rot="5400000">
            <a:off x="1094581" y="2175669"/>
            <a:ext cx="549275" cy="10556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390 h 21600"/>
              <a:gd name="T20" fmla="*/ 1852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anchor="ctr">
            <a:spAutoFit/>
          </a:bodyPr>
          <a:lstStyle/>
          <a:p>
            <a:endParaRPr lang="zh-CN" altLang="en-US"/>
          </a:p>
        </p:txBody>
      </p:sp>
      <p:sp>
        <p:nvSpPr>
          <p:cNvPr id="27670" name="Rectangle 25"/>
          <p:cNvSpPr>
            <a:spLocks noChangeArrowheads="1"/>
          </p:cNvSpPr>
          <p:nvPr/>
        </p:nvSpPr>
        <p:spPr bwMode="auto">
          <a:xfrm>
            <a:off x="773113" y="1789113"/>
            <a:ext cx="376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0">
                <a:ea typeface="黑体" pitchFamily="49" charset="-122"/>
              </a:rPr>
              <a:t>＋</a:t>
            </a:r>
          </a:p>
        </p:txBody>
      </p:sp>
      <p:sp>
        <p:nvSpPr>
          <p:cNvPr id="27671" name="Rectangle 26"/>
          <p:cNvSpPr>
            <a:spLocks noChangeArrowheads="1"/>
          </p:cNvSpPr>
          <p:nvPr/>
        </p:nvSpPr>
        <p:spPr bwMode="auto">
          <a:xfrm>
            <a:off x="1103313" y="2438400"/>
            <a:ext cx="388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0">
                <a:ea typeface="黑体" pitchFamily="49" charset="-122"/>
              </a:rPr>
              <a:t>－</a:t>
            </a:r>
          </a:p>
        </p:txBody>
      </p:sp>
      <p:graphicFrame>
        <p:nvGraphicFramePr>
          <p:cNvPr id="27672" name="Object 23"/>
          <p:cNvGraphicFramePr>
            <a:graphicFrameLocks/>
          </p:cNvGraphicFramePr>
          <p:nvPr/>
        </p:nvGraphicFramePr>
        <p:xfrm>
          <a:off x="4356100" y="1196975"/>
          <a:ext cx="3097213" cy="2519363"/>
        </p:xfrm>
        <a:graphic>
          <a:graphicData uri="http://schemas.openxmlformats.org/presentationml/2006/ole">
            <mc:AlternateContent xmlns:mc="http://schemas.openxmlformats.org/markup-compatibility/2006">
              <mc:Choice xmlns:v="urn:schemas-microsoft-com:vml" Requires="v">
                <p:oleObj spid="_x0000_s27675" name="Visio" r:id="rId3" imgW="2576663" imgH="1973614" progId="Visio.Drawing.11">
                  <p:embed/>
                </p:oleObj>
              </mc:Choice>
              <mc:Fallback>
                <p:oleObj name="Visio" r:id="rId3" imgW="2576663" imgH="1973614" progId="Visio.Drawing.11">
                  <p:embed/>
                  <p:pic>
                    <p:nvPicPr>
                      <p:cNvPr id="0" name="Object 23"/>
                      <p:cNvPicPr>
                        <a:picLocks noChangeArrowheads="1"/>
                      </p:cNvPicPr>
                      <p:nvPr/>
                    </p:nvPicPr>
                    <p:blipFill>
                      <a:blip r:embed="rId4">
                        <a:extLst>
                          <a:ext uri="{28A0092B-C50C-407E-A947-70E740481C1C}">
                            <a14:useLocalDpi xmlns:a14="http://schemas.microsoft.com/office/drawing/2010/main" val="0"/>
                          </a:ext>
                        </a:extLst>
                      </a:blip>
                      <a:srcRect l="6607" r="26431" b="4883"/>
                      <a:stretch>
                        <a:fillRect/>
                      </a:stretch>
                    </p:blipFill>
                    <p:spPr bwMode="auto">
                      <a:xfrm>
                        <a:off x="4356100" y="1196975"/>
                        <a:ext cx="3097213"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73" name="Rectangle 24"/>
          <p:cNvSpPr>
            <a:spLocks noChangeArrowheads="1"/>
          </p:cNvSpPr>
          <p:nvPr/>
        </p:nvSpPr>
        <p:spPr bwMode="auto">
          <a:xfrm>
            <a:off x="0" y="123825"/>
            <a:ext cx="584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p>
        </p:txBody>
      </p:sp>
      <p:graphicFrame>
        <p:nvGraphicFramePr>
          <p:cNvPr id="27674" name="Object 5"/>
          <p:cNvGraphicFramePr>
            <a:graphicFrameLocks noChangeAspect="1"/>
          </p:cNvGraphicFramePr>
          <p:nvPr/>
        </p:nvGraphicFramePr>
        <p:xfrm>
          <a:off x="6804025" y="3355975"/>
          <a:ext cx="1657350" cy="939800"/>
        </p:xfrm>
        <a:graphic>
          <a:graphicData uri="http://schemas.openxmlformats.org/presentationml/2006/ole">
            <mc:AlternateContent xmlns:mc="http://schemas.openxmlformats.org/markup-compatibility/2006">
              <mc:Choice xmlns:v="urn:schemas-microsoft-com:vml" Requires="v">
                <p:oleObj spid="_x0000_s27676" name="Equation" r:id="rId5" imgW="761669" imgH="431613" progId="Equation.DSMT4">
                  <p:embed/>
                </p:oleObj>
              </mc:Choice>
              <mc:Fallback>
                <p:oleObj name="Equation" r:id="rId5" imgW="761669" imgH="431613"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025" y="3355975"/>
                        <a:ext cx="165735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E8652C00-F80C-4996-9C42-D03A045D56BE}" type="slidenum">
              <a:rPr lang="en-US" altLang="zh-CN" sz="1400" b="0" smtClean="0">
                <a:solidFill>
                  <a:srgbClr val="FF5050"/>
                </a:solidFill>
              </a:rPr>
              <a:pPr eaLnBrk="1" hangingPunct="1"/>
              <a:t>27</a:t>
            </a:fld>
            <a:endParaRPr lang="en-US" altLang="zh-CN" sz="1400" b="0" smtClean="0">
              <a:solidFill>
                <a:srgbClr val="FF5050"/>
              </a:solidFill>
            </a:endParaRPr>
          </a:p>
        </p:txBody>
      </p:sp>
      <p:sp>
        <p:nvSpPr>
          <p:cNvPr id="22"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690A2C2F-C51B-47D0-8D07-AA35962032CD}" type="slidenum">
              <a:rPr lang="zh-CN" altLang="en-US" sz="1400" b="0">
                <a:solidFill>
                  <a:srgbClr val="FF5050"/>
                </a:solidFill>
                <a:latin typeface="+mn-lt"/>
              </a:rPr>
              <a:pPr algn="r">
                <a:defRPr/>
              </a:pPr>
              <a:t>27</a:t>
            </a:fld>
            <a:endParaRPr lang="en-US" altLang="zh-CN" sz="1400" b="0">
              <a:solidFill>
                <a:srgbClr val="FF5050"/>
              </a:solidFill>
              <a:latin typeface="+mn-lt"/>
            </a:endParaRPr>
          </a:p>
        </p:txBody>
      </p:sp>
      <p:sp>
        <p:nvSpPr>
          <p:cNvPr id="28676" name="Rectangle 3"/>
          <p:cNvSpPr>
            <a:spLocks noGrp="1" noRot="1" noChangeArrowheads="1"/>
          </p:cNvSpPr>
          <p:nvPr>
            <p:ph type="body" idx="4294967295"/>
          </p:nvPr>
        </p:nvSpPr>
        <p:spPr>
          <a:xfrm>
            <a:off x="179388" y="4149725"/>
            <a:ext cx="8837612" cy="2087563"/>
          </a:xfrm>
          <a:ln>
            <a:solidFill>
              <a:schemeClr val="tx1"/>
            </a:solidFill>
            <a:miter lim="800000"/>
            <a:headEnd/>
            <a:tailEnd/>
          </a:ln>
        </p:spPr>
        <p:txBody>
          <a:bodyPr/>
          <a:lstStyle/>
          <a:p>
            <a:pPr algn="just" eaLnBrk="1" hangingPunct="1">
              <a:lnSpc>
                <a:spcPct val="90000"/>
              </a:lnSpc>
            </a:pPr>
            <a:r>
              <a:rPr lang="zh-CN" altLang="en-US" sz="2200" b="1" smtClean="0">
                <a:solidFill>
                  <a:srgbClr val="000066"/>
                </a:solidFill>
                <a:latin typeface="楷体_GB2312" pitchFamily="49" charset="-122"/>
                <a:ea typeface="楷体_GB2312" pitchFamily="49" charset="-122"/>
              </a:rPr>
              <a:t>采用两个原理和性质不相同的转换元件，且不一定置于同一环境处。</a:t>
            </a:r>
          </a:p>
          <a:p>
            <a:pPr algn="just" eaLnBrk="1" hangingPunct="1">
              <a:lnSpc>
                <a:spcPct val="90000"/>
              </a:lnSpc>
            </a:pPr>
            <a:r>
              <a:rPr lang="zh-CN" altLang="en-US" sz="2200" b="1" smtClean="0">
                <a:solidFill>
                  <a:srgbClr val="000066"/>
                </a:solidFill>
                <a:latin typeface="楷体_GB2312" pitchFamily="49" charset="-122"/>
                <a:ea typeface="楷体_GB2312" pitchFamily="49" charset="-122"/>
              </a:rPr>
              <a:t>特点：</a:t>
            </a:r>
            <a:r>
              <a:rPr lang="zh-CN" altLang="en-US" sz="2200" b="1" smtClean="0">
                <a:solidFill>
                  <a:schemeClr val="hlink"/>
                </a:solidFill>
                <a:latin typeface="楷体_GB2312" pitchFamily="49" charset="-122"/>
                <a:ea typeface="楷体_GB2312" pitchFamily="49" charset="-122"/>
              </a:rPr>
              <a:t>其中一个接受信号</a:t>
            </a:r>
            <a:r>
              <a:rPr lang="zh-CN" altLang="en-US" sz="2200" b="1" smtClean="0">
                <a:solidFill>
                  <a:srgbClr val="000066"/>
                </a:solidFill>
                <a:latin typeface="楷体_GB2312" pitchFamily="49" charset="-122"/>
                <a:ea typeface="楷体_GB2312" pitchFamily="49" charset="-122"/>
              </a:rPr>
              <a:t>，并已知其受环境影响的特性，</a:t>
            </a:r>
            <a:r>
              <a:rPr lang="zh-CN" altLang="en-US" sz="2200" b="1" smtClean="0">
                <a:solidFill>
                  <a:schemeClr val="hlink"/>
                </a:solidFill>
                <a:latin typeface="楷体_GB2312" pitchFamily="49" charset="-122"/>
                <a:ea typeface="楷体_GB2312" pitchFamily="49" charset="-122"/>
              </a:rPr>
              <a:t>另一个接受环境影响量</a:t>
            </a:r>
            <a:r>
              <a:rPr lang="zh-CN" altLang="en-US" sz="2200" b="1" smtClean="0">
                <a:solidFill>
                  <a:srgbClr val="000066"/>
                </a:solidFill>
                <a:latin typeface="楷体_GB2312" pitchFamily="49" charset="-122"/>
                <a:ea typeface="楷体_GB2312" pitchFamily="49" charset="-122"/>
              </a:rPr>
              <a:t>，并通过电路向前者提供等效的抵消环境影响的补偿信号。</a:t>
            </a:r>
          </a:p>
          <a:p>
            <a:pPr algn="just" eaLnBrk="1" hangingPunct="1">
              <a:lnSpc>
                <a:spcPct val="90000"/>
              </a:lnSpc>
            </a:pPr>
            <a:r>
              <a:rPr lang="zh-CN" altLang="en-US" sz="2200" b="1" smtClean="0">
                <a:solidFill>
                  <a:srgbClr val="000066"/>
                </a:solidFill>
                <a:latin typeface="楷体_GB2312" pitchFamily="49" charset="-122"/>
                <a:ea typeface="楷体_GB2312" pitchFamily="49" charset="-122"/>
              </a:rPr>
              <a:t>例：采用热敏元件的温度补偿；采用压电补偿片的温度和加速度干扰补偿等。</a:t>
            </a:r>
          </a:p>
        </p:txBody>
      </p:sp>
      <p:sp>
        <p:nvSpPr>
          <p:cNvPr id="28677" name="Rectangle 6"/>
          <p:cNvSpPr>
            <a:spLocks noChangeArrowheads="1"/>
          </p:cNvSpPr>
          <p:nvPr/>
        </p:nvSpPr>
        <p:spPr bwMode="auto">
          <a:xfrm>
            <a:off x="0" y="1052513"/>
            <a:ext cx="393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800">
                <a:solidFill>
                  <a:schemeClr val="hlink"/>
                </a:solidFill>
                <a:latin typeface="楷体_GB2312" pitchFamily="49" charset="-122"/>
                <a:ea typeface="楷体_GB2312" pitchFamily="49" charset="-122"/>
              </a:rPr>
              <a:t>6. </a:t>
            </a:r>
            <a:r>
              <a:rPr lang="zh-CN" altLang="en-US" sz="2800">
                <a:solidFill>
                  <a:schemeClr val="hlink"/>
                </a:solidFill>
                <a:latin typeface="楷体_GB2312" pitchFamily="49" charset="-122"/>
                <a:ea typeface="楷体_GB2312" pitchFamily="49" charset="-122"/>
              </a:rPr>
              <a:t>不同传感器的补偿型</a:t>
            </a:r>
          </a:p>
        </p:txBody>
      </p:sp>
      <p:grpSp>
        <p:nvGrpSpPr>
          <p:cNvPr id="28678" name="Group 5"/>
          <p:cNvGrpSpPr>
            <a:grpSpLocks/>
          </p:cNvGrpSpPr>
          <p:nvPr/>
        </p:nvGrpSpPr>
        <p:grpSpPr bwMode="auto">
          <a:xfrm>
            <a:off x="3708400" y="1268413"/>
            <a:ext cx="3887788" cy="2697162"/>
            <a:chOff x="2744" y="607"/>
            <a:chExt cx="2499" cy="1860"/>
          </a:xfrm>
        </p:grpSpPr>
        <p:sp>
          <p:nvSpPr>
            <p:cNvPr id="28680" name="Rectangle 8"/>
            <p:cNvSpPr>
              <a:spLocks noChangeArrowheads="1"/>
            </p:cNvSpPr>
            <p:nvPr/>
          </p:nvSpPr>
          <p:spPr bwMode="auto">
            <a:xfrm>
              <a:off x="3666" y="1023"/>
              <a:ext cx="713" cy="25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zh-CN" altLang="en-US" sz="1800" b="0">
                  <a:ea typeface="黑体" pitchFamily="49" charset="-122"/>
                </a:rPr>
                <a:t>敏感元件</a:t>
              </a:r>
            </a:p>
          </p:txBody>
        </p:sp>
        <p:sp>
          <p:nvSpPr>
            <p:cNvPr id="28681" name="Rectangle 9"/>
            <p:cNvSpPr>
              <a:spLocks noChangeArrowheads="1"/>
            </p:cNvSpPr>
            <p:nvPr/>
          </p:nvSpPr>
          <p:spPr bwMode="auto">
            <a:xfrm>
              <a:off x="3666" y="1406"/>
              <a:ext cx="713" cy="2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ctr"/>
              <a:r>
                <a:rPr lang="zh-CN" altLang="en-US" sz="1800" b="0">
                  <a:ea typeface="黑体" pitchFamily="49" charset="-122"/>
                </a:rPr>
                <a:t>敏感元件</a:t>
              </a:r>
            </a:p>
          </p:txBody>
        </p:sp>
        <p:sp>
          <p:nvSpPr>
            <p:cNvPr id="28682" name="AutoShape 10"/>
            <p:cNvSpPr>
              <a:spLocks noChangeArrowheads="1"/>
            </p:cNvSpPr>
            <p:nvPr/>
          </p:nvSpPr>
          <p:spPr bwMode="auto">
            <a:xfrm>
              <a:off x="2744" y="1304"/>
              <a:ext cx="930" cy="491"/>
            </a:xfrm>
            <a:prstGeom prst="rightArrow">
              <a:avLst>
                <a:gd name="adj1" fmla="val 50000"/>
                <a:gd name="adj2" fmla="val 47352"/>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8683" name="Rectangle 11"/>
            <p:cNvSpPr>
              <a:spLocks noChangeArrowheads="1"/>
            </p:cNvSpPr>
            <p:nvPr/>
          </p:nvSpPr>
          <p:spPr bwMode="auto">
            <a:xfrm>
              <a:off x="3718" y="2208"/>
              <a:ext cx="591" cy="25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zh-CN" altLang="en-US" sz="1800" b="0">
                  <a:ea typeface="黑体" pitchFamily="49" charset="-122"/>
                </a:rPr>
                <a:t>电源</a:t>
              </a:r>
            </a:p>
          </p:txBody>
        </p:sp>
        <p:sp>
          <p:nvSpPr>
            <p:cNvPr id="28684" name="Line 12"/>
            <p:cNvSpPr>
              <a:spLocks noChangeShapeType="1"/>
            </p:cNvSpPr>
            <p:nvPr/>
          </p:nvSpPr>
          <p:spPr bwMode="auto">
            <a:xfrm>
              <a:off x="3311" y="940"/>
              <a:ext cx="0" cy="105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685" name="Line 13"/>
            <p:cNvSpPr>
              <a:spLocks noChangeShapeType="1"/>
            </p:cNvSpPr>
            <p:nvPr/>
          </p:nvSpPr>
          <p:spPr bwMode="auto">
            <a:xfrm>
              <a:off x="3311" y="1996"/>
              <a:ext cx="131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686" name="Line 14"/>
            <p:cNvSpPr>
              <a:spLocks noChangeShapeType="1"/>
            </p:cNvSpPr>
            <p:nvPr/>
          </p:nvSpPr>
          <p:spPr bwMode="auto">
            <a:xfrm>
              <a:off x="3311" y="940"/>
              <a:ext cx="131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687" name="Line 15"/>
            <p:cNvSpPr>
              <a:spLocks noChangeShapeType="1"/>
            </p:cNvSpPr>
            <p:nvPr/>
          </p:nvSpPr>
          <p:spPr bwMode="auto">
            <a:xfrm>
              <a:off x="4626" y="940"/>
              <a:ext cx="0" cy="105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688" name="Rectangle 16"/>
            <p:cNvSpPr>
              <a:spLocks noChangeArrowheads="1"/>
            </p:cNvSpPr>
            <p:nvPr/>
          </p:nvSpPr>
          <p:spPr bwMode="auto">
            <a:xfrm>
              <a:off x="4649" y="1526"/>
              <a:ext cx="41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0">
                  <a:ea typeface="黑体" pitchFamily="49" charset="-122"/>
                </a:rPr>
                <a:t>输出</a:t>
              </a:r>
            </a:p>
          </p:txBody>
        </p:sp>
        <p:sp>
          <p:nvSpPr>
            <p:cNvPr id="28689" name="Rectangle 17"/>
            <p:cNvSpPr>
              <a:spLocks noChangeArrowheads="1"/>
            </p:cNvSpPr>
            <p:nvPr/>
          </p:nvSpPr>
          <p:spPr bwMode="auto">
            <a:xfrm>
              <a:off x="2744" y="1661"/>
              <a:ext cx="56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0">
                  <a:ea typeface="黑体" pitchFamily="49" charset="-122"/>
                </a:rPr>
                <a:t>输入</a:t>
              </a:r>
            </a:p>
          </p:txBody>
        </p:sp>
        <p:sp>
          <p:nvSpPr>
            <p:cNvPr id="28690" name="Rectangle 18"/>
            <p:cNvSpPr>
              <a:spLocks noChangeArrowheads="1"/>
            </p:cNvSpPr>
            <p:nvPr/>
          </p:nvSpPr>
          <p:spPr bwMode="auto">
            <a:xfrm>
              <a:off x="3991" y="684"/>
              <a:ext cx="55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0">
                  <a:ea typeface="黑体" pitchFamily="49" charset="-122"/>
                </a:rPr>
                <a:t>环境量</a:t>
              </a:r>
            </a:p>
          </p:txBody>
        </p:sp>
        <p:sp>
          <p:nvSpPr>
            <p:cNvPr id="28691" name="AutoShape 19"/>
            <p:cNvSpPr>
              <a:spLocks noChangeArrowheads="1"/>
            </p:cNvSpPr>
            <p:nvPr/>
          </p:nvSpPr>
          <p:spPr bwMode="auto">
            <a:xfrm>
              <a:off x="4628" y="1217"/>
              <a:ext cx="615" cy="490"/>
            </a:xfrm>
            <a:prstGeom prst="rightArrow">
              <a:avLst>
                <a:gd name="adj1" fmla="val 50000"/>
                <a:gd name="adj2" fmla="val 3137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sp>
          <p:nvSpPr>
            <p:cNvPr id="28692" name="Line 20"/>
            <p:cNvSpPr>
              <a:spLocks noChangeShapeType="1"/>
            </p:cNvSpPr>
            <p:nvPr/>
          </p:nvSpPr>
          <p:spPr bwMode="auto">
            <a:xfrm flipV="1">
              <a:off x="3991" y="1996"/>
              <a:ext cx="0" cy="22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693" name="Rectangle 21"/>
            <p:cNvSpPr>
              <a:spLocks noChangeArrowheads="1"/>
            </p:cNvSpPr>
            <p:nvPr/>
          </p:nvSpPr>
          <p:spPr bwMode="auto">
            <a:xfrm>
              <a:off x="3718" y="1740"/>
              <a:ext cx="70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hlink"/>
                </a:buClr>
                <a:buSzPct val="70000"/>
                <a:buFont typeface="Wingdings" pitchFamily="2" charset="2"/>
                <a:buNone/>
              </a:pPr>
              <a:r>
                <a:rPr lang="zh-CN" altLang="en-US" sz="1800" b="0">
                  <a:ea typeface="黑体" pitchFamily="49" charset="-122"/>
                </a:rPr>
                <a:t>转换电路</a:t>
              </a:r>
            </a:p>
          </p:txBody>
        </p:sp>
        <p:sp>
          <p:nvSpPr>
            <p:cNvPr id="28694" name="AutoShape 22"/>
            <p:cNvSpPr>
              <a:spLocks noChangeArrowheads="1"/>
            </p:cNvSpPr>
            <p:nvPr/>
          </p:nvSpPr>
          <p:spPr bwMode="auto">
            <a:xfrm>
              <a:off x="3855" y="607"/>
              <a:ext cx="182" cy="310"/>
            </a:xfrm>
            <a:prstGeom prst="downArrow">
              <a:avLst>
                <a:gd name="adj1" fmla="val 50000"/>
                <a:gd name="adj2" fmla="val 42582"/>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spcBef>
                  <a:spcPct val="50000"/>
                </a:spcBef>
              </a:pPr>
              <a:endParaRPr kumimoji="1" lang="zh-CN" altLang="zh-CN" sz="2000" b="0">
                <a:latin typeface="Tahoma" pitchFamily="34" charset="0"/>
                <a:ea typeface="黑体" pitchFamily="49" charset="-122"/>
              </a:endParaRPr>
            </a:p>
          </p:txBody>
        </p:sp>
      </p:grpSp>
      <p:sp>
        <p:nvSpPr>
          <p:cNvPr id="28679" name="Rectangle 21"/>
          <p:cNvSpPr>
            <a:spLocks noChangeArrowheads="1"/>
          </p:cNvSpPr>
          <p:nvPr/>
        </p:nvSpPr>
        <p:spPr bwMode="auto">
          <a:xfrm>
            <a:off x="0" y="266700"/>
            <a:ext cx="584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78DF1B49-B8C0-4016-B6A2-14D71881B1B5}" type="slidenum">
              <a:rPr lang="en-US" altLang="zh-CN" sz="1400" b="0" smtClean="0">
                <a:solidFill>
                  <a:srgbClr val="FF5050"/>
                </a:solidFill>
              </a:rPr>
              <a:pPr eaLnBrk="1" hangingPunct="1"/>
              <a:t>28</a:t>
            </a:fld>
            <a:endParaRPr lang="en-US" altLang="zh-CN" sz="1400" b="0" smtClean="0">
              <a:solidFill>
                <a:srgbClr val="FF5050"/>
              </a:solidFill>
            </a:endParaRPr>
          </a:p>
        </p:txBody>
      </p:sp>
      <p:sp>
        <p:nvSpPr>
          <p:cNvPr id="29699" name="Text Box 4"/>
          <p:cNvSpPr txBox="1">
            <a:spLocks noChangeArrowheads="1"/>
          </p:cNvSpPr>
          <p:nvPr/>
        </p:nvSpPr>
        <p:spPr bwMode="auto">
          <a:xfrm>
            <a:off x="468313" y="4437063"/>
            <a:ext cx="7920037" cy="11509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lnSpc>
                <a:spcPct val="150000"/>
              </a:lnSpc>
              <a:buClr>
                <a:srgbClr val="FF3300"/>
              </a:buClr>
            </a:pPr>
            <a:r>
              <a:rPr kumimoji="1" lang="en-US" altLang="zh-CN" sz="2400">
                <a:solidFill>
                  <a:srgbClr val="FF3300"/>
                </a:solidFill>
                <a:latin typeface="黑体" pitchFamily="49" charset="-122"/>
                <a:ea typeface="黑体" pitchFamily="49" charset="-122"/>
              </a:rPr>
              <a:t>  2005</a:t>
            </a:r>
            <a:r>
              <a:rPr kumimoji="1" lang="zh-CN" altLang="en-US" sz="2400">
                <a:solidFill>
                  <a:srgbClr val="FF3300"/>
                </a:solidFill>
                <a:latin typeface="黑体" pitchFamily="49" charset="-122"/>
                <a:ea typeface="黑体" pitchFamily="49" charset="-122"/>
              </a:rPr>
              <a:t>年 肯尼迪航天中心</a:t>
            </a:r>
            <a:r>
              <a:rPr lang="zh-CN" altLang="en-US" sz="2400"/>
              <a:t>   </a:t>
            </a:r>
            <a:r>
              <a:rPr kumimoji="1" lang="en-US" altLang="zh-CN" sz="2400">
                <a:solidFill>
                  <a:srgbClr val="FF3300"/>
                </a:solidFill>
                <a:latin typeface="黑体" pitchFamily="49" charset="-122"/>
                <a:ea typeface="黑体" pitchFamily="49" charset="-122"/>
              </a:rPr>
              <a:t> </a:t>
            </a:r>
            <a:r>
              <a:rPr kumimoji="1" lang="en-US" altLang="zh-CN" sz="2400">
                <a:solidFill>
                  <a:srgbClr val="FF3300"/>
                </a:solidFill>
                <a:latin typeface="Times New Roman" pitchFamily="18" charset="0"/>
                <a:ea typeface="黑体" pitchFamily="49" charset="-122"/>
              </a:rPr>
              <a:t>“</a:t>
            </a:r>
            <a:r>
              <a:rPr kumimoji="1" lang="zh-CN" altLang="en-US" sz="2400">
                <a:solidFill>
                  <a:srgbClr val="FF3300"/>
                </a:solidFill>
                <a:latin typeface="黑体" pitchFamily="49" charset="-122"/>
                <a:ea typeface="黑体" pitchFamily="49" charset="-122"/>
              </a:rPr>
              <a:t>发现号</a:t>
            </a:r>
            <a:r>
              <a:rPr kumimoji="1" lang="zh-CN" altLang="en-US" sz="2400">
                <a:solidFill>
                  <a:srgbClr val="FF3300"/>
                </a:solidFill>
                <a:latin typeface="Times New Roman" pitchFamily="18" charset="0"/>
                <a:ea typeface="黑体" pitchFamily="49" charset="-122"/>
              </a:rPr>
              <a:t>”</a:t>
            </a:r>
            <a:r>
              <a:rPr kumimoji="1" lang="zh-CN" altLang="en-US" sz="2400">
                <a:solidFill>
                  <a:srgbClr val="FF3300"/>
                </a:solidFill>
                <a:latin typeface="黑体" pitchFamily="49" charset="-122"/>
                <a:ea typeface="黑体" pitchFamily="49" charset="-122"/>
              </a:rPr>
              <a:t> 燃料传感器（</a:t>
            </a:r>
            <a:r>
              <a:rPr kumimoji="1" lang="zh-CN" altLang="en-US" sz="2400">
                <a:latin typeface="黑体" pitchFamily="49" charset="-122"/>
                <a:ea typeface="黑体" pitchFamily="49" charset="-122"/>
              </a:rPr>
              <a:t>用于确保主要引擎在航天飞机上升过程中能够选择适当时候关闭</a:t>
            </a:r>
            <a:r>
              <a:rPr kumimoji="1" lang="zh-CN" altLang="en-US" sz="2400"/>
              <a:t> </a:t>
            </a:r>
            <a:r>
              <a:rPr kumimoji="1" lang="zh-CN" altLang="en-US" sz="2400">
                <a:solidFill>
                  <a:srgbClr val="FF3300"/>
                </a:solidFill>
                <a:latin typeface="黑体" pitchFamily="49" charset="-122"/>
                <a:ea typeface="黑体" pitchFamily="49" charset="-122"/>
              </a:rPr>
              <a:t>）</a:t>
            </a:r>
            <a:r>
              <a:rPr kumimoji="1" lang="zh-CN" altLang="en-US" sz="2400">
                <a:latin typeface="黑体" pitchFamily="49" charset="-122"/>
                <a:ea typeface="黑体" pitchFamily="49" charset="-122"/>
              </a:rPr>
              <a:t>故障，导致</a:t>
            </a:r>
            <a:r>
              <a:rPr kumimoji="1" lang="zh-CN" altLang="en-US" sz="2400">
                <a:latin typeface="Times New Roman" pitchFamily="18" charset="0"/>
                <a:ea typeface="黑体" pitchFamily="49" charset="-122"/>
              </a:rPr>
              <a:t>“</a:t>
            </a:r>
            <a:r>
              <a:rPr kumimoji="1" lang="zh-CN" altLang="en-US" sz="2400">
                <a:latin typeface="黑体" pitchFamily="49" charset="-122"/>
                <a:ea typeface="黑体" pitchFamily="49" charset="-122"/>
              </a:rPr>
              <a:t>发现号</a:t>
            </a:r>
            <a:r>
              <a:rPr kumimoji="1" lang="zh-CN" altLang="en-US" sz="2400">
                <a:latin typeface="Times New Roman" pitchFamily="18" charset="0"/>
                <a:ea typeface="黑体" pitchFamily="49" charset="-122"/>
              </a:rPr>
              <a:t>”</a:t>
            </a:r>
            <a:r>
              <a:rPr kumimoji="1" lang="zh-CN" altLang="en-US" sz="2400">
                <a:latin typeface="黑体" pitchFamily="49" charset="-122"/>
                <a:ea typeface="黑体" pitchFamily="49" charset="-122"/>
              </a:rPr>
              <a:t>推迟发射。 </a:t>
            </a:r>
          </a:p>
        </p:txBody>
      </p:sp>
      <p:pic>
        <p:nvPicPr>
          <p:cNvPr id="29700" name="Picture 5" descr="按此在新窗口浏览图片">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96975"/>
            <a:ext cx="41084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18"/>
          <p:cNvSpPr>
            <a:spLocks noChangeArrowheads="1"/>
          </p:cNvSpPr>
          <p:nvPr/>
        </p:nvSpPr>
        <p:spPr bwMode="auto">
          <a:xfrm>
            <a:off x="179388" y="268288"/>
            <a:ext cx="74168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r>
              <a:rPr lang="en-US" altLang="zh-CN" sz="3200">
                <a:solidFill>
                  <a:schemeClr val="hlink"/>
                </a:solidFill>
                <a:latin typeface="宋体" pitchFamily="2" charset="-122"/>
              </a:rPr>
              <a:t>——</a:t>
            </a:r>
            <a:r>
              <a:rPr lang="zh-CN" altLang="en-US" sz="3200">
                <a:solidFill>
                  <a:schemeClr val="hlink"/>
                </a:solidFill>
              </a:rPr>
              <a:t>举例</a:t>
            </a:r>
          </a:p>
        </p:txBody>
      </p:sp>
      <p:sp>
        <p:nvSpPr>
          <p:cNvPr id="29702" name="矩形 8"/>
          <p:cNvSpPr>
            <a:spLocks noChangeArrowheads="1"/>
          </p:cNvSpPr>
          <p:nvPr/>
        </p:nvSpPr>
        <p:spPr bwMode="auto">
          <a:xfrm>
            <a:off x="4356100" y="1125538"/>
            <a:ext cx="4572000"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1800">
                <a:latin typeface="黑体" pitchFamily="49" charset="-122"/>
                <a:ea typeface="黑体" pitchFamily="49" charset="-122"/>
              </a:rPr>
              <a:t>这个传感器是“发现”号外挂油箱内部所需要的四个传感器之一，</a:t>
            </a:r>
            <a:r>
              <a:rPr kumimoji="1" lang="zh-CN" altLang="en-US" sz="1800">
                <a:solidFill>
                  <a:srgbClr val="FF0000"/>
                </a:solidFill>
                <a:latin typeface="黑体" pitchFamily="49" charset="-122"/>
                <a:ea typeface="黑体" pitchFamily="49" charset="-122"/>
              </a:rPr>
              <a:t>它是用来监视燃油量的，一旦燃料耗尽，传感器将指令关闭航天飞机的主发动机</a:t>
            </a:r>
            <a:r>
              <a:rPr kumimoji="1" lang="zh-CN" altLang="en-US" sz="1800">
                <a:latin typeface="黑体" pitchFamily="49" charset="-122"/>
                <a:ea typeface="黑体" pitchFamily="49" charset="-122"/>
              </a:rPr>
              <a:t>。发射官员介绍说，外挂油箱这一故障是在对燃料传感系统进行检查时发现的。该系统由飞行控制师控制，当油箱里有燃料时，传感器会显示“湿”，燃料用光时，它就显示“干”。可是，检查时油箱里并没有燃料，但传感器没有“干”的显示。发动机在没有燃料的情况下仍高速运转的话，将出现灾难性后果。</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932CC10D-BEBB-48DA-A89C-574D96CDE2BB}" type="slidenum">
              <a:rPr lang="en-US" altLang="zh-CN" sz="1400" b="0" smtClean="0">
                <a:solidFill>
                  <a:srgbClr val="FF5050"/>
                </a:solidFill>
              </a:rPr>
              <a:pPr eaLnBrk="1" hangingPunct="1"/>
              <a:t>29</a:t>
            </a:fld>
            <a:endParaRPr lang="en-US" altLang="zh-CN" sz="1400" b="0" smtClean="0">
              <a:solidFill>
                <a:srgbClr val="FF5050"/>
              </a:solidFill>
            </a:endParaRPr>
          </a:p>
        </p:txBody>
      </p:sp>
      <p:grpSp>
        <p:nvGrpSpPr>
          <p:cNvPr id="30723" name="Group 465"/>
          <p:cNvGrpSpPr>
            <a:grpSpLocks/>
          </p:cNvGrpSpPr>
          <p:nvPr/>
        </p:nvGrpSpPr>
        <p:grpSpPr bwMode="auto">
          <a:xfrm>
            <a:off x="1187450" y="1412875"/>
            <a:ext cx="7086600" cy="5135563"/>
            <a:chOff x="768" y="839"/>
            <a:chExt cx="4464" cy="3235"/>
          </a:xfrm>
        </p:grpSpPr>
        <p:sp>
          <p:nvSpPr>
            <p:cNvPr id="30751" name="Rectangle 466"/>
            <p:cNvSpPr>
              <a:spLocks noChangeArrowheads="1"/>
            </p:cNvSpPr>
            <p:nvPr/>
          </p:nvSpPr>
          <p:spPr bwMode="auto">
            <a:xfrm>
              <a:off x="768" y="839"/>
              <a:ext cx="4464" cy="3235"/>
            </a:xfrm>
            <a:prstGeom prst="rect">
              <a:avLst/>
            </a:prstGeom>
            <a:solidFill>
              <a:srgbClr val="FFFFFF"/>
            </a:solidFill>
            <a:ln w="0">
              <a:solidFill>
                <a:srgbClr val="FFFFFF"/>
              </a:solidFill>
              <a:miter lim="800000"/>
              <a:headEnd/>
              <a:tailEnd/>
            </a:ln>
          </p:spPr>
          <p:txBody>
            <a:bodyPr/>
            <a:lstStyle/>
            <a:p>
              <a:endParaRPr lang="zh-CN" altLang="en-US"/>
            </a:p>
          </p:txBody>
        </p:sp>
        <p:sp>
          <p:nvSpPr>
            <p:cNvPr id="30752" name="Rectangle 467"/>
            <p:cNvSpPr>
              <a:spLocks noChangeArrowheads="1"/>
            </p:cNvSpPr>
            <p:nvPr/>
          </p:nvSpPr>
          <p:spPr bwMode="auto">
            <a:xfrm>
              <a:off x="1829" y="3736"/>
              <a:ext cx="24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kumimoji="1" lang="zh-CN" altLang="en-US" sz="2400">
                  <a:latin typeface="宋体" pitchFamily="2" charset="-122"/>
                  <a:ea typeface="华文仿宋" pitchFamily="2" charset="-122"/>
                </a:rPr>
                <a:t>汽车油箱中汽油液位测量装置</a:t>
              </a:r>
              <a:endParaRPr kumimoji="1" lang="zh-CN" altLang="en-US" sz="2400">
                <a:latin typeface="Tahoma" pitchFamily="34" charset="0"/>
                <a:ea typeface="华文仿宋" pitchFamily="2" charset="-122"/>
              </a:endParaRPr>
            </a:p>
          </p:txBody>
        </p:sp>
        <p:sp>
          <p:nvSpPr>
            <p:cNvPr id="30753" name="Freeform 468"/>
            <p:cNvSpPr>
              <a:spLocks/>
            </p:cNvSpPr>
            <p:nvPr/>
          </p:nvSpPr>
          <p:spPr bwMode="auto">
            <a:xfrm>
              <a:off x="1163" y="2561"/>
              <a:ext cx="1612" cy="0"/>
            </a:xfrm>
            <a:custGeom>
              <a:avLst/>
              <a:gdLst>
                <a:gd name="T0" fmla="*/ 0 w 12898"/>
                <a:gd name="T1" fmla="*/ 0 w 12898"/>
                <a:gd name="T2" fmla="*/ 0 w 12898"/>
                <a:gd name="T3" fmla="*/ 0 60000 65536"/>
                <a:gd name="T4" fmla="*/ 0 60000 65536"/>
                <a:gd name="T5" fmla="*/ 0 60000 65536"/>
                <a:gd name="T6" fmla="*/ 0 w 12898"/>
                <a:gd name="T7" fmla="*/ 12898 w 12898"/>
              </a:gdLst>
              <a:ahLst/>
              <a:cxnLst>
                <a:cxn ang="T3">
                  <a:pos x="T0" y="0"/>
                </a:cxn>
                <a:cxn ang="T4">
                  <a:pos x="T1" y="0"/>
                </a:cxn>
                <a:cxn ang="T5">
                  <a:pos x="T2" y="0"/>
                </a:cxn>
              </a:cxnLst>
              <a:rect l="T6" t="0" r="T7" b="0"/>
              <a:pathLst>
                <a:path w="12898">
                  <a:moveTo>
                    <a:pt x="0" y="0"/>
                  </a:moveTo>
                  <a:lnTo>
                    <a:pt x="12897" y="0"/>
                  </a:lnTo>
                  <a:lnTo>
                    <a:pt x="1289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4" name="Freeform 469"/>
            <p:cNvSpPr>
              <a:spLocks/>
            </p:cNvSpPr>
            <p:nvPr/>
          </p:nvSpPr>
          <p:spPr bwMode="auto">
            <a:xfrm>
              <a:off x="2775" y="1553"/>
              <a:ext cx="0" cy="1008"/>
            </a:xfrm>
            <a:custGeom>
              <a:avLst/>
              <a:gdLst>
                <a:gd name="T0" fmla="*/ 0 w 1"/>
                <a:gd name="T1" fmla="*/ 0 h 8068"/>
                <a:gd name="T2" fmla="*/ 0 w 1"/>
                <a:gd name="T3" fmla="*/ 0 h 8068"/>
                <a:gd name="T4" fmla="*/ 0 w 1"/>
                <a:gd name="T5" fmla="*/ 0 h 8068"/>
                <a:gd name="T6" fmla="*/ 0 60000 65536"/>
                <a:gd name="T7" fmla="*/ 0 60000 65536"/>
                <a:gd name="T8" fmla="*/ 0 60000 65536"/>
                <a:gd name="T9" fmla="*/ 0 w 1"/>
                <a:gd name="T10" fmla="*/ 0 h 8068"/>
                <a:gd name="T11" fmla="*/ 0 w 1"/>
                <a:gd name="T12" fmla="*/ 8068 h 8068"/>
              </a:gdLst>
              <a:ahLst/>
              <a:cxnLst>
                <a:cxn ang="T6">
                  <a:pos x="T0" y="T1"/>
                </a:cxn>
                <a:cxn ang="T7">
                  <a:pos x="T2" y="T3"/>
                </a:cxn>
                <a:cxn ang="T8">
                  <a:pos x="T4" y="T5"/>
                </a:cxn>
              </a:cxnLst>
              <a:rect l="T9" t="T10" r="T11" b="T12"/>
              <a:pathLst>
                <a:path w="1" h="8068">
                  <a:moveTo>
                    <a:pt x="0" y="8068"/>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5" name="Freeform 470"/>
            <p:cNvSpPr>
              <a:spLocks/>
            </p:cNvSpPr>
            <p:nvPr/>
          </p:nvSpPr>
          <p:spPr bwMode="auto">
            <a:xfrm>
              <a:off x="1243" y="1553"/>
              <a:ext cx="1129" cy="0"/>
            </a:xfrm>
            <a:custGeom>
              <a:avLst/>
              <a:gdLst>
                <a:gd name="T0" fmla="*/ 0 w 9028"/>
                <a:gd name="T1" fmla="*/ 0 w 9028"/>
                <a:gd name="T2" fmla="*/ 0 w 9028"/>
                <a:gd name="T3" fmla="*/ 0 60000 65536"/>
                <a:gd name="T4" fmla="*/ 0 60000 65536"/>
                <a:gd name="T5" fmla="*/ 0 60000 65536"/>
                <a:gd name="T6" fmla="*/ 0 w 9028"/>
                <a:gd name="T7" fmla="*/ 9028 w 9028"/>
              </a:gdLst>
              <a:ahLst/>
              <a:cxnLst>
                <a:cxn ang="T3">
                  <a:pos x="T0" y="0"/>
                </a:cxn>
                <a:cxn ang="T4">
                  <a:pos x="T1" y="0"/>
                </a:cxn>
                <a:cxn ang="T5">
                  <a:pos x="T2" y="0"/>
                </a:cxn>
              </a:cxnLst>
              <a:rect l="T6" t="0" r="T7" b="0"/>
              <a:pathLst>
                <a:path w="9028">
                  <a:moveTo>
                    <a:pt x="9028" y="0"/>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6" name="Freeform 471"/>
            <p:cNvSpPr>
              <a:spLocks/>
            </p:cNvSpPr>
            <p:nvPr/>
          </p:nvSpPr>
          <p:spPr bwMode="auto">
            <a:xfrm>
              <a:off x="1163" y="1633"/>
              <a:ext cx="0" cy="928"/>
            </a:xfrm>
            <a:custGeom>
              <a:avLst/>
              <a:gdLst>
                <a:gd name="T0" fmla="*/ 0 w 1"/>
                <a:gd name="T1" fmla="*/ 0 h 7422"/>
                <a:gd name="T2" fmla="*/ 0 w 1"/>
                <a:gd name="T3" fmla="*/ 0 h 7422"/>
                <a:gd name="T4" fmla="*/ 0 w 1"/>
                <a:gd name="T5" fmla="*/ 0 h 7422"/>
                <a:gd name="T6" fmla="*/ 0 60000 65536"/>
                <a:gd name="T7" fmla="*/ 0 60000 65536"/>
                <a:gd name="T8" fmla="*/ 0 60000 65536"/>
                <a:gd name="T9" fmla="*/ 0 w 1"/>
                <a:gd name="T10" fmla="*/ 0 h 7422"/>
                <a:gd name="T11" fmla="*/ 0 w 1"/>
                <a:gd name="T12" fmla="*/ 7422 h 7422"/>
              </a:gdLst>
              <a:ahLst/>
              <a:cxnLst>
                <a:cxn ang="T6">
                  <a:pos x="T0" y="T1"/>
                </a:cxn>
                <a:cxn ang="T7">
                  <a:pos x="T2" y="T3"/>
                </a:cxn>
                <a:cxn ang="T8">
                  <a:pos x="T4" y="T5"/>
                </a:cxn>
              </a:cxnLst>
              <a:rect l="T9" t="T10" r="T11" b="T12"/>
              <a:pathLst>
                <a:path w="1" h="7422">
                  <a:moveTo>
                    <a:pt x="0" y="0"/>
                  </a:moveTo>
                  <a:lnTo>
                    <a:pt x="0" y="7422"/>
                  </a:lnTo>
                  <a:lnTo>
                    <a:pt x="1" y="742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7" name="Freeform 472"/>
            <p:cNvSpPr>
              <a:spLocks/>
            </p:cNvSpPr>
            <p:nvPr/>
          </p:nvSpPr>
          <p:spPr bwMode="auto">
            <a:xfrm>
              <a:off x="878" y="2276"/>
              <a:ext cx="285" cy="285"/>
            </a:xfrm>
            <a:custGeom>
              <a:avLst/>
              <a:gdLst>
                <a:gd name="T0" fmla="*/ 0 w 2280"/>
                <a:gd name="T1" fmla="*/ 0 h 2282"/>
                <a:gd name="T2" fmla="*/ 0 w 2280"/>
                <a:gd name="T3" fmla="*/ 0 h 2282"/>
                <a:gd name="T4" fmla="*/ 0 w 2280"/>
                <a:gd name="T5" fmla="*/ 0 h 2282"/>
                <a:gd name="T6" fmla="*/ 0 60000 65536"/>
                <a:gd name="T7" fmla="*/ 0 60000 65536"/>
                <a:gd name="T8" fmla="*/ 0 60000 65536"/>
                <a:gd name="T9" fmla="*/ 0 w 2280"/>
                <a:gd name="T10" fmla="*/ 0 h 2282"/>
                <a:gd name="T11" fmla="*/ 2280 w 2280"/>
                <a:gd name="T12" fmla="*/ 2282 h 2282"/>
              </a:gdLst>
              <a:ahLst/>
              <a:cxnLst>
                <a:cxn ang="T6">
                  <a:pos x="T0" y="T1"/>
                </a:cxn>
                <a:cxn ang="T7">
                  <a:pos x="T2" y="T3"/>
                </a:cxn>
                <a:cxn ang="T8">
                  <a:pos x="T4" y="T5"/>
                </a:cxn>
              </a:cxnLst>
              <a:rect l="T9" t="T10" r="T11" b="T12"/>
              <a:pathLst>
                <a:path w="2280" h="2282">
                  <a:moveTo>
                    <a:pt x="2280" y="2282"/>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8" name="Freeform 473"/>
            <p:cNvSpPr>
              <a:spLocks/>
            </p:cNvSpPr>
            <p:nvPr/>
          </p:nvSpPr>
          <p:spPr bwMode="auto">
            <a:xfrm>
              <a:off x="878" y="1348"/>
              <a:ext cx="0" cy="928"/>
            </a:xfrm>
            <a:custGeom>
              <a:avLst/>
              <a:gdLst>
                <a:gd name="T0" fmla="*/ 0 w 1"/>
                <a:gd name="T1" fmla="*/ 0 h 7424"/>
                <a:gd name="T2" fmla="*/ 0 w 1"/>
                <a:gd name="T3" fmla="*/ 0 h 7424"/>
                <a:gd name="T4" fmla="*/ 0 w 1"/>
                <a:gd name="T5" fmla="*/ 0 h 7424"/>
                <a:gd name="T6" fmla="*/ 0 60000 65536"/>
                <a:gd name="T7" fmla="*/ 0 60000 65536"/>
                <a:gd name="T8" fmla="*/ 0 60000 65536"/>
                <a:gd name="T9" fmla="*/ 0 w 1"/>
                <a:gd name="T10" fmla="*/ 0 h 7424"/>
                <a:gd name="T11" fmla="*/ 0 w 1"/>
                <a:gd name="T12" fmla="*/ 7424 h 7424"/>
              </a:gdLst>
              <a:ahLst/>
              <a:cxnLst>
                <a:cxn ang="T6">
                  <a:pos x="T0" y="T1"/>
                </a:cxn>
                <a:cxn ang="T7">
                  <a:pos x="T2" y="T3"/>
                </a:cxn>
                <a:cxn ang="T8">
                  <a:pos x="T4" y="T5"/>
                </a:cxn>
              </a:cxnLst>
              <a:rect l="T9" t="T10" r="T11" b="T12"/>
              <a:pathLst>
                <a:path w="1" h="7424">
                  <a:moveTo>
                    <a:pt x="0" y="7424"/>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9" name="Freeform 474"/>
            <p:cNvSpPr>
              <a:spLocks/>
            </p:cNvSpPr>
            <p:nvPr/>
          </p:nvSpPr>
          <p:spPr bwMode="auto">
            <a:xfrm>
              <a:off x="901" y="1291"/>
              <a:ext cx="285" cy="285"/>
            </a:xfrm>
            <a:custGeom>
              <a:avLst/>
              <a:gdLst>
                <a:gd name="T0" fmla="*/ 0 w 2281"/>
                <a:gd name="T1" fmla="*/ 0 h 2282"/>
                <a:gd name="T2" fmla="*/ 0 w 2281"/>
                <a:gd name="T3" fmla="*/ 0 h 2282"/>
                <a:gd name="T4" fmla="*/ 0 w 2281"/>
                <a:gd name="T5" fmla="*/ 0 h 2282"/>
                <a:gd name="T6" fmla="*/ 0 60000 65536"/>
                <a:gd name="T7" fmla="*/ 0 60000 65536"/>
                <a:gd name="T8" fmla="*/ 0 60000 65536"/>
                <a:gd name="T9" fmla="*/ 0 w 2281"/>
                <a:gd name="T10" fmla="*/ 0 h 2282"/>
                <a:gd name="T11" fmla="*/ 2281 w 2281"/>
                <a:gd name="T12" fmla="*/ 2282 h 2282"/>
              </a:gdLst>
              <a:ahLst/>
              <a:cxnLst>
                <a:cxn ang="T6">
                  <a:pos x="T0" y="T1"/>
                </a:cxn>
                <a:cxn ang="T7">
                  <a:pos x="T2" y="T3"/>
                </a:cxn>
                <a:cxn ang="T8">
                  <a:pos x="T4" y="T5"/>
                </a:cxn>
              </a:cxnLst>
              <a:rect l="T9" t="T10" r="T11" b="T12"/>
              <a:pathLst>
                <a:path w="2281" h="2282">
                  <a:moveTo>
                    <a:pt x="0" y="0"/>
                  </a:moveTo>
                  <a:lnTo>
                    <a:pt x="2280" y="2282"/>
                  </a:lnTo>
                  <a:lnTo>
                    <a:pt x="2281" y="228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0" name="Freeform 475"/>
            <p:cNvSpPr>
              <a:spLocks/>
            </p:cNvSpPr>
            <p:nvPr/>
          </p:nvSpPr>
          <p:spPr bwMode="auto">
            <a:xfrm>
              <a:off x="2372" y="1351"/>
              <a:ext cx="403" cy="202"/>
            </a:xfrm>
            <a:custGeom>
              <a:avLst/>
              <a:gdLst>
                <a:gd name="T0" fmla="*/ 0 w 3225"/>
                <a:gd name="T1" fmla="*/ 0 h 1614"/>
                <a:gd name="T2" fmla="*/ 0 w 3225"/>
                <a:gd name="T3" fmla="*/ 0 h 1614"/>
                <a:gd name="T4" fmla="*/ 0 w 3225"/>
                <a:gd name="T5" fmla="*/ 0 h 1614"/>
                <a:gd name="T6" fmla="*/ 0 w 3225"/>
                <a:gd name="T7" fmla="*/ 0 h 1614"/>
                <a:gd name="T8" fmla="*/ 0 w 3225"/>
                <a:gd name="T9" fmla="*/ 0 h 1614"/>
                <a:gd name="T10" fmla="*/ 0 w 3225"/>
                <a:gd name="T11" fmla="*/ 0 h 1614"/>
                <a:gd name="T12" fmla="*/ 0 w 3225"/>
                <a:gd name="T13" fmla="*/ 0 h 1614"/>
                <a:gd name="T14" fmla="*/ 0 w 3225"/>
                <a:gd name="T15" fmla="*/ 0 h 1614"/>
                <a:gd name="T16" fmla="*/ 0 60000 65536"/>
                <a:gd name="T17" fmla="*/ 0 60000 65536"/>
                <a:gd name="T18" fmla="*/ 0 60000 65536"/>
                <a:gd name="T19" fmla="*/ 0 60000 65536"/>
                <a:gd name="T20" fmla="*/ 0 60000 65536"/>
                <a:gd name="T21" fmla="*/ 0 60000 65536"/>
                <a:gd name="T22" fmla="*/ 0 60000 65536"/>
                <a:gd name="T23" fmla="*/ 0 60000 65536"/>
                <a:gd name="T24" fmla="*/ 0 w 3225"/>
                <a:gd name="T25" fmla="*/ 0 h 1614"/>
                <a:gd name="T26" fmla="*/ 3225 w 3225"/>
                <a:gd name="T27" fmla="*/ 1614 h 16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25" h="1614">
                  <a:moveTo>
                    <a:pt x="3225" y="1614"/>
                  </a:moveTo>
                  <a:lnTo>
                    <a:pt x="3009" y="807"/>
                  </a:lnTo>
                  <a:lnTo>
                    <a:pt x="2419" y="216"/>
                  </a:lnTo>
                  <a:lnTo>
                    <a:pt x="1612" y="0"/>
                  </a:lnTo>
                  <a:lnTo>
                    <a:pt x="806" y="216"/>
                  </a:lnTo>
                  <a:lnTo>
                    <a:pt x="216" y="807"/>
                  </a:lnTo>
                  <a:lnTo>
                    <a:pt x="0" y="1614"/>
                  </a:lnTo>
                  <a:lnTo>
                    <a:pt x="1" y="161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1" name="Freeform 476"/>
            <p:cNvSpPr>
              <a:spLocks/>
            </p:cNvSpPr>
            <p:nvPr/>
          </p:nvSpPr>
          <p:spPr bwMode="auto">
            <a:xfrm>
              <a:off x="2087" y="1267"/>
              <a:ext cx="285" cy="286"/>
            </a:xfrm>
            <a:custGeom>
              <a:avLst/>
              <a:gdLst>
                <a:gd name="T0" fmla="*/ 0 w 2281"/>
                <a:gd name="T1" fmla="*/ 0 h 2283"/>
                <a:gd name="T2" fmla="*/ 0 w 2281"/>
                <a:gd name="T3" fmla="*/ 0 h 2283"/>
                <a:gd name="T4" fmla="*/ 0 w 2281"/>
                <a:gd name="T5" fmla="*/ 0 h 2283"/>
                <a:gd name="T6" fmla="*/ 0 60000 65536"/>
                <a:gd name="T7" fmla="*/ 0 60000 65536"/>
                <a:gd name="T8" fmla="*/ 0 60000 65536"/>
                <a:gd name="T9" fmla="*/ 0 w 2281"/>
                <a:gd name="T10" fmla="*/ 0 h 2283"/>
                <a:gd name="T11" fmla="*/ 2281 w 2281"/>
                <a:gd name="T12" fmla="*/ 2283 h 2283"/>
              </a:gdLst>
              <a:ahLst/>
              <a:cxnLst>
                <a:cxn ang="T6">
                  <a:pos x="T0" y="T1"/>
                </a:cxn>
                <a:cxn ang="T7">
                  <a:pos x="T2" y="T3"/>
                </a:cxn>
                <a:cxn ang="T8">
                  <a:pos x="T4" y="T5"/>
                </a:cxn>
              </a:cxnLst>
              <a:rect l="T9" t="T10" r="T11" b="T12"/>
              <a:pathLst>
                <a:path w="2281" h="2283">
                  <a:moveTo>
                    <a:pt x="0" y="0"/>
                  </a:moveTo>
                  <a:lnTo>
                    <a:pt x="2280" y="2283"/>
                  </a:lnTo>
                  <a:lnTo>
                    <a:pt x="2281" y="228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2" name="Freeform 477"/>
            <p:cNvSpPr>
              <a:spLocks/>
            </p:cNvSpPr>
            <p:nvPr/>
          </p:nvSpPr>
          <p:spPr bwMode="auto">
            <a:xfrm>
              <a:off x="2087" y="1068"/>
              <a:ext cx="345" cy="199"/>
            </a:xfrm>
            <a:custGeom>
              <a:avLst/>
              <a:gdLst>
                <a:gd name="T0" fmla="*/ 0 w 2766"/>
                <a:gd name="T1" fmla="*/ 0 h 1595"/>
                <a:gd name="T2" fmla="*/ 0 w 2766"/>
                <a:gd name="T3" fmla="*/ 0 h 1595"/>
                <a:gd name="T4" fmla="*/ 0 w 2766"/>
                <a:gd name="T5" fmla="*/ 0 h 1595"/>
                <a:gd name="T6" fmla="*/ 0 w 2766"/>
                <a:gd name="T7" fmla="*/ 0 h 1595"/>
                <a:gd name="T8" fmla="*/ 0 w 2766"/>
                <a:gd name="T9" fmla="*/ 0 h 1595"/>
                <a:gd name="T10" fmla="*/ 0 w 2766"/>
                <a:gd name="T11" fmla="*/ 0 h 1595"/>
                <a:gd name="T12" fmla="*/ 0 w 2766"/>
                <a:gd name="T13" fmla="*/ 0 h 1595"/>
                <a:gd name="T14" fmla="*/ 0 60000 65536"/>
                <a:gd name="T15" fmla="*/ 0 60000 65536"/>
                <a:gd name="T16" fmla="*/ 0 60000 65536"/>
                <a:gd name="T17" fmla="*/ 0 60000 65536"/>
                <a:gd name="T18" fmla="*/ 0 60000 65536"/>
                <a:gd name="T19" fmla="*/ 0 60000 65536"/>
                <a:gd name="T20" fmla="*/ 0 60000 65536"/>
                <a:gd name="T21" fmla="*/ 0 w 2766"/>
                <a:gd name="T22" fmla="*/ 0 h 1595"/>
                <a:gd name="T23" fmla="*/ 2766 w 2766"/>
                <a:gd name="T24" fmla="*/ 1595 h 15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66" h="1595">
                  <a:moveTo>
                    <a:pt x="2766" y="467"/>
                  </a:moveTo>
                  <a:lnTo>
                    <a:pt x="2124" y="65"/>
                  </a:lnTo>
                  <a:lnTo>
                    <a:pt x="1371" y="0"/>
                  </a:lnTo>
                  <a:lnTo>
                    <a:pt x="671" y="285"/>
                  </a:lnTo>
                  <a:lnTo>
                    <a:pt x="178" y="860"/>
                  </a:lnTo>
                  <a:lnTo>
                    <a:pt x="0" y="1595"/>
                  </a:lnTo>
                  <a:lnTo>
                    <a:pt x="1" y="159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3" name="Freeform 478"/>
            <p:cNvSpPr>
              <a:spLocks/>
            </p:cNvSpPr>
            <p:nvPr/>
          </p:nvSpPr>
          <p:spPr bwMode="auto">
            <a:xfrm>
              <a:off x="2429" y="1123"/>
              <a:ext cx="285" cy="285"/>
            </a:xfrm>
            <a:custGeom>
              <a:avLst/>
              <a:gdLst>
                <a:gd name="T0" fmla="*/ 0 w 2281"/>
                <a:gd name="T1" fmla="*/ 0 h 2282"/>
                <a:gd name="T2" fmla="*/ 0 w 2281"/>
                <a:gd name="T3" fmla="*/ 0 h 2282"/>
                <a:gd name="T4" fmla="*/ 0 w 2281"/>
                <a:gd name="T5" fmla="*/ 0 h 2282"/>
                <a:gd name="T6" fmla="*/ 0 60000 65536"/>
                <a:gd name="T7" fmla="*/ 0 60000 65536"/>
                <a:gd name="T8" fmla="*/ 0 60000 65536"/>
                <a:gd name="T9" fmla="*/ 0 w 2281"/>
                <a:gd name="T10" fmla="*/ 0 h 2282"/>
                <a:gd name="T11" fmla="*/ 2281 w 2281"/>
                <a:gd name="T12" fmla="*/ 2282 h 2282"/>
              </a:gdLst>
              <a:ahLst/>
              <a:cxnLst>
                <a:cxn ang="T6">
                  <a:pos x="T0" y="T1"/>
                </a:cxn>
                <a:cxn ang="T7">
                  <a:pos x="T2" y="T3"/>
                </a:cxn>
                <a:cxn ang="T8">
                  <a:pos x="T4" y="T5"/>
                </a:cxn>
              </a:cxnLst>
              <a:rect l="T9" t="T10" r="T11" b="T12"/>
              <a:pathLst>
                <a:path w="2281" h="2282">
                  <a:moveTo>
                    <a:pt x="0" y="0"/>
                  </a:moveTo>
                  <a:lnTo>
                    <a:pt x="2280" y="2282"/>
                  </a:lnTo>
                  <a:lnTo>
                    <a:pt x="2281" y="228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4" name="Freeform 479"/>
            <p:cNvSpPr>
              <a:spLocks/>
            </p:cNvSpPr>
            <p:nvPr/>
          </p:nvSpPr>
          <p:spPr bwMode="auto">
            <a:xfrm>
              <a:off x="958" y="1267"/>
              <a:ext cx="1129" cy="0"/>
            </a:xfrm>
            <a:custGeom>
              <a:avLst/>
              <a:gdLst>
                <a:gd name="T0" fmla="*/ 0 w 9028"/>
                <a:gd name="T1" fmla="*/ 0 w 9028"/>
                <a:gd name="T2" fmla="*/ 0 w 9028"/>
                <a:gd name="T3" fmla="*/ 0 60000 65536"/>
                <a:gd name="T4" fmla="*/ 0 60000 65536"/>
                <a:gd name="T5" fmla="*/ 0 60000 65536"/>
                <a:gd name="T6" fmla="*/ 0 w 9028"/>
                <a:gd name="T7" fmla="*/ 9028 w 9028"/>
              </a:gdLst>
              <a:ahLst/>
              <a:cxnLst>
                <a:cxn ang="T3">
                  <a:pos x="T0" y="0"/>
                </a:cxn>
                <a:cxn ang="T4">
                  <a:pos x="T1" y="0"/>
                </a:cxn>
                <a:cxn ang="T5">
                  <a:pos x="T2" y="0"/>
                </a:cxn>
              </a:cxnLst>
              <a:rect l="T6" t="0" r="T7" b="0"/>
              <a:pathLst>
                <a:path w="9028">
                  <a:moveTo>
                    <a:pt x="9028" y="0"/>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5" name="Freeform 480"/>
            <p:cNvSpPr>
              <a:spLocks/>
            </p:cNvSpPr>
            <p:nvPr/>
          </p:nvSpPr>
          <p:spPr bwMode="auto">
            <a:xfrm>
              <a:off x="2431" y="1410"/>
              <a:ext cx="285" cy="285"/>
            </a:xfrm>
            <a:custGeom>
              <a:avLst/>
              <a:gdLst>
                <a:gd name="T0" fmla="*/ 0 w 2282"/>
                <a:gd name="T1" fmla="*/ 0 h 2283"/>
                <a:gd name="T2" fmla="*/ 0 w 2282"/>
                <a:gd name="T3" fmla="*/ 0 h 2283"/>
                <a:gd name="T4" fmla="*/ 0 w 2282"/>
                <a:gd name="T5" fmla="*/ 0 h 2283"/>
                <a:gd name="T6" fmla="*/ 0 60000 65536"/>
                <a:gd name="T7" fmla="*/ 0 60000 65536"/>
                <a:gd name="T8" fmla="*/ 0 60000 65536"/>
                <a:gd name="T9" fmla="*/ 0 w 2282"/>
                <a:gd name="T10" fmla="*/ 0 h 2283"/>
                <a:gd name="T11" fmla="*/ 2282 w 2282"/>
                <a:gd name="T12" fmla="*/ 2283 h 2283"/>
              </a:gdLst>
              <a:ahLst/>
              <a:cxnLst>
                <a:cxn ang="T6">
                  <a:pos x="T0" y="T1"/>
                </a:cxn>
                <a:cxn ang="T7">
                  <a:pos x="T2" y="T3"/>
                </a:cxn>
                <a:cxn ang="T8">
                  <a:pos x="T4" y="T5"/>
                </a:cxn>
              </a:cxnLst>
              <a:rect l="T9" t="T10" r="T11" b="T12"/>
              <a:pathLst>
                <a:path w="2282" h="2283">
                  <a:moveTo>
                    <a:pt x="0" y="0"/>
                  </a:moveTo>
                  <a:lnTo>
                    <a:pt x="2280" y="2283"/>
                  </a:lnTo>
                  <a:lnTo>
                    <a:pt x="2282" y="228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6" name="Freeform 481"/>
            <p:cNvSpPr>
              <a:spLocks/>
            </p:cNvSpPr>
            <p:nvPr/>
          </p:nvSpPr>
          <p:spPr bwMode="auto">
            <a:xfrm>
              <a:off x="2533" y="1512"/>
              <a:ext cx="81" cy="81"/>
            </a:xfrm>
            <a:custGeom>
              <a:avLst/>
              <a:gdLst>
                <a:gd name="T0" fmla="*/ 0 w 646"/>
                <a:gd name="T1" fmla="*/ 0 h 646"/>
                <a:gd name="T2" fmla="*/ 0 w 646"/>
                <a:gd name="T3" fmla="*/ 0 h 646"/>
                <a:gd name="T4" fmla="*/ 0 w 646"/>
                <a:gd name="T5" fmla="*/ 0 h 646"/>
                <a:gd name="T6" fmla="*/ 0 w 646"/>
                <a:gd name="T7" fmla="*/ 0 h 646"/>
                <a:gd name="T8" fmla="*/ 0 w 646"/>
                <a:gd name="T9" fmla="*/ 0 h 646"/>
                <a:gd name="T10" fmla="*/ 0 w 646"/>
                <a:gd name="T11" fmla="*/ 0 h 646"/>
                <a:gd name="T12" fmla="*/ 0 w 646"/>
                <a:gd name="T13" fmla="*/ 0 h 646"/>
                <a:gd name="T14" fmla="*/ 0 w 646"/>
                <a:gd name="T15" fmla="*/ 0 h 646"/>
                <a:gd name="T16" fmla="*/ 0 w 646"/>
                <a:gd name="T17" fmla="*/ 0 h 646"/>
                <a:gd name="T18" fmla="*/ 0 w 646"/>
                <a:gd name="T19" fmla="*/ 0 h 6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6"/>
                <a:gd name="T31" fmla="*/ 0 h 646"/>
                <a:gd name="T32" fmla="*/ 646 w 646"/>
                <a:gd name="T33" fmla="*/ 646 h 6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6" h="646">
                  <a:moveTo>
                    <a:pt x="645" y="323"/>
                  </a:moveTo>
                  <a:lnTo>
                    <a:pt x="551" y="94"/>
                  </a:lnTo>
                  <a:lnTo>
                    <a:pt x="322" y="0"/>
                  </a:lnTo>
                  <a:lnTo>
                    <a:pt x="94" y="94"/>
                  </a:lnTo>
                  <a:lnTo>
                    <a:pt x="0" y="323"/>
                  </a:lnTo>
                  <a:lnTo>
                    <a:pt x="94" y="551"/>
                  </a:lnTo>
                  <a:lnTo>
                    <a:pt x="322" y="646"/>
                  </a:lnTo>
                  <a:lnTo>
                    <a:pt x="551" y="551"/>
                  </a:lnTo>
                  <a:lnTo>
                    <a:pt x="645" y="323"/>
                  </a:lnTo>
                  <a:lnTo>
                    <a:pt x="646" y="32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7" name="Freeform 482"/>
            <p:cNvSpPr>
              <a:spLocks/>
            </p:cNvSpPr>
            <p:nvPr/>
          </p:nvSpPr>
          <p:spPr bwMode="auto">
            <a:xfrm>
              <a:off x="2573" y="1351"/>
              <a:ext cx="0" cy="161"/>
            </a:xfrm>
            <a:custGeom>
              <a:avLst/>
              <a:gdLst>
                <a:gd name="T0" fmla="*/ 0 w 1"/>
                <a:gd name="T1" fmla="*/ 0 h 1291"/>
                <a:gd name="T2" fmla="*/ 0 w 1"/>
                <a:gd name="T3" fmla="*/ 0 h 1291"/>
                <a:gd name="T4" fmla="*/ 0 w 1"/>
                <a:gd name="T5" fmla="*/ 0 h 1291"/>
                <a:gd name="T6" fmla="*/ 0 60000 65536"/>
                <a:gd name="T7" fmla="*/ 0 60000 65536"/>
                <a:gd name="T8" fmla="*/ 0 60000 65536"/>
                <a:gd name="T9" fmla="*/ 0 w 1"/>
                <a:gd name="T10" fmla="*/ 0 h 1291"/>
                <a:gd name="T11" fmla="*/ 0 w 1"/>
                <a:gd name="T12" fmla="*/ 1291 h 1291"/>
              </a:gdLst>
              <a:ahLst/>
              <a:cxnLst>
                <a:cxn ang="T6">
                  <a:pos x="T0" y="T1"/>
                </a:cxn>
                <a:cxn ang="T7">
                  <a:pos x="T2" y="T3"/>
                </a:cxn>
                <a:cxn ang="T8">
                  <a:pos x="T4" y="T5"/>
                </a:cxn>
              </a:cxnLst>
              <a:rect l="T9" t="T10" r="T11" b="T12"/>
              <a:pathLst>
                <a:path w="1" h="1291">
                  <a:moveTo>
                    <a:pt x="0" y="1291"/>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8" name="Freeform 483"/>
            <p:cNvSpPr>
              <a:spLocks/>
            </p:cNvSpPr>
            <p:nvPr/>
          </p:nvSpPr>
          <p:spPr bwMode="auto">
            <a:xfrm>
              <a:off x="1163" y="2057"/>
              <a:ext cx="1612" cy="0"/>
            </a:xfrm>
            <a:custGeom>
              <a:avLst/>
              <a:gdLst>
                <a:gd name="T0" fmla="*/ 0 w 12898"/>
                <a:gd name="T1" fmla="*/ 0 w 12898"/>
                <a:gd name="T2" fmla="*/ 0 w 12898"/>
                <a:gd name="T3" fmla="*/ 0 60000 65536"/>
                <a:gd name="T4" fmla="*/ 0 60000 65536"/>
                <a:gd name="T5" fmla="*/ 0 60000 65536"/>
                <a:gd name="T6" fmla="*/ 0 w 12898"/>
                <a:gd name="T7" fmla="*/ 12898 w 12898"/>
              </a:gdLst>
              <a:ahLst/>
              <a:cxnLst>
                <a:cxn ang="T3">
                  <a:pos x="T0" y="0"/>
                </a:cxn>
                <a:cxn ang="T4">
                  <a:pos x="T1" y="0"/>
                </a:cxn>
                <a:cxn ang="T5">
                  <a:pos x="T2" y="0"/>
                </a:cxn>
              </a:cxnLst>
              <a:rect l="T6" t="0" r="T7" b="0"/>
              <a:pathLst>
                <a:path w="12898">
                  <a:moveTo>
                    <a:pt x="0" y="0"/>
                  </a:moveTo>
                  <a:lnTo>
                    <a:pt x="12897" y="0"/>
                  </a:lnTo>
                  <a:lnTo>
                    <a:pt x="1289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9" name="Freeform 484"/>
            <p:cNvSpPr>
              <a:spLocks/>
            </p:cNvSpPr>
            <p:nvPr/>
          </p:nvSpPr>
          <p:spPr bwMode="auto">
            <a:xfrm>
              <a:off x="878" y="1772"/>
              <a:ext cx="285" cy="285"/>
            </a:xfrm>
            <a:custGeom>
              <a:avLst/>
              <a:gdLst>
                <a:gd name="T0" fmla="*/ 0 w 2280"/>
                <a:gd name="T1" fmla="*/ 0 h 2282"/>
                <a:gd name="T2" fmla="*/ 0 w 2280"/>
                <a:gd name="T3" fmla="*/ 0 h 2282"/>
                <a:gd name="T4" fmla="*/ 0 w 2280"/>
                <a:gd name="T5" fmla="*/ 0 h 2282"/>
                <a:gd name="T6" fmla="*/ 0 60000 65536"/>
                <a:gd name="T7" fmla="*/ 0 60000 65536"/>
                <a:gd name="T8" fmla="*/ 0 60000 65536"/>
                <a:gd name="T9" fmla="*/ 0 w 2280"/>
                <a:gd name="T10" fmla="*/ 0 h 2282"/>
                <a:gd name="T11" fmla="*/ 2280 w 2280"/>
                <a:gd name="T12" fmla="*/ 2282 h 2282"/>
              </a:gdLst>
              <a:ahLst/>
              <a:cxnLst>
                <a:cxn ang="T6">
                  <a:pos x="T0" y="T1"/>
                </a:cxn>
                <a:cxn ang="T7">
                  <a:pos x="T2" y="T3"/>
                </a:cxn>
                <a:cxn ang="T8">
                  <a:pos x="T4" y="T5"/>
                </a:cxn>
              </a:cxnLst>
              <a:rect l="T9" t="T10" r="T11" b="T12"/>
              <a:pathLst>
                <a:path w="2280" h="2282">
                  <a:moveTo>
                    <a:pt x="2280" y="2282"/>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70" name="Freeform 485"/>
            <p:cNvSpPr>
              <a:spLocks/>
            </p:cNvSpPr>
            <p:nvPr/>
          </p:nvSpPr>
          <p:spPr bwMode="auto">
            <a:xfrm>
              <a:off x="2739" y="2021"/>
              <a:ext cx="36" cy="36"/>
            </a:xfrm>
            <a:custGeom>
              <a:avLst/>
              <a:gdLst>
                <a:gd name="T0" fmla="*/ 0 w 285"/>
                <a:gd name="T1" fmla="*/ 0 h 285"/>
                <a:gd name="T2" fmla="*/ 0 w 285"/>
                <a:gd name="T3" fmla="*/ 0 h 285"/>
                <a:gd name="T4" fmla="*/ 0 w 285"/>
                <a:gd name="T5" fmla="*/ 0 h 285"/>
                <a:gd name="T6" fmla="*/ 0 60000 65536"/>
                <a:gd name="T7" fmla="*/ 0 60000 65536"/>
                <a:gd name="T8" fmla="*/ 0 60000 65536"/>
                <a:gd name="T9" fmla="*/ 0 w 285"/>
                <a:gd name="T10" fmla="*/ 0 h 285"/>
                <a:gd name="T11" fmla="*/ 285 w 285"/>
                <a:gd name="T12" fmla="*/ 285 h 285"/>
              </a:gdLst>
              <a:ahLst/>
              <a:cxnLst>
                <a:cxn ang="T6">
                  <a:pos x="T0" y="T1"/>
                </a:cxn>
                <a:cxn ang="T7">
                  <a:pos x="T2" y="T3"/>
                </a:cxn>
                <a:cxn ang="T8">
                  <a:pos x="T4" y="T5"/>
                </a:cxn>
              </a:cxnLst>
              <a:rect l="T9" t="T10" r="T11" b="T12"/>
              <a:pathLst>
                <a:path w="285" h="285">
                  <a:moveTo>
                    <a:pt x="285" y="285"/>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71" name="Freeform 486"/>
            <p:cNvSpPr>
              <a:spLocks/>
            </p:cNvSpPr>
            <p:nvPr/>
          </p:nvSpPr>
          <p:spPr bwMode="auto">
            <a:xfrm>
              <a:off x="2675" y="1957"/>
              <a:ext cx="43" cy="43"/>
            </a:xfrm>
            <a:custGeom>
              <a:avLst/>
              <a:gdLst>
                <a:gd name="T0" fmla="*/ 0 w 343"/>
                <a:gd name="T1" fmla="*/ 0 h 342"/>
                <a:gd name="T2" fmla="*/ 0 w 343"/>
                <a:gd name="T3" fmla="*/ 0 h 342"/>
                <a:gd name="T4" fmla="*/ 0 w 343"/>
                <a:gd name="T5" fmla="*/ 0 h 342"/>
                <a:gd name="T6" fmla="*/ 0 60000 65536"/>
                <a:gd name="T7" fmla="*/ 0 60000 65536"/>
                <a:gd name="T8" fmla="*/ 0 60000 65536"/>
                <a:gd name="T9" fmla="*/ 0 w 343"/>
                <a:gd name="T10" fmla="*/ 0 h 342"/>
                <a:gd name="T11" fmla="*/ 343 w 343"/>
                <a:gd name="T12" fmla="*/ 342 h 342"/>
              </a:gdLst>
              <a:ahLst/>
              <a:cxnLst>
                <a:cxn ang="T6">
                  <a:pos x="T0" y="T1"/>
                </a:cxn>
                <a:cxn ang="T7">
                  <a:pos x="T2" y="T3"/>
                </a:cxn>
                <a:cxn ang="T8">
                  <a:pos x="T4" y="T5"/>
                </a:cxn>
              </a:cxnLst>
              <a:rect l="T9" t="T10" r="T11" b="T12"/>
              <a:pathLst>
                <a:path w="343" h="342">
                  <a:moveTo>
                    <a:pt x="343" y="342"/>
                  </a:move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72" name="Freeform 487"/>
            <p:cNvSpPr>
              <a:spLocks/>
            </p:cNvSpPr>
            <p:nvPr/>
          </p:nvSpPr>
          <p:spPr bwMode="auto">
            <a:xfrm>
              <a:off x="2611" y="1893"/>
              <a:ext cx="43" cy="43"/>
            </a:xfrm>
            <a:custGeom>
              <a:avLst/>
              <a:gdLst>
                <a:gd name="T0" fmla="*/ 0 w 341"/>
                <a:gd name="T1" fmla="*/ 0 h 343"/>
                <a:gd name="T2" fmla="*/ 0 w 341"/>
                <a:gd name="T3" fmla="*/ 0 h 343"/>
                <a:gd name="T4" fmla="*/ 0 w 341"/>
                <a:gd name="T5" fmla="*/ 0 h 343"/>
                <a:gd name="T6" fmla="*/ 0 60000 65536"/>
                <a:gd name="T7" fmla="*/ 0 60000 65536"/>
                <a:gd name="T8" fmla="*/ 0 60000 65536"/>
                <a:gd name="T9" fmla="*/ 0 w 341"/>
                <a:gd name="T10" fmla="*/ 0 h 343"/>
                <a:gd name="T11" fmla="*/ 341 w 341"/>
                <a:gd name="T12" fmla="*/ 343 h 343"/>
              </a:gdLst>
              <a:ahLst/>
              <a:cxnLst>
                <a:cxn ang="T6">
                  <a:pos x="T0" y="T1"/>
                </a:cxn>
                <a:cxn ang="T7">
                  <a:pos x="T2" y="T3"/>
                </a:cxn>
                <a:cxn ang="T8">
                  <a:pos x="T4" y="T5"/>
                </a:cxn>
              </a:cxnLst>
              <a:rect l="T9" t="T10" r="T11" b="T12"/>
              <a:pathLst>
                <a:path w="341" h="343">
                  <a:moveTo>
                    <a:pt x="341" y="343"/>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73" name="Freeform 488"/>
            <p:cNvSpPr>
              <a:spLocks/>
            </p:cNvSpPr>
            <p:nvPr/>
          </p:nvSpPr>
          <p:spPr bwMode="auto">
            <a:xfrm>
              <a:off x="2547" y="1829"/>
              <a:ext cx="42" cy="43"/>
            </a:xfrm>
            <a:custGeom>
              <a:avLst/>
              <a:gdLst>
                <a:gd name="T0" fmla="*/ 0 w 343"/>
                <a:gd name="T1" fmla="*/ 0 h 342"/>
                <a:gd name="T2" fmla="*/ 0 w 343"/>
                <a:gd name="T3" fmla="*/ 0 h 342"/>
                <a:gd name="T4" fmla="*/ 0 w 343"/>
                <a:gd name="T5" fmla="*/ 0 h 342"/>
                <a:gd name="T6" fmla="*/ 0 60000 65536"/>
                <a:gd name="T7" fmla="*/ 0 60000 65536"/>
                <a:gd name="T8" fmla="*/ 0 60000 65536"/>
                <a:gd name="T9" fmla="*/ 0 w 343"/>
                <a:gd name="T10" fmla="*/ 0 h 342"/>
                <a:gd name="T11" fmla="*/ 343 w 343"/>
                <a:gd name="T12" fmla="*/ 342 h 342"/>
              </a:gdLst>
              <a:ahLst/>
              <a:cxnLst>
                <a:cxn ang="T6">
                  <a:pos x="T0" y="T1"/>
                </a:cxn>
                <a:cxn ang="T7">
                  <a:pos x="T2" y="T3"/>
                </a:cxn>
                <a:cxn ang="T8">
                  <a:pos x="T4" y="T5"/>
                </a:cxn>
              </a:cxnLst>
              <a:rect l="T9" t="T10" r="T11" b="T12"/>
              <a:pathLst>
                <a:path w="343" h="342">
                  <a:moveTo>
                    <a:pt x="343" y="342"/>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74" name="Freeform 489"/>
            <p:cNvSpPr>
              <a:spLocks/>
            </p:cNvSpPr>
            <p:nvPr/>
          </p:nvSpPr>
          <p:spPr bwMode="auto">
            <a:xfrm>
              <a:off x="2490" y="1772"/>
              <a:ext cx="35" cy="35"/>
            </a:xfrm>
            <a:custGeom>
              <a:avLst/>
              <a:gdLst>
                <a:gd name="T0" fmla="*/ 0 w 284"/>
                <a:gd name="T1" fmla="*/ 0 h 285"/>
                <a:gd name="T2" fmla="*/ 0 w 284"/>
                <a:gd name="T3" fmla="*/ 0 h 285"/>
                <a:gd name="T4" fmla="*/ 0 w 284"/>
                <a:gd name="T5" fmla="*/ 0 h 285"/>
                <a:gd name="T6" fmla="*/ 0 60000 65536"/>
                <a:gd name="T7" fmla="*/ 0 60000 65536"/>
                <a:gd name="T8" fmla="*/ 0 60000 65536"/>
                <a:gd name="T9" fmla="*/ 0 w 284"/>
                <a:gd name="T10" fmla="*/ 0 h 285"/>
                <a:gd name="T11" fmla="*/ 284 w 284"/>
                <a:gd name="T12" fmla="*/ 285 h 285"/>
              </a:gdLst>
              <a:ahLst/>
              <a:cxnLst>
                <a:cxn ang="T6">
                  <a:pos x="T0" y="T1"/>
                </a:cxn>
                <a:cxn ang="T7">
                  <a:pos x="T2" y="T3"/>
                </a:cxn>
                <a:cxn ang="T8">
                  <a:pos x="T4" y="T5"/>
                </a:cxn>
              </a:cxnLst>
              <a:rect l="T9" t="T10" r="T11" b="T12"/>
              <a:pathLst>
                <a:path w="284" h="285">
                  <a:moveTo>
                    <a:pt x="284" y="285"/>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75" name="Freeform 490"/>
            <p:cNvSpPr>
              <a:spLocks/>
            </p:cNvSpPr>
            <p:nvPr/>
          </p:nvSpPr>
          <p:spPr bwMode="auto">
            <a:xfrm>
              <a:off x="878" y="1772"/>
              <a:ext cx="65" cy="0"/>
            </a:xfrm>
            <a:custGeom>
              <a:avLst/>
              <a:gdLst>
                <a:gd name="T0" fmla="*/ 0 w 524"/>
                <a:gd name="T1" fmla="*/ 0 w 524"/>
                <a:gd name="T2" fmla="*/ 0 w 524"/>
                <a:gd name="T3" fmla="*/ 0 60000 65536"/>
                <a:gd name="T4" fmla="*/ 0 60000 65536"/>
                <a:gd name="T5" fmla="*/ 0 60000 65536"/>
                <a:gd name="T6" fmla="*/ 0 w 524"/>
                <a:gd name="T7" fmla="*/ 524 w 524"/>
              </a:gdLst>
              <a:ahLst/>
              <a:cxnLst>
                <a:cxn ang="T3">
                  <a:pos x="T0" y="0"/>
                </a:cxn>
                <a:cxn ang="T4">
                  <a:pos x="T1" y="0"/>
                </a:cxn>
                <a:cxn ang="T5">
                  <a:pos x="T2" y="0"/>
                </a:cxn>
              </a:cxnLst>
              <a:rect l="T6" t="0" r="T7" b="0"/>
              <a:pathLst>
                <a:path w="524">
                  <a:moveTo>
                    <a:pt x="0" y="0"/>
                  </a:moveTo>
                  <a:lnTo>
                    <a:pt x="523" y="0"/>
                  </a:lnTo>
                  <a:lnTo>
                    <a:pt x="52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76" name="Freeform 491"/>
            <p:cNvSpPr>
              <a:spLocks/>
            </p:cNvSpPr>
            <p:nvPr/>
          </p:nvSpPr>
          <p:spPr bwMode="auto">
            <a:xfrm>
              <a:off x="973" y="1772"/>
              <a:ext cx="61" cy="0"/>
            </a:xfrm>
            <a:custGeom>
              <a:avLst/>
              <a:gdLst>
                <a:gd name="T0" fmla="*/ 0 w 485"/>
                <a:gd name="T1" fmla="*/ 0 w 485"/>
                <a:gd name="T2" fmla="*/ 0 w 485"/>
                <a:gd name="T3" fmla="*/ 0 60000 65536"/>
                <a:gd name="T4" fmla="*/ 0 60000 65536"/>
                <a:gd name="T5" fmla="*/ 0 60000 65536"/>
                <a:gd name="T6" fmla="*/ 0 w 485"/>
                <a:gd name="T7" fmla="*/ 485 w 485"/>
              </a:gdLst>
              <a:ahLst/>
              <a:cxnLst>
                <a:cxn ang="T3">
                  <a:pos x="T0" y="0"/>
                </a:cxn>
                <a:cxn ang="T4">
                  <a:pos x="T1" y="0"/>
                </a:cxn>
                <a:cxn ang="T5">
                  <a:pos x="T2" y="0"/>
                </a:cxn>
              </a:cxnLst>
              <a:rect l="T6" t="0" r="T7" b="0"/>
              <a:pathLst>
                <a:path w="485">
                  <a:moveTo>
                    <a:pt x="0" y="0"/>
                  </a:moveTo>
                  <a:lnTo>
                    <a:pt x="484" y="0"/>
                  </a:lnTo>
                  <a:lnTo>
                    <a:pt x="48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77" name="Freeform 492"/>
            <p:cNvSpPr>
              <a:spLocks/>
            </p:cNvSpPr>
            <p:nvPr/>
          </p:nvSpPr>
          <p:spPr bwMode="auto">
            <a:xfrm>
              <a:off x="1064" y="1772"/>
              <a:ext cx="61" cy="0"/>
            </a:xfrm>
            <a:custGeom>
              <a:avLst/>
              <a:gdLst>
                <a:gd name="T0" fmla="*/ 0 w 484"/>
                <a:gd name="T1" fmla="*/ 0 w 484"/>
                <a:gd name="T2" fmla="*/ 0 w 484"/>
                <a:gd name="T3" fmla="*/ 0 60000 65536"/>
                <a:gd name="T4" fmla="*/ 0 60000 65536"/>
                <a:gd name="T5" fmla="*/ 0 60000 65536"/>
                <a:gd name="T6" fmla="*/ 0 w 484"/>
                <a:gd name="T7" fmla="*/ 484 w 484"/>
              </a:gdLst>
              <a:ahLst/>
              <a:cxnLst>
                <a:cxn ang="T3">
                  <a:pos x="T0" y="0"/>
                </a:cxn>
                <a:cxn ang="T4">
                  <a:pos x="T1" y="0"/>
                </a:cxn>
                <a:cxn ang="T5">
                  <a:pos x="T2" y="0"/>
                </a:cxn>
              </a:cxnLst>
              <a:rect l="T6" t="0" r="T7" b="0"/>
              <a:pathLst>
                <a:path w="484">
                  <a:moveTo>
                    <a:pt x="0" y="0"/>
                  </a:moveTo>
                  <a:lnTo>
                    <a:pt x="483" y="0"/>
                  </a:lnTo>
                  <a:lnTo>
                    <a:pt x="48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78" name="Freeform 493"/>
            <p:cNvSpPr>
              <a:spLocks/>
            </p:cNvSpPr>
            <p:nvPr/>
          </p:nvSpPr>
          <p:spPr bwMode="auto">
            <a:xfrm>
              <a:off x="1155" y="1772"/>
              <a:ext cx="60" cy="0"/>
            </a:xfrm>
            <a:custGeom>
              <a:avLst/>
              <a:gdLst>
                <a:gd name="T0" fmla="*/ 0 w 485"/>
                <a:gd name="T1" fmla="*/ 0 w 485"/>
                <a:gd name="T2" fmla="*/ 0 w 485"/>
                <a:gd name="T3" fmla="*/ 0 60000 65536"/>
                <a:gd name="T4" fmla="*/ 0 60000 65536"/>
                <a:gd name="T5" fmla="*/ 0 60000 65536"/>
                <a:gd name="T6" fmla="*/ 0 w 485"/>
                <a:gd name="T7" fmla="*/ 485 w 485"/>
              </a:gdLst>
              <a:ahLst/>
              <a:cxnLst>
                <a:cxn ang="T3">
                  <a:pos x="T0" y="0"/>
                </a:cxn>
                <a:cxn ang="T4">
                  <a:pos x="T1" y="0"/>
                </a:cxn>
                <a:cxn ang="T5">
                  <a:pos x="T2" y="0"/>
                </a:cxn>
              </a:cxnLst>
              <a:rect l="T6" t="0" r="T7" b="0"/>
              <a:pathLst>
                <a:path w="485">
                  <a:moveTo>
                    <a:pt x="0" y="0"/>
                  </a:moveTo>
                  <a:lnTo>
                    <a:pt x="483" y="0"/>
                  </a:lnTo>
                  <a:lnTo>
                    <a:pt x="48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79" name="Freeform 494"/>
            <p:cNvSpPr>
              <a:spLocks/>
            </p:cNvSpPr>
            <p:nvPr/>
          </p:nvSpPr>
          <p:spPr bwMode="auto">
            <a:xfrm>
              <a:off x="1245" y="1772"/>
              <a:ext cx="61" cy="0"/>
            </a:xfrm>
            <a:custGeom>
              <a:avLst/>
              <a:gdLst>
                <a:gd name="T0" fmla="*/ 0 w 486"/>
                <a:gd name="T1" fmla="*/ 0 w 486"/>
                <a:gd name="T2" fmla="*/ 0 w 486"/>
                <a:gd name="T3" fmla="*/ 0 60000 65536"/>
                <a:gd name="T4" fmla="*/ 0 60000 65536"/>
                <a:gd name="T5" fmla="*/ 0 60000 65536"/>
                <a:gd name="T6" fmla="*/ 0 w 486"/>
                <a:gd name="T7" fmla="*/ 486 w 486"/>
              </a:gdLst>
              <a:ahLst/>
              <a:cxnLst>
                <a:cxn ang="T3">
                  <a:pos x="T0" y="0"/>
                </a:cxn>
                <a:cxn ang="T4">
                  <a:pos x="T1" y="0"/>
                </a:cxn>
                <a:cxn ang="T5">
                  <a:pos x="T2" y="0"/>
                </a:cxn>
              </a:cxnLst>
              <a:rect l="T6" t="0" r="T7" b="0"/>
              <a:pathLst>
                <a:path w="486">
                  <a:moveTo>
                    <a:pt x="0" y="0"/>
                  </a:moveTo>
                  <a:lnTo>
                    <a:pt x="485" y="0"/>
                  </a:lnTo>
                  <a:lnTo>
                    <a:pt x="48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0" name="Freeform 495"/>
            <p:cNvSpPr>
              <a:spLocks/>
            </p:cNvSpPr>
            <p:nvPr/>
          </p:nvSpPr>
          <p:spPr bwMode="auto">
            <a:xfrm>
              <a:off x="1336" y="1772"/>
              <a:ext cx="61" cy="0"/>
            </a:xfrm>
            <a:custGeom>
              <a:avLst/>
              <a:gdLst>
                <a:gd name="T0" fmla="*/ 0 w 484"/>
                <a:gd name="T1" fmla="*/ 0 w 484"/>
                <a:gd name="T2" fmla="*/ 0 w 484"/>
                <a:gd name="T3" fmla="*/ 0 60000 65536"/>
                <a:gd name="T4" fmla="*/ 0 60000 65536"/>
                <a:gd name="T5" fmla="*/ 0 60000 65536"/>
                <a:gd name="T6" fmla="*/ 0 w 484"/>
                <a:gd name="T7" fmla="*/ 484 w 484"/>
              </a:gdLst>
              <a:ahLst/>
              <a:cxnLst>
                <a:cxn ang="T3">
                  <a:pos x="T0" y="0"/>
                </a:cxn>
                <a:cxn ang="T4">
                  <a:pos x="T1" y="0"/>
                </a:cxn>
                <a:cxn ang="T5">
                  <a:pos x="T2" y="0"/>
                </a:cxn>
              </a:cxnLst>
              <a:rect l="T6" t="0" r="T7" b="0"/>
              <a:pathLst>
                <a:path w="484">
                  <a:moveTo>
                    <a:pt x="0" y="0"/>
                  </a:moveTo>
                  <a:lnTo>
                    <a:pt x="483" y="0"/>
                  </a:lnTo>
                  <a:lnTo>
                    <a:pt x="48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1" name="Freeform 496"/>
            <p:cNvSpPr>
              <a:spLocks/>
            </p:cNvSpPr>
            <p:nvPr/>
          </p:nvSpPr>
          <p:spPr bwMode="auto">
            <a:xfrm>
              <a:off x="1427" y="1772"/>
              <a:ext cx="60" cy="0"/>
            </a:xfrm>
            <a:custGeom>
              <a:avLst/>
              <a:gdLst>
                <a:gd name="T0" fmla="*/ 0 w 484"/>
                <a:gd name="T1" fmla="*/ 0 w 484"/>
                <a:gd name="T2" fmla="*/ 0 w 484"/>
                <a:gd name="T3" fmla="*/ 0 60000 65536"/>
                <a:gd name="T4" fmla="*/ 0 60000 65536"/>
                <a:gd name="T5" fmla="*/ 0 60000 65536"/>
                <a:gd name="T6" fmla="*/ 0 w 484"/>
                <a:gd name="T7" fmla="*/ 484 w 484"/>
              </a:gdLst>
              <a:ahLst/>
              <a:cxnLst>
                <a:cxn ang="T3">
                  <a:pos x="T0" y="0"/>
                </a:cxn>
                <a:cxn ang="T4">
                  <a:pos x="T1" y="0"/>
                </a:cxn>
                <a:cxn ang="T5">
                  <a:pos x="T2" y="0"/>
                </a:cxn>
              </a:cxnLst>
              <a:rect l="T6" t="0" r="T7" b="0"/>
              <a:pathLst>
                <a:path w="484">
                  <a:moveTo>
                    <a:pt x="0" y="0"/>
                  </a:moveTo>
                  <a:lnTo>
                    <a:pt x="483" y="0"/>
                  </a:lnTo>
                  <a:lnTo>
                    <a:pt x="48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2" name="Freeform 497"/>
            <p:cNvSpPr>
              <a:spLocks/>
            </p:cNvSpPr>
            <p:nvPr/>
          </p:nvSpPr>
          <p:spPr bwMode="auto">
            <a:xfrm>
              <a:off x="1517" y="1772"/>
              <a:ext cx="61" cy="0"/>
            </a:xfrm>
            <a:custGeom>
              <a:avLst/>
              <a:gdLst>
                <a:gd name="T0" fmla="*/ 0 w 485"/>
                <a:gd name="T1" fmla="*/ 0 w 485"/>
                <a:gd name="T2" fmla="*/ 0 w 485"/>
                <a:gd name="T3" fmla="*/ 0 60000 65536"/>
                <a:gd name="T4" fmla="*/ 0 60000 65536"/>
                <a:gd name="T5" fmla="*/ 0 60000 65536"/>
                <a:gd name="T6" fmla="*/ 0 w 485"/>
                <a:gd name="T7" fmla="*/ 485 w 485"/>
              </a:gdLst>
              <a:ahLst/>
              <a:cxnLst>
                <a:cxn ang="T3">
                  <a:pos x="T0" y="0"/>
                </a:cxn>
                <a:cxn ang="T4">
                  <a:pos x="T1" y="0"/>
                </a:cxn>
                <a:cxn ang="T5">
                  <a:pos x="T2" y="0"/>
                </a:cxn>
              </a:cxnLst>
              <a:rect l="T6" t="0" r="T7" b="0"/>
              <a:pathLst>
                <a:path w="485">
                  <a:moveTo>
                    <a:pt x="0" y="0"/>
                  </a:moveTo>
                  <a:lnTo>
                    <a:pt x="484" y="0"/>
                  </a:lnTo>
                  <a:lnTo>
                    <a:pt x="48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3" name="Freeform 498"/>
            <p:cNvSpPr>
              <a:spLocks/>
            </p:cNvSpPr>
            <p:nvPr/>
          </p:nvSpPr>
          <p:spPr bwMode="auto">
            <a:xfrm>
              <a:off x="1608" y="1772"/>
              <a:ext cx="61" cy="0"/>
            </a:xfrm>
            <a:custGeom>
              <a:avLst/>
              <a:gdLst>
                <a:gd name="T0" fmla="*/ 0 w 484"/>
                <a:gd name="T1" fmla="*/ 0 w 484"/>
                <a:gd name="T2" fmla="*/ 0 w 484"/>
                <a:gd name="T3" fmla="*/ 0 60000 65536"/>
                <a:gd name="T4" fmla="*/ 0 60000 65536"/>
                <a:gd name="T5" fmla="*/ 0 60000 65536"/>
                <a:gd name="T6" fmla="*/ 0 w 484"/>
                <a:gd name="T7" fmla="*/ 484 w 484"/>
              </a:gdLst>
              <a:ahLst/>
              <a:cxnLst>
                <a:cxn ang="T3">
                  <a:pos x="T0" y="0"/>
                </a:cxn>
                <a:cxn ang="T4">
                  <a:pos x="T1" y="0"/>
                </a:cxn>
                <a:cxn ang="T5">
                  <a:pos x="T2" y="0"/>
                </a:cxn>
              </a:cxnLst>
              <a:rect l="T6" t="0" r="T7" b="0"/>
              <a:pathLst>
                <a:path w="484">
                  <a:moveTo>
                    <a:pt x="0" y="0"/>
                  </a:moveTo>
                  <a:lnTo>
                    <a:pt x="483" y="0"/>
                  </a:lnTo>
                  <a:lnTo>
                    <a:pt x="48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4" name="Freeform 499"/>
            <p:cNvSpPr>
              <a:spLocks/>
            </p:cNvSpPr>
            <p:nvPr/>
          </p:nvSpPr>
          <p:spPr bwMode="auto">
            <a:xfrm>
              <a:off x="1699" y="1772"/>
              <a:ext cx="60" cy="0"/>
            </a:xfrm>
            <a:custGeom>
              <a:avLst/>
              <a:gdLst>
                <a:gd name="T0" fmla="*/ 0 w 484"/>
                <a:gd name="T1" fmla="*/ 0 w 484"/>
                <a:gd name="T2" fmla="*/ 0 w 484"/>
                <a:gd name="T3" fmla="*/ 0 60000 65536"/>
                <a:gd name="T4" fmla="*/ 0 60000 65536"/>
                <a:gd name="T5" fmla="*/ 0 60000 65536"/>
                <a:gd name="T6" fmla="*/ 0 w 484"/>
                <a:gd name="T7" fmla="*/ 484 w 484"/>
              </a:gdLst>
              <a:ahLst/>
              <a:cxnLst>
                <a:cxn ang="T3">
                  <a:pos x="T0" y="0"/>
                </a:cxn>
                <a:cxn ang="T4">
                  <a:pos x="T1" y="0"/>
                </a:cxn>
                <a:cxn ang="T5">
                  <a:pos x="T2" y="0"/>
                </a:cxn>
              </a:cxnLst>
              <a:rect l="T6" t="0" r="T7" b="0"/>
              <a:pathLst>
                <a:path w="484">
                  <a:moveTo>
                    <a:pt x="0" y="0"/>
                  </a:moveTo>
                  <a:lnTo>
                    <a:pt x="483" y="0"/>
                  </a:lnTo>
                  <a:lnTo>
                    <a:pt x="48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5" name="Freeform 500"/>
            <p:cNvSpPr>
              <a:spLocks/>
            </p:cNvSpPr>
            <p:nvPr/>
          </p:nvSpPr>
          <p:spPr bwMode="auto">
            <a:xfrm>
              <a:off x="1789" y="1772"/>
              <a:ext cx="61" cy="0"/>
            </a:xfrm>
            <a:custGeom>
              <a:avLst/>
              <a:gdLst>
                <a:gd name="T0" fmla="*/ 0 w 485"/>
                <a:gd name="T1" fmla="*/ 0 w 485"/>
                <a:gd name="T2" fmla="*/ 0 w 485"/>
                <a:gd name="T3" fmla="*/ 0 60000 65536"/>
                <a:gd name="T4" fmla="*/ 0 60000 65536"/>
                <a:gd name="T5" fmla="*/ 0 60000 65536"/>
                <a:gd name="T6" fmla="*/ 0 w 485"/>
                <a:gd name="T7" fmla="*/ 485 w 485"/>
              </a:gdLst>
              <a:ahLst/>
              <a:cxnLst>
                <a:cxn ang="T3">
                  <a:pos x="T0" y="0"/>
                </a:cxn>
                <a:cxn ang="T4">
                  <a:pos x="T1" y="0"/>
                </a:cxn>
                <a:cxn ang="T5">
                  <a:pos x="T2" y="0"/>
                </a:cxn>
              </a:cxnLst>
              <a:rect l="T6" t="0" r="T7" b="0"/>
              <a:pathLst>
                <a:path w="485">
                  <a:moveTo>
                    <a:pt x="0" y="0"/>
                  </a:moveTo>
                  <a:lnTo>
                    <a:pt x="484" y="0"/>
                  </a:lnTo>
                  <a:lnTo>
                    <a:pt x="48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6" name="Freeform 501"/>
            <p:cNvSpPr>
              <a:spLocks/>
            </p:cNvSpPr>
            <p:nvPr/>
          </p:nvSpPr>
          <p:spPr bwMode="auto">
            <a:xfrm>
              <a:off x="1880" y="1772"/>
              <a:ext cx="61" cy="0"/>
            </a:xfrm>
            <a:custGeom>
              <a:avLst/>
              <a:gdLst>
                <a:gd name="T0" fmla="*/ 0 w 485"/>
                <a:gd name="T1" fmla="*/ 0 w 485"/>
                <a:gd name="T2" fmla="*/ 0 w 485"/>
                <a:gd name="T3" fmla="*/ 0 60000 65536"/>
                <a:gd name="T4" fmla="*/ 0 60000 65536"/>
                <a:gd name="T5" fmla="*/ 0 60000 65536"/>
                <a:gd name="T6" fmla="*/ 0 w 485"/>
                <a:gd name="T7" fmla="*/ 485 w 485"/>
              </a:gdLst>
              <a:ahLst/>
              <a:cxnLst>
                <a:cxn ang="T3">
                  <a:pos x="T0" y="0"/>
                </a:cxn>
                <a:cxn ang="T4">
                  <a:pos x="T1" y="0"/>
                </a:cxn>
                <a:cxn ang="T5">
                  <a:pos x="T2" y="0"/>
                </a:cxn>
              </a:cxnLst>
              <a:rect l="T6" t="0" r="T7" b="0"/>
              <a:pathLst>
                <a:path w="485">
                  <a:moveTo>
                    <a:pt x="0" y="0"/>
                  </a:moveTo>
                  <a:lnTo>
                    <a:pt x="484" y="0"/>
                  </a:lnTo>
                  <a:lnTo>
                    <a:pt x="48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7" name="Freeform 502"/>
            <p:cNvSpPr>
              <a:spLocks/>
            </p:cNvSpPr>
            <p:nvPr/>
          </p:nvSpPr>
          <p:spPr bwMode="auto">
            <a:xfrm>
              <a:off x="1971" y="1772"/>
              <a:ext cx="60" cy="0"/>
            </a:xfrm>
            <a:custGeom>
              <a:avLst/>
              <a:gdLst>
                <a:gd name="T0" fmla="*/ 0 w 484"/>
                <a:gd name="T1" fmla="*/ 0 w 484"/>
                <a:gd name="T2" fmla="*/ 0 w 484"/>
                <a:gd name="T3" fmla="*/ 0 60000 65536"/>
                <a:gd name="T4" fmla="*/ 0 60000 65536"/>
                <a:gd name="T5" fmla="*/ 0 60000 65536"/>
                <a:gd name="T6" fmla="*/ 0 w 484"/>
                <a:gd name="T7" fmla="*/ 484 w 484"/>
              </a:gdLst>
              <a:ahLst/>
              <a:cxnLst>
                <a:cxn ang="T3">
                  <a:pos x="T0" y="0"/>
                </a:cxn>
                <a:cxn ang="T4">
                  <a:pos x="T1" y="0"/>
                </a:cxn>
                <a:cxn ang="T5">
                  <a:pos x="T2" y="0"/>
                </a:cxn>
              </a:cxnLst>
              <a:rect l="T6" t="0" r="T7" b="0"/>
              <a:pathLst>
                <a:path w="484">
                  <a:moveTo>
                    <a:pt x="0" y="0"/>
                  </a:moveTo>
                  <a:lnTo>
                    <a:pt x="483" y="0"/>
                  </a:lnTo>
                  <a:lnTo>
                    <a:pt x="48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8" name="Freeform 503"/>
            <p:cNvSpPr>
              <a:spLocks/>
            </p:cNvSpPr>
            <p:nvPr/>
          </p:nvSpPr>
          <p:spPr bwMode="auto">
            <a:xfrm>
              <a:off x="2061" y="1772"/>
              <a:ext cx="61" cy="0"/>
            </a:xfrm>
            <a:custGeom>
              <a:avLst/>
              <a:gdLst>
                <a:gd name="T0" fmla="*/ 0 w 485"/>
                <a:gd name="T1" fmla="*/ 0 w 485"/>
                <a:gd name="T2" fmla="*/ 0 w 485"/>
                <a:gd name="T3" fmla="*/ 0 60000 65536"/>
                <a:gd name="T4" fmla="*/ 0 60000 65536"/>
                <a:gd name="T5" fmla="*/ 0 60000 65536"/>
                <a:gd name="T6" fmla="*/ 0 w 485"/>
                <a:gd name="T7" fmla="*/ 485 w 485"/>
              </a:gdLst>
              <a:ahLst/>
              <a:cxnLst>
                <a:cxn ang="T3">
                  <a:pos x="T0" y="0"/>
                </a:cxn>
                <a:cxn ang="T4">
                  <a:pos x="T1" y="0"/>
                </a:cxn>
                <a:cxn ang="T5">
                  <a:pos x="T2" y="0"/>
                </a:cxn>
              </a:cxnLst>
              <a:rect l="T6" t="0" r="T7" b="0"/>
              <a:pathLst>
                <a:path w="485">
                  <a:moveTo>
                    <a:pt x="0" y="0"/>
                  </a:moveTo>
                  <a:lnTo>
                    <a:pt x="484" y="0"/>
                  </a:lnTo>
                  <a:lnTo>
                    <a:pt x="48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89" name="Freeform 504"/>
            <p:cNvSpPr>
              <a:spLocks/>
            </p:cNvSpPr>
            <p:nvPr/>
          </p:nvSpPr>
          <p:spPr bwMode="auto">
            <a:xfrm>
              <a:off x="2152" y="1772"/>
              <a:ext cx="61" cy="0"/>
            </a:xfrm>
            <a:custGeom>
              <a:avLst/>
              <a:gdLst>
                <a:gd name="T0" fmla="*/ 0 w 484"/>
                <a:gd name="T1" fmla="*/ 0 w 484"/>
                <a:gd name="T2" fmla="*/ 0 w 484"/>
                <a:gd name="T3" fmla="*/ 0 60000 65536"/>
                <a:gd name="T4" fmla="*/ 0 60000 65536"/>
                <a:gd name="T5" fmla="*/ 0 60000 65536"/>
                <a:gd name="T6" fmla="*/ 0 w 484"/>
                <a:gd name="T7" fmla="*/ 484 w 484"/>
              </a:gdLst>
              <a:ahLst/>
              <a:cxnLst>
                <a:cxn ang="T3">
                  <a:pos x="T0" y="0"/>
                </a:cxn>
                <a:cxn ang="T4">
                  <a:pos x="T1" y="0"/>
                </a:cxn>
                <a:cxn ang="T5">
                  <a:pos x="T2" y="0"/>
                </a:cxn>
              </a:cxnLst>
              <a:rect l="T6" t="0" r="T7" b="0"/>
              <a:pathLst>
                <a:path w="484">
                  <a:moveTo>
                    <a:pt x="0" y="0"/>
                  </a:moveTo>
                  <a:lnTo>
                    <a:pt x="483" y="0"/>
                  </a:lnTo>
                  <a:lnTo>
                    <a:pt x="48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90" name="Freeform 505"/>
            <p:cNvSpPr>
              <a:spLocks/>
            </p:cNvSpPr>
            <p:nvPr/>
          </p:nvSpPr>
          <p:spPr bwMode="auto">
            <a:xfrm>
              <a:off x="2243" y="1772"/>
              <a:ext cx="60" cy="0"/>
            </a:xfrm>
            <a:custGeom>
              <a:avLst/>
              <a:gdLst>
                <a:gd name="T0" fmla="*/ 0 w 484"/>
                <a:gd name="T1" fmla="*/ 0 w 484"/>
                <a:gd name="T2" fmla="*/ 0 w 484"/>
                <a:gd name="T3" fmla="*/ 0 60000 65536"/>
                <a:gd name="T4" fmla="*/ 0 60000 65536"/>
                <a:gd name="T5" fmla="*/ 0 60000 65536"/>
                <a:gd name="T6" fmla="*/ 0 w 484"/>
                <a:gd name="T7" fmla="*/ 484 w 484"/>
              </a:gdLst>
              <a:ahLst/>
              <a:cxnLst>
                <a:cxn ang="T3">
                  <a:pos x="T0" y="0"/>
                </a:cxn>
                <a:cxn ang="T4">
                  <a:pos x="T1" y="0"/>
                </a:cxn>
                <a:cxn ang="T5">
                  <a:pos x="T2" y="0"/>
                </a:cxn>
              </a:cxnLst>
              <a:rect l="T6" t="0" r="T7" b="0"/>
              <a:pathLst>
                <a:path w="484">
                  <a:moveTo>
                    <a:pt x="0" y="0"/>
                  </a:moveTo>
                  <a:lnTo>
                    <a:pt x="483" y="0"/>
                  </a:lnTo>
                  <a:lnTo>
                    <a:pt x="48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91" name="Freeform 506"/>
            <p:cNvSpPr>
              <a:spLocks/>
            </p:cNvSpPr>
            <p:nvPr/>
          </p:nvSpPr>
          <p:spPr bwMode="auto">
            <a:xfrm>
              <a:off x="2334" y="1772"/>
              <a:ext cx="60" cy="0"/>
            </a:xfrm>
            <a:custGeom>
              <a:avLst/>
              <a:gdLst>
                <a:gd name="T0" fmla="*/ 0 w 485"/>
                <a:gd name="T1" fmla="*/ 0 w 485"/>
                <a:gd name="T2" fmla="*/ 0 w 485"/>
                <a:gd name="T3" fmla="*/ 0 60000 65536"/>
                <a:gd name="T4" fmla="*/ 0 60000 65536"/>
                <a:gd name="T5" fmla="*/ 0 60000 65536"/>
                <a:gd name="T6" fmla="*/ 0 w 485"/>
                <a:gd name="T7" fmla="*/ 485 w 485"/>
              </a:gdLst>
              <a:ahLst/>
              <a:cxnLst>
                <a:cxn ang="T3">
                  <a:pos x="T0" y="0"/>
                </a:cxn>
                <a:cxn ang="T4">
                  <a:pos x="T1" y="0"/>
                </a:cxn>
                <a:cxn ang="T5">
                  <a:pos x="T2" y="0"/>
                </a:cxn>
              </a:cxnLst>
              <a:rect l="T6" t="0" r="T7" b="0"/>
              <a:pathLst>
                <a:path w="485">
                  <a:moveTo>
                    <a:pt x="0" y="0"/>
                  </a:moveTo>
                  <a:lnTo>
                    <a:pt x="484" y="0"/>
                  </a:lnTo>
                  <a:lnTo>
                    <a:pt x="48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92" name="Freeform 507"/>
            <p:cNvSpPr>
              <a:spLocks/>
            </p:cNvSpPr>
            <p:nvPr/>
          </p:nvSpPr>
          <p:spPr bwMode="auto">
            <a:xfrm>
              <a:off x="2424" y="1772"/>
              <a:ext cx="66" cy="0"/>
            </a:xfrm>
            <a:custGeom>
              <a:avLst/>
              <a:gdLst>
                <a:gd name="T0" fmla="*/ 0 w 525"/>
                <a:gd name="T1" fmla="*/ 0 w 525"/>
                <a:gd name="T2" fmla="*/ 0 w 525"/>
                <a:gd name="T3" fmla="*/ 0 60000 65536"/>
                <a:gd name="T4" fmla="*/ 0 60000 65536"/>
                <a:gd name="T5" fmla="*/ 0 60000 65536"/>
                <a:gd name="T6" fmla="*/ 0 w 525"/>
                <a:gd name="T7" fmla="*/ 525 w 525"/>
              </a:gdLst>
              <a:ahLst/>
              <a:cxnLst>
                <a:cxn ang="T3">
                  <a:pos x="T0" y="0"/>
                </a:cxn>
                <a:cxn ang="T4">
                  <a:pos x="T1" y="0"/>
                </a:cxn>
                <a:cxn ang="T5">
                  <a:pos x="T2" y="0"/>
                </a:cxn>
              </a:cxnLst>
              <a:rect l="T6" t="0" r="T7" b="0"/>
              <a:pathLst>
                <a:path w="525">
                  <a:moveTo>
                    <a:pt x="0" y="0"/>
                  </a:moveTo>
                  <a:lnTo>
                    <a:pt x="524" y="0"/>
                  </a:lnTo>
                  <a:lnTo>
                    <a:pt x="52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93" name="Freeform 508"/>
            <p:cNvSpPr>
              <a:spLocks/>
            </p:cNvSpPr>
            <p:nvPr/>
          </p:nvSpPr>
          <p:spPr bwMode="auto">
            <a:xfrm>
              <a:off x="1404" y="1855"/>
              <a:ext cx="129" cy="129"/>
            </a:xfrm>
            <a:custGeom>
              <a:avLst/>
              <a:gdLst>
                <a:gd name="T0" fmla="*/ 0 w 1033"/>
                <a:gd name="T1" fmla="*/ 0 h 1032"/>
                <a:gd name="T2" fmla="*/ 0 w 1033"/>
                <a:gd name="T3" fmla="*/ 0 h 1032"/>
                <a:gd name="T4" fmla="*/ 0 w 1033"/>
                <a:gd name="T5" fmla="*/ 0 h 1032"/>
                <a:gd name="T6" fmla="*/ 0 w 1033"/>
                <a:gd name="T7" fmla="*/ 0 h 1032"/>
                <a:gd name="T8" fmla="*/ 0 w 1033"/>
                <a:gd name="T9" fmla="*/ 0 h 1032"/>
                <a:gd name="T10" fmla="*/ 0 w 1033"/>
                <a:gd name="T11" fmla="*/ 0 h 1032"/>
                <a:gd name="T12" fmla="*/ 0 w 1033"/>
                <a:gd name="T13" fmla="*/ 0 h 1032"/>
                <a:gd name="T14" fmla="*/ 0 w 1033"/>
                <a:gd name="T15" fmla="*/ 0 h 1032"/>
                <a:gd name="T16" fmla="*/ 0 w 1033"/>
                <a:gd name="T17" fmla="*/ 0 h 1032"/>
                <a:gd name="T18" fmla="*/ 0 w 1033"/>
                <a:gd name="T19" fmla="*/ 0 h 10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3"/>
                <a:gd name="T31" fmla="*/ 0 h 1032"/>
                <a:gd name="T32" fmla="*/ 1033 w 1033"/>
                <a:gd name="T33" fmla="*/ 1032 h 10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3" h="1032">
                  <a:moveTo>
                    <a:pt x="1032" y="515"/>
                  </a:moveTo>
                  <a:lnTo>
                    <a:pt x="881" y="150"/>
                  </a:lnTo>
                  <a:lnTo>
                    <a:pt x="516" y="0"/>
                  </a:lnTo>
                  <a:lnTo>
                    <a:pt x="152" y="150"/>
                  </a:lnTo>
                  <a:lnTo>
                    <a:pt x="0" y="515"/>
                  </a:lnTo>
                  <a:lnTo>
                    <a:pt x="152" y="881"/>
                  </a:lnTo>
                  <a:lnTo>
                    <a:pt x="516" y="1032"/>
                  </a:lnTo>
                  <a:lnTo>
                    <a:pt x="881" y="881"/>
                  </a:lnTo>
                  <a:lnTo>
                    <a:pt x="1032" y="515"/>
                  </a:lnTo>
                  <a:lnTo>
                    <a:pt x="1033" y="51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94" name="Freeform 509"/>
            <p:cNvSpPr>
              <a:spLocks/>
            </p:cNvSpPr>
            <p:nvPr/>
          </p:nvSpPr>
          <p:spPr bwMode="auto">
            <a:xfrm>
              <a:off x="1529" y="1565"/>
              <a:ext cx="1006" cy="334"/>
            </a:xfrm>
            <a:custGeom>
              <a:avLst/>
              <a:gdLst>
                <a:gd name="T0" fmla="*/ 0 w 8046"/>
                <a:gd name="T1" fmla="*/ 0 h 2673"/>
                <a:gd name="T2" fmla="*/ 0 w 8046"/>
                <a:gd name="T3" fmla="*/ 0 h 2673"/>
                <a:gd name="T4" fmla="*/ 0 w 8046"/>
                <a:gd name="T5" fmla="*/ 0 h 2673"/>
                <a:gd name="T6" fmla="*/ 0 60000 65536"/>
                <a:gd name="T7" fmla="*/ 0 60000 65536"/>
                <a:gd name="T8" fmla="*/ 0 60000 65536"/>
                <a:gd name="T9" fmla="*/ 0 w 8046"/>
                <a:gd name="T10" fmla="*/ 0 h 2673"/>
                <a:gd name="T11" fmla="*/ 8046 w 8046"/>
                <a:gd name="T12" fmla="*/ 2673 h 2673"/>
              </a:gdLst>
              <a:ahLst/>
              <a:cxnLst>
                <a:cxn ang="T6">
                  <a:pos x="T0" y="T1"/>
                </a:cxn>
                <a:cxn ang="T7">
                  <a:pos x="T2" y="T3"/>
                </a:cxn>
                <a:cxn ang="T8">
                  <a:pos x="T4" y="T5"/>
                </a:cxn>
              </a:cxnLst>
              <a:rect l="T9" t="T10" r="T11" b="T12"/>
              <a:pathLst>
                <a:path w="8046" h="2673">
                  <a:moveTo>
                    <a:pt x="8046" y="0"/>
                  </a:moveTo>
                  <a:lnTo>
                    <a:pt x="0" y="2673"/>
                  </a:lnTo>
                  <a:lnTo>
                    <a:pt x="1" y="267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95" name="Freeform 510"/>
            <p:cNvSpPr>
              <a:spLocks/>
            </p:cNvSpPr>
            <p:nvPr/>
          </p:nvSpPr>
          <p:spPr bwMode="auto">
            <a:xfrm>
              <a:off x="1168" y="2145"/>
              <a:ext cx="50" cy="0"/>
            </a:xfrm>
            <a:custGeom>
              <a:avLst/>
              <a:gdLst>
                <a:gd name="T0" fmla="*/ 0 w 403"/>
                <a:gd name="T1" fmla="*/ 0 w 403"/>
                <a:gd name="T2" fmla="*/ 0 w 403"/>
                <a:gd name="T3" fmla="*/ 0 60000 65536"/>
                <a:gd name="T4" fmla="*/ 0 60000 65536"/>
                <a:gd name="T5" fmla="*/ 0 60000 65536"/>
                <a:gd name="T6" fmla="*/ 0 w 403"/>
                <a:gd name="T7" fmla="*/ 403 w 403"/>
              </a:gdLst>
              <a:ahLst/>
              <a:cxnLst>
                <a:cxn ang="T3">
                  <a:pos x="T0" y="0"/>
                </a:cxn>
                <a:cxn ang="T4">
                  <a:pos x="T1" y="0"/>
                </a:cxn>
                <a:cxn ang="T5">
                  <a:pos x="T2" y="0"/>
                </a:cxn>
              </a:cxnLst>
              <a:rect l="T6" t="0" r="T7" b="0"/>
              <a:pathLst>
                <a:path w="403">
                  <a:moveTo>
                    <a:pt x="0" y="0"/>
                  </a:moveTo>
                  <a:lnTo>
                    <a:pt x="402" y="0"/>
                  </a:lnTo>
                  <a:lnTo>
                    <a:pt x="40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96" name="Freeform 511"/>
            <p:cNvSpPr>
              <a:spLocks/>
            </p:cNvSpPr>
            <p:nvPr/>
          </p:nvSpPr>
          <p:spPr bwMode="auto">
            <a:xfrm>
              <a:off x="1319" y="2145"/>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97" name="Freeform 512"/>
            <p:cNvSpPr>
              <a:spLocks/>
            </p:cNvSpPr>
            <p:nvPr/>
          </p:nvSpPr>
          <p:spPr bwMode="auto">
            <a:xfrm>
              <a:off x="1470" y="2145"/>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98" name="Freeform 513"/>
            <p:cNvSpPr>
              <a:spLocks/>
            </p:cNvSpPr>
            <p:nvPr/>
          </p:nvSpPr>
          <p:spPr bwMode="auto">
            <a:xfrm>
              <a:off x="1621" y="2145"/>
              <a:ext cx="51"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99" name="Freeform 514"/>
            <p:cNvSpPr>
              <a:spLocks/>
            </p:cNvSpPr>
            <p:nvPr/>
          </p:nvSpPr>
          <p:spPr bwMode="auto">
            <a:xfrm>
              <a:off x="1772" y="2145"/>
              <a:ext cx="51"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0" name="Freeform 515"/>
            <p:cNvSpPr>
              <a:spLocks/>
            </p:cNvSpPr>
            <p:nvPr/>
          </p:nvSpPr>
          <p:spPr bwMode="auto">
            <a:xfrm>
              <a:off x="1923" y="2145"/>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3"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1" name="Freeform 516"/>
            <p:cNvSpPr>
              <a:spLocks/>
            </p:cNvSpPr>
            <p:nvPr/>
          </p:nvSpPr>
          <p:spPr bwMode="auto">
            <a:xfrm>
              <a:off x="2074" y="2145"/>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4"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2" name="Freeform 517"/>
            <p:cNvSpPr>
              <a:spLocks/>
            </p:cNvSpPr>
            <p:nvPr/>
          </p:nvSpPr>
          <p:spPr bwMode="auto">
            <a:xfrm>
              <a:off x="2226" y="2145"/>
              <a:ext cx="50"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4"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3" name="Freeform 518"/>
            <p:cNvSpPr>
              <a:spLocks/>
            </p:cNvSpPr>
            <p:nvPr/>
          </p:nvSpPr>
          <p:spPr bwMode="auto">
            <a:xfrm>
              <a:off x="2377" y="2145"/>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4" name="Freeform 519"/>
            <p:cNvSpPr>
              <a:spLocks/>
            </p:cNvSpPr>
            <p:nvPr/>
          </p:nvSpPr>
          <p:spPr bwMode="auto">
            <a:xfrm>
              <a:off x="2528" y="2145"/>
              <a:ext cx="50" cy="0"/>
            </a:xfrm>
            <a:custGeom>
              <a:avLst/>
              <a:gdLst>
                <a:gd name="T0" fmla="*/ 0 w 403"/>
                <a:gd name="T1" fmla="*/ 0 w 403"/>
                <a:gd name="T2" fmla="*/ 0 w 403"/>
                <a:gd name="T3" fmla="*/ 0 60000 65536"/>
                <a:gd name="T4" fmla="*/ 0 60000 65536"/>
                <a:gd name="T5" fmla="*/ 0 60000 65536"/>
                <a:gd name="T6" fmla="*/ 0 w 403"/>
                <a:gd name="T7" fmla="*/ 403 w 403"/>
              </a:gdLst>
              <a:ahLst/>
              <a:cxnLst>
                <a:cxn ang="T3">
                  <a:pos x="T0" y="0"/>
                </a:cxn>
                <a:cxn ang="T4">
                  <a:pos x="T1" y="0"/>
                </a:cxn>
                <a:cxn ang="T5">
                  <a:pos x="T2" y="0"/>
                </a:cxn>
              </a:cxnLst>
              <a:rect l="T6" t="0" r="T7" b="0"/>
              <a:pathLst>
                <a:path w="403">
                  <a:moveTo>
                    <a:pt x="0" y="0"/>
                  </a:moveTo>
                  <a:lnTo>
                    <a:pt x="402" y="0"/>
                  </a:lnTo>
                  <a:lnTo>
                    <a:pt x="40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5" name="Freeform 520"/>
            <p:cNvSpPr>
              <a:spLocks/>
            </p:cNvSpPr>
            <p:nvPr/>
          </p:nvSpPr>
          <p:spPr bwMode="auto">
            <a:xfrm>
              <a:off x="2679" y="2145"/>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6" name="Freeform 521"/>
            <p:cNvSpPr>
              <a:spLocks/>
            </p:cNvSpPr>
            <p:nvPr/>
          </p:nvSpPr>
          <p:spPr bwMode="auto">
            <a:xfrm>
              <a:off x="1243" y="2245"/>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3"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7" name="Freeform 522"/>
            <p:cNvSpPr>
              <a:spLocks/>
            </p:cNvSpPr>
            <p:nvPr/>
          </p:nvSpPr>
          <p:spPr bwMode="auto">
            <a:xfrm>
              <a:off x="1394" y="2245"/>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4"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8" name="Freeform 523"/>
            <p:cNvSpPr>
              <a:spLocks/>
            </p:cNvSpPr>
            <p:nvPr/>
          </p:nvSpPr>
          <p:spPr bwMode="auto">
            <a:xfrm>
              <a:off x="1545" y="2245"/>
              <a:ext cx="51"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09" name="Freeform 524"/>
            <p:cNvSpPr>
              <a:spLocks/>
            </p:cNvSpPr>
            <p:nvPr/>
          </p:nvSpPr>
          <p:spPr bwMode="auto">
            <a:xfrm>
              <a:off x="1697" y="2245"/>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0" name="Freeform 525"/>
            <p:cNvSpPr>
              <a:spLocks/>
            </p:cNvSpPr>
            <p:nvPr/>
          </p:nvSpPr>
          <p:spPr bwMode="auto">
            <a:xfrm>
              <a:off x="1848" y="2245"/>
              <a:ext cx="50" cy="0"/>
            </a:xfrm>
            <a:custGeom>
              <a:avLst/>
              <a:gdLst>
                <a:gd name="T0" fmla="*/ 0 w 403"/>
                <a:gd name="T1" fmla="*/ 0 w 403"/>
                <a:gd name="T2" fmla="*/ 0 w 403"/>
                <a:gd name="T3" fmla="*/ 0 60000 65536"/>
                <a:gd name="T4" fmla="*/ 0 60000 65536"/>
                <a:gd name="T5" fmla="*/ 0 60000 65536"/>
                <a:gd name="T6" fmla="*/ 0 w 403"/>
                <a:gd name="T7" fmla="*/ 403 w 403"/>
              </a:gdLst>
              <a:ahLst/>
              <a:cxnLst>
                <a:cxn ang="T3">
                  <a:pos x="T0" y="0"/>
                </a:cxn>
                <a:cxn ang="T4">
                  <a:pos x="T1" y="0"/>
                </a:cxn>
                <a:cxn ang="T5">
                  <a:pos x="T2" y="0"/>
                </a:cxn>
              </a:cxnLst>
              <a:rect l="T6" t="0" r="T7" b="0"/>
              <a:pathLst>
                <a:path w="403">
                  <a:moveTo>
                    <a:pt x="0" y="0"/>
                  </a:moveTo>
                  <a:lnTo>
                    <a:pt x="402" y="0"/>
                  </a:lnTo>
                  <a:lnTo>
                    <a:pt x="40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1" name="Freeform 526"/>
            <p:cNvSpPr>
              <a:spLocks/>
            </p:cNvSpPr>
            <p:nvPr/>
          </p:nvSpPr>
          <p:spPr bwMode="auto">
            <a:xfrm>
              <a:off x="1999" y="2245"/>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2" name="Freeform 527"/>
            <p:cNvSpPr>
              <a:spLocks/>
            </p:cNvSpPr>
            <p:nvPr/>
          </p:nvSpPr>
          <p:spPr bwMode="auto">
            <a:xfrm>
              <a:off x="2150" y="2245"/>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3" name="Freeform 528"/>
            <p:cNvSpPr>
              <a:spLocks/>
            </p:cNvSpPr>
            <p:nvPr/>
          </p:nvSpPr>
          <p:spPr bwMode="auto">
            <a:xfrm>
              <a:off x="2301" y="2245"/>
              <a:ext cx="51"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4" name="Freeform 529"/>
            <p:cNvSpPr>
              <a:spLocks/>
            </p:cNvSpPr>
            <p:nvPr/>
          </p:nvSpPr>
          <p:spPr bwMode="auto">
            <a:xfrm>
              <a:off x="2452" y="2245"/>
              <a:ext cx="38" cy="0"/>
            </a:xfrm>
            <a:custGeom>
              <a:avLst/>
              <a:gdLst>
                <a:gd name="T0" fmla="*/ 0 w 301"/>
                <a:gd name="T1" fmla="*/ 0 w 301"/>
                <a:gd name="T2" fmla="*/ 0 w 301"/>
                <a:gd name="T3" fmla="*/ 0 60000 65536"/>
                <a:gd name="T4" fmla="*/ 0 60000 65536"/>
                <a:gd name="T5" fmla="*/ 0 60000 65536"/>
                <a:gd name="T6" fmla="*/ 0 w 301"/>
                <a:gd name="T7" fmla="*/ 301 w 301"/>
              </a:gdLst>
              <a:ahLst/>
              <a:cxnLst>
                <a:cxn ang="T3">
                  <a:pos x="T0" y="0"/>
                </a:cxn>
                <a:cxn ang="T4">
                  <a:pos x="T1" y="0"/>
                </a:cxn>
                <a:cxn ang="T5">
                  <a:pos x="T2" y="0"/>
                </a:cxn>
              </a:cxnLst>
              <a:rect l="T6" t="0" r="T7" b="0"/>
              <a:pathLst>
                <a:path w="301">
                  <a:moveTo>
                    <a:pt x="0" y="0"/>
                  </a:moveTo>
                  <a:lnTo>
                    <a:pt x="300" y="0"/>
                  </a:lnTo>
                  <a:lnTo>
                    <a:pt x="30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5" name="Freeform 530"/>
            <p:cNvSpPr>
              <a:spLocks/>
            </p:cNvSpPr>
            <p:nvPr/>
          </p:nvSpPr>
          <p:spPr bwMode="auto">
            <a:xfrm>
              <a:off x="2490" y="2245"/>
              <a:ext cx="13" cy="0"/>
            </a:xfrm>
            <a:custGeom>
              <a:avLst/>
              <a:gdLst>
                <a:gd name="T0" fmla="*/ 0 w 104"/>
                <a:gd name="T1" fmla="*/ 0 w 104"/>
                <a:gd name="T2" fmla="*/ 0 w 104"/>
                <a:gd name="T3" fmla="*/ 0 60000 65536"/>
                <a:gd name="T4" fmla="*/ 0 60000 65536"/>
                <a:gd name="T5" fmla="*/ 0 60000 65536"/>
                <a:gd name="T6" fmla="*/ 0 w 104"/>
                <a:gd name="T7" fmla="*/ 104 w 104"/>
              </a:gdLst>
              <a:ahLst/>
              <a:cxnLst>
                <a:cxn ang="T3">
                  <a:pos x="T0" y="0"/>
                </a:cxn>
                <a:cxn ang="T4">
                  <a:pos x="T1" y="0"/>
                </a:cxn>
                <a:cxn ang="T5">
                  <a:pos x="T2" y="0"/>
                </a:cxn>
              </a:cxnLst>
              <a:rect l="T6" t="0" r="T7" b="0"/>
              <a:pathLst>
                <a:path w="104">
                  <a:moveTo>
                    <a:pt x="0" y="0"/>
                  </a:moveTo>
                  <a:lnTo>
                    <a:pt x="103" y="0"/>
                  </a:lnTo>
                  <a:lnTo>
                    <a:pt x="1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6" name="Freeform 531"/>
            <p:cNvSpPr>
              <a:spLocks/>
            </p:cNvSpPr>
            <p:nvPr/>
          </p:nvSpPr>
          <p:spPr bwMode="auto">
            <a:xfrm>
              <a:off x="2603" y="2245"/>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3"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7" name="Freeform 532"/>
            <p:cNvSpPr>
              <a:spLocks/>
            </p:cNvSpPr>
            <p:nvPr/>
          </p:nvSpPr>
          <p:spPr bwMode="auto">
            <a:xfrm>
              <a:off x="2755" y="2245"/>
              <a:ext cx="20" cy="0"/>
            </a:xfrm>
            <a:custGeom>
              <a:avLst/>
              <a:gdLst>
                <a:gd name="T0" fmla="*/ 0 w 163"/>
                <a:gd name="T1" fmla="*/ 0 w 163"/>
                <a:gd name="T2" fmla="*/ 0 w 163"/>
                <a:gd name="T3" fmla="*/ 0 60000 65536"/>
                <a:gd name="T4" fmla="*/ 0 60000 65536"/>
                <a:gd name="T5" fmla="*/ 0 60000 65536"/>
                <a:gd name="T6" fmla="*/ 0 w 163"/>
                <a:gd name="T7" fmla="*/ 163 w 163"/>
              </a:gdLst>
              <a:ahLst/>
              <a:cxnLst>
                <a:cxn ang="T3">
                  <a:pos x="T0" y="0"/>
                </a:cxn>
                <a:cxn ang="T4">
                  <a:pos x="T1" y="0"/>
                </a:cxn>
                <a:cxn ang="T5">
                  <a:pos x="T2" y="0"/>
                </a:cxn>
              </a:cxnLst>
              <a:rect l="T6" t="0" r="T7" b="0"/>
              <a:pathLst>
                <a:path w="163">
                  <a:moveTo>
                    <a:pt x="0" y="0"/>
                  </a:moveTo>
                  <a:lnTo>
                    <a:pt x="162" y="0"/>
                  </a:lnTo>
                  <a:lnTo>
                    <a:pt x="16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8" name="Freeform 533"/>
            <p:cNvSpPr>
              <a:spLocks/>
            </p:cNvSpPr>
            <p:nvPr/>
          </p:nvSpPr>
          <p:spPr bwMode="auto">
            <a:xfrm>
              <a:off x="1168" y="2346"/>
              <a:ext cx="50" cy="0"/>
            </a:xfrm>
            <a:custGeom>
              <a:avLst/>
              <a:gdLst>
                <a:gd name="T0" fmla="*/ 0 w 403"/>
                <a:gd name="T1" fmla="*/ 0 w 403"/>
                <a:gd name="T2" fmla="*/ 0 w 403"/>
                <a:gd name="T3" fmla="*/ 0 60000 65536"/>
                <a:gd name="T4" fmla="*/ 0 60000 65536"/>
                <a:gd name="T5" fmla="*/ 0 60000 65536"/>
                <a:gd name="T6" fmla="*/ 0 w 403"/>
                <a:gd name="T7" fmla="*/ 403 w 403"/>
              </a:gdLst>
              <a:ahLst/>
              <a:cxnLst>
                <a:cxn ang="T3">
                  <a:pos x="T0" y="0"/>
                </a:cxn>
                <a:cxn ang="T4">
                  <a:pos x="T1" y="0"/>
                </a:cxn>
                <a:cxn ang="T5">
                  <a:pos x="T2" y="0"/>
                </a:cxn>
              </a:cxnLst>
              <a:rect l="T6" t="0" r="T7" b="0"/>
              <a:pathLst>
                <a:path w="403">
                  <a:moveTo>
                    <a:pt x="0" y="0"/>
                  </a:moveTo>
                  <a:lnTo>
                    <a:pt x="402" y="0"/>
                  </a:lnTo>
                  <a:lnTo>
                    <a:pt x="40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9" name="Freeform 534"/>
            <p:cNvSpPr>
              <a:spLocks/>
            </p:cNvSpPr>
            <p:nvPr/>
          </p:nvSpPr>
          <p:spPr bwMode="auto">
            <a:xfrm>
              <a:off x="1319" y="2346"/>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0" name="Freeform 535"/>
            <p:cNvSpPr>
              <a:spLocks/>
            </p:cNvSpPr>
            <p:nvPr/>
          </p:nvSpPr>
          <p:spPr bwMode="auto">
            <a:xfrm>
              <a:off x="1470" y="2346"/>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1" name="Freeform 536"/>
            <p:cNvSpPr>
              <a:spLocks/>
            </p:cNvSpPr>
            <p:nvPr/>
          </p:nvSpPr>
          <p:spPr bwMode="auto">
            <a:xfrm>
              <a:off x="1621" y="2346"/>
              <a:ext cx="51"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2" name="Freeform 537"/>
            <p:cNvSpPr>
              <a:spLocks/>
            </p:cNvSpPr>
            <p:nvPr/>
          </p:nvSpPr>
          <p:spPr bwMode="auto">
            <a:xfrm>
              <a:off x="1772" y="2346"/>
              <a:ext cx="51"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3" name="Freeform 538"/>
            <p:cNvSpPr>
              <a:spLocks/>
            </p:cNvSpPr>
            <p:nvPr/>
          </p:nvSpPr>
          <p:spPr bwMode="auto">
            <a:xfrm>
              <a:off x="1923" y="2346"/>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3"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4" name="Freeform 539"/>
            <p:cNvSpPr>
              <a:spLocks/>
            </p:cNvSpPr>
            <p:nvPr/>
          </p:nvSpPr>
          <p:spPr bwMode="auto">
            <a:xfrm>
              <a:off x="2074" y="2346"/>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4"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5" name="Freeform 540"/>
            <p:cNvSpPr>
              <a:spLocks/>
            </p:cNvSpPr>
            <p:nvPr/>
          </p:nvSpPr>
          <p:spPr bwMode="auto">
            <a:xfrm>
              <a:off x="2226" y="2346"/>
              <a:ext cx="50"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4"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6" name="Freeform 541"/>
            <p:cNvSpPr>
              <a:spLocks/>
            </p:cNvSpPr>
            <p:nvPr/>
          </p:nvSpPr>
          <p:spPr bwMode="auto">
            <a:xfrm>
              <a:off x="2377" y="2346"/>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7" name="Freeform 542"/>
            <p:cNvSpPr>
              <a:spLocks/>
            </p:cNvSpPr>
            <p:nvPr/>
          </p:nvSpPr>
          <p:spPr bwMode="auto">
            <a:xfrm>
              <a:off x="2528" y="2346"/>
              <a:ext cx="32" cy="0"/>
            </a:xfrm>
            <a:custGeom>
              <a:avLst/>
              <a:gdLst>
                <a:gd name="T0" fmla="*/ 0 w 257"/>
                <a:gd name="T1" fmla="*/ 0 w 257"/>
                <a:gd name="T2" fmla="*/ 0 w 257"/>
                <a:gd name="T3" fmla="*/ 0 60000 65536"/>
                <a:gd name="T4" fmla="*/ 0 60000 65536"/>
                <a:gd name="T5" fmla="*/ 0 60000 65536"/>
                <a:gd name="T6" fmla="*/ 0 w 257"/>
                <a:gd name="T7" fmla="*/ 257 w 257"/>
              </a:gdLst>
              <a:ahLst/>
              <a:cxnLst>
                <a:cxn ang="T3">
                  <a:pos x="T0" y="0"/>
                </a:cxn>
                <a:cxn ang="T4">
                  <a:pos x="T1" y="0"/>
                </a:cxn>
                <a:cxn ang="T5">
                  <a:pos x="T2" y="0"/>
                </a:cxn>
              </a:cxnLst>
              <a:rect l="T6" t="0" r="T7" b="0"/>
              <a:pathLst>
                <a:path w="257">
                  <a:moveTo>
                    <a:pt x="0" y="0"/>
                  </a:moveTo>
                  <a:lnTo>
                    <a:pt x="256" y="0"/>
                  </a:lnTo>
                  <a:lnTo>
                    <a:pt x="25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8" name="Freeform 543"/>
            <p:cNvSpPr>
              <a:spLocks/>
            </p:cNvSpPr>
            <p:nvPr/>
          </p:nvSpPr>
          <p:spPr bwMode="auto">
            <a:xfrm>
              <a:off x="2560" y="2346"/>
              <a:ext cx="18" cy="0"/>
            </a:xfrm>
            <a:custGeom>
              <a:avLst/>
              <a:gdLst>
                <a:gd name="T0" fmla="*/ 0 w 147"/>
                <a:gd name="T1" fmla="*/ 0 w 147"/>
                <a:gd name="T2" fmla="*/ 0 w 147"/>
                <a:gd name="T3" fmla="*/ 0 60000 65536"/>
                <a:gd name="T4" fmla="*/ 0 60000 65536"/>
                <a:gd name="T5" fmla="*/ 0 60000 65536"/>
                <a:gd name="T6" fmla="*/ 0 w 147"/>
                <a:gd name="T7" fmla="*/ 147 w 147"/>
              </a:gdLst>
              <a:ahLst/>
              <a:cxnLst>
                <a:cxn ang="T3">
                  <a:pos x="T0" y="0"/>
                </a:cxn>
                <a:cxn ang="T4">
                  <a:pos x="T1" y="0"/>
                </a:cxn>
                <a:cxn ang="T5">
                  <a:pos x="T2" y="0"/>
                </a:cxn>
              </a:cxnLst>
              <a:rect l="T6" t="0" r="T7" b="0"/>
              <a:pathLst>
                <a:path w="147">
                  <a:moveTo>
                    <a:pt x="0" y="0"/>
                  </a:moveTo>
                  <a:lnTo>
                    <a:pt x="146" y="0"/>
                  </a:lnTo>
                  <a:lnTo>
                    <a:pt x="14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29" name="Freeform 544"/>
            <p:cNvSpPr>
              <a:spLocks/>
            </p:cNvSpPr>
            <p:nvPr/>
          </p:nvSpPr>
          <p:spPr bwMode="auto">
            <a:xfrm>
              <a:off x="2679" y="2346"/>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0" name="Freeform 545"/>
            <p:cNvSpPr>
              <a:spLocks/>
            </p:cNvSpPr>
            <p:nvPr/>
          </p:nvSpPr>
          <p:spPr bwMode="auto">
            <a:xfrm>
              <a:off x="1243" y="2447"/>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3"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1" name="Freeform 546"/>
            <p:cNvSpPr>
              <a:spLocks/>
            </p:cNvSpPr>
            <p:nvPr/>
          </p:nvSpPr>
          <p:spPr bwMode="auto">
            <a:xfrm>
              <a:off x="1394" y="2447"/>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4"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2" name="Freeform 547"/>
            <p:cNvSpPr>
              <a:spLocks/>
            </p:cNvSpPr>
            <p:nvPr/>
          </p:nvSpPr>
          <p:spPr bwMode="auto">
            <a:xfrm>
              <a:off x="1545" y="2447"/>
              <a:ext cx="51"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3" name="Freeform 548"/>
            <p:cNvSpPr>
              <a:spLocks/>
            </p:cNvSpPr>
            <p:nvPr/>
          </p:nvSpPr>
          <p:spPr bwMode="auto">
            <a:xfrm>
              <a:off x="1697" y="2447"/>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4" name="Freeform 549"/>
            <p:cNvSpPr>
              <a:spLocks/>
            </p:cNvSpPr>
            <p:nvPr/>
          </p:nvSpPr>
          <p:spPr bwMode="auto">
            <a:xfrm>
              <a:off x="1848" y="2447"/>
              <a:ext cx="50" cy="0"/>
            </a:xfrm>
            <a:custGeom>
              <a:avLst/>
              <a:gdLst>
                <a:gd name="T0" fmla="*/ 0 w 403"/>
                <a:gd name="T1" fmla="*/ 0 w 403"/>
                <a:gd name="T2" fmla="*/ 0 w 403"/>
                <a:gd name="T3" fmla="*/ 0 60000 65536"/>
                <a:gd name="T4" fmla="*/ 0 60000 65536"/>
                <a:gd name="T5" fmla="*/ 0 60000 65536"/>
                <a:gd name="T6" fmla="*/ 0 w 403"/>
                <a:gd name="T7" fmla="*/ 403 w 403"/>
              </a:gdLst>
              <a:ahLst/>
              <a:cxnLst>
                <a:cxn ang="T3">
                  <a:pos x="T0" y="0"/>
                </a:cxn>
                <a:cxn ang="T4">
                  <a:pos x="T1" y="0"/>
                </a:cxn>
                <a:cxn ang="T5">
                  <a:pos x="T2" y="0"/>
                </a:cxn>
              </a:cxnLst>
              <a:rect l="T6" t="0" r="T7" b="0"/>
              <a:pathLst>
                <a:path w="403">
                  <a:moveTo>
                    <a:pt x="0" y="0"/>
                  </a:moveTo>
                  <a:lnTo>
                    <a:pt x="402" y="0"/>
                  </a:lnTo>
                  <a:lnTo>
                    <a:pt x="40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5" name="Freeform 550"/>
            <p:cNvSpPr>
              <a:spLocks/>
            </p:cNvSpPr>
            <p:nvPr/>
          </p:nvSpPr>
          <p:spPr bwMode="auto">
            <a:xfrm>
              <a:off x="1999" y="2447"/>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6" name="Freeform 551"/>
            <p:cNvSpPr>
              <a:spLocks/>
            </p:cNvSpPr>
            <p:nvPr/>
          </p:nvSpPr>
          <p:spPr bwMode="auto">
            <a:xfrm>
              <a:off x="2150" y="2447"/>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7" name="Freeform 552"/>
            <p:cNvSpPr>
              <a:spLocks/>
            </p:cNvSpPr>
            <p:nvPr/>
          </p:nvSpPr>
          <p:spPr bwMode="auto">
            <a:xfrm>
              <a:off x="2301" y="2447"/>
              <a:ext cx="51"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8" name="Freeform 553"/>
            <p:cNvSpPr>
              <a:spLocks/>
            </p:cNvSpPr>
            <p:nvPr/>
          </p:nvSpPr>
          <p:spPr bwMode="auto">
            <a:xfrm>
              <a:off x="2452" y="2447"/>
              <a:ext cx="51"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39" name="Freeform 554"/>
            <p:cNvSpPr>
              <a:spLocks/>
            </p:cNvSpPr>
            <p:nvPr/>
          </p:nvSpPr>
          <p:spPr bwMode="auto">
            <a:xfrm>
              <a:off x="2603" y="2447"/>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3"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40" name="Freeform 555"/>
            <p:cNvSpPr>
              <a:spLocks/>
            </p:cNvSpPr>
            <p:nvPr/>
          </p:nvSpPr>
          <p:spPr bwMode="auto">
            <a:xfrm>
              <a:off x="2755" y="2447"/>
              <a:ext cx="20" cy="0"/>
            </a:xfrm>
            <a:custGeom>
              <a:avLst/>
              <a:gdLst>
                <a:gd name="T0" fmla="*/ 0 w 163"/>
                <a:gd name="T1" fmla="*/ 0 w 163"/>
                <a:gd name="T2" fmla="*/ 0 w 163"/>
                <a:gd name="T3" fmla="*/ 0 60000 65536"/>
                <a:gd name="T4" fmla="*/ 0 60000 65536"/>
                <a:gd name="T5" fmla="*/ 0 60000 65536"/>
                <a:gd name="T6" fmla="*/ 0 w 163"/>
                <a:gd name="T7" fmla="*/ 163 w 163"/>
              </a:gdLst>
              <a:ahLst/>
              <a:cxnLst>
                <a:cxn ang="T3">
                  <a:pos x="T0" y="0"/>
                </a:cxn>
                <a:cxn ang="T4">
                  <a:pos x="T1" y="0"/>
                </a:cxn>
                <a:cxn ang="T5">
                  <a:pos x="T2" y="0"/>
                </a:cxn>
              </a:cxnLst>
              <a:rect l="T6" t="0" r="T7" b="0"/>
              <a:pathLst>
                <a:path w="163">
                  <a:moveTo>
                    <a:pt x="0" y="0"/>
                  </a:moveTo>
                  <a:lnTo>
                    <a:pt x="162" y="0"/>
                  </a:lnTo>
                  <a:lnTo>
                    <a:pt x="16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41" name="Freeform 556"/>
            <p:cNvSpPr>
              <a:spLocks/>
            </p:cNvSpPr>
            <p:nvPr/>
          </p:nvSpPr>
          <p:spPr bwMode="auto">
            <a:xfrm>
              <a:off x="1168" y="2548"/>
              <a:ext cx="50" cy="0"/>
            </a:xfrm>
            <a:custGeom>
              <a:avLst/>
              <a:gdLst>
                <a:gd name="T0" fmla="*/ 0 w 403"/>
                <a:gd name="T1" fmla="*/ 0 w 403"/>
                <a:gd name="T2" fmla="*/ 0 w 403"/>
                <a:gd name="T3" fmla="*/ 0 60000 65536"/>
                <a:gd name="T4" fmla="*/ 0 60000 65536"/>
                <a:gd name="T5" fmla="*/ 0 60000 65536"/>
                <a:gd name="T6" fmla="*/ 0 w 403"/>
                <a:gd name="T7" fmla="*/ 403 w 403"/>
              </a:gdLst>
              <a:ahLst/>
              <a:cxnLst>
                <a:cxn ang="T3">
                  <a:pos x="T0" y="0"/>
                </a:cxn>
                <a:cxn ang="T4">
                  <a:pos x="T1" y="0"/>
                </a:cxn>
                <a:cxn ang="T5">
                  <a:pos x="T2" y="0"/>
                </a:cxn>
              </a:cxnLst>
              <a:rect l="T6" t="0" r="T7" b="0"/>
              <a:pathLst>
                <a:path w="403">
                  <a:moveTo>
                    <a:pt x="0" y="0"/>
                  </a:moveTo>
                  <a:lnTo>
                    <a:pt x="402" y="0"/>
                  </a:lnTo>
                  <a:lnTo>
                    <a:pt x="40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42" name="Freeform 557"/>
            <p:cNvSpPr>
              <a:spLocks/>
            </p:cNvSpPr>
            <p:nvPr/>
          </p:nvSpPr>
          <p:spPr bwMode="auto">
            <a:xfrm>
              <a:off x="1319" y="2548"/>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43" name="Freeform 558"/>
            <p:cNvSpPr>
              <a:spLocks/>
            </p:cNvSpPr>
            <p:nvPr/>
          </p:nvSpPr>
          <p:spPr bwMode="auto">
            <a:xfrm>
              <a:off x="1470" y="2548"/>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44" name="Freeform 559"/>
            <p:cNvSpPr>
              <a:spLocks/>
            </p:cNvSpPr>
            <p:nvPr/>
          </p:nvSpPr>
          <p:spPr bwMode="auto">
            <a:xfrm>
              <a:off x="1621" y="2548"/>
              <a:ext cx="51"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45" name="Freeform 560"/>
            <p:cNvSpPr>
              <a:spLocks/>
            </p:cNvSpPr>
            <p:nvPr/>
          </p:nvSpPr>
          <p:spPr bwMode="auto">
            <a:xfrm>
              <a:off x="1772" y="2548"/>
              <a:ext cx="51"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46" name="Freeform 561"/>
            <p:cNvSpPr>
              <a:spLocks/>
            </p:cNvSpPr>
            <p:nvPr/>
          </p:nvSpPr>
          <p:spPr bwMode="auto">
            <a:xfrm>
              <a:off x="1923" y="2548"/>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3"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47" name="Freeform 562"/>
            <p:cNvSpPr>
              <a:spLocks/>
            </p:cNvSpPr>
            <p:nvPr/>
          </p:nvSpPr>
          <p:spPr bwMode="auto">
            <a:xfrm>
              <a:off x="2074" y="2548"/>
              <a:ext cx="51"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4"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48" name="Freeform 563"/>
            <p:cNvSpPr>
              <a:spLocks/>
            </p:cNvSpPr>
            <p:nvPr/>
          </p:nvSpPr>
          <p:spPr bwMode="auto">
            <a:xfrm>
              <a:off x="2226" y="2548"/>
              <a:ext cx="50" cy="0"/>
            </a:xfrm>
            <a:custGeom>
              <a:avLst/>
              <a:gdLst>
                <a:gd name="T0" fmla="*/ 0 w 405"/>
                <a:gd name="T1" fmla="*/ 0 w 405"/>
                <a:gd name="T2" fmla="*/ 0 w 405"/>
                <a:gd name="T3" fmla="*/ 0 60000 65536"/>
                <a:gd name="T4" fmla="*/ 0 60000 65536"/>
                <a:gd name="T5" fmla="*/ 0 60000 65536"/>
                <a:gd name="T6" fmla="*/ 0 w 405"/>
                <a:gd name="T7" fmla="*/ 405 w 405"/>
              </a:gdLst>
              <a:ahLst/>
              <a:cxnLst>
                <a:cxn ang="T3">
                  <a:pos x="T0" y="0"/>
                </a:cxn>
                <a:cxn ang="T4">
                  <a:pos x="T1" y="0"/>
                </a:cxn>
                <a:cxn ang="T5">
                  <a:pos x="T2" y="0"/>
                </a:cxn>
              </a:cxnLst>
              <a:rect l="T6" t="0" r="T7" b="0"/>
              <a:pathLst>
                <a:path w="405">
                  <a:moveTo>
                    <a:pt x="0" y="0"/>
                  </a:moveTo>
                  <a:lnTo>
                    <a:pt x="404" y="0"/>
                  </a:lnTo>
                  <a:lnTo>
                    <a:pt x="4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49" name="Freeform 564"/>
            <p:cNvSpPr>
              <a:spLocks/>
            </p:cNvSpPr>
            <p:nvPr/>
          </p:nvSpPr>
          <p:spPr bwMode="auto">
            <a:xfrm>
              <a:off x="2377" y="2548"/>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50" name="Freeform 565"/>
            <p:cNvSpPr>
              <a:spLocks/>
            </p:cNvSpPr>
            <p:nvPr/>
          </p:nvSpPr>
          <p:spPr bwMode="auto">
            <a:xfrm>
              <a:off x="2528" y="2548"/>
              <a:ext cx="50" cy="0"/>
            </a:xfrm>
            <a:custGeom>
              <a:avLst/>
              <a:gdLst>
                <a:gd name="T0" fmla="*/ 0 w 403"/>
                <a:gd name="T1" fmla="*/ 0 w 403"/>
                <a:gd name="T2" fmla="*/ 0 w 403"/>
                <a:gd name="T3" fmla="*/ 0 60000 65536"/>
                <a:gd name="T4" fmla="*/ 0 60000 65536"/>
                <a:gd name="T5" fmla="*/ 0 60000 65536"/>
                <a:gd name="T6" fmla="*/ 0 w 403"/>
                <a:gd name="T7" fmla="*/ 403 w 403"/>
              </a:gdLst>
              <a:ahLst/>
              <a:cxnLst>
                <a:cxn ang="T3">
                  <a:pos x="T0" y="0"/>
                </a:cxn>
                <a:cxn ang="T4">
                  <a:pos x="T1" y="0"/>
                </a:cxn>
                <a:cxn ang="T5">
                  <a:pos x="T2" y="0"/>
                </a:cxn>
              </a:cxnLst>
              <a:rect l="T6" t="0" r="T7" b="0"/>
              <a:pathLst>
                <a:path w="403">
                  <a:moveTo>
                    <a:pt x="0" y="0"/>
                  </a:moveTo>
                  <a:lnTo>
                    <a:pt x="402" y="0"/>
                  </a:lnTo>
                  <a:lnTo>
                    <a:pt x="40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51" name="Freeform 566"/>
            <p:cNvSpPr>
              <a:spLocks/>
            </p:cNvSpPr>
            <p:nvPr/>
          </p:nvSpPr>
          <p:spPr bwMode="auto">
            <a:xfrm>
              <a:off x="2679" y="2548"/>
              <a:ext cx="50" cy="0"/>
            </a:xfrm>
            <a:custGeom>
              <a:avLst/>
              <a:gdLst>
                <a:gd name="T0" fmla="*/ 0 w 404"/>
                <a:gd name="T1" fmla="*/ 0 w 404"/>
                <a:gd name="T2" fmla="*/ 0 w 404"/>
                <a:gd name="T3" fmla="*/ 0 60000 65536"/>
                <a:gd name="T4" fmla="*/ 0 60000 65536"/>
                <a:gd name="T5" fmla="*/ 0 60000 65536"/>
                <a:gd name="T6" fmla="*/ 0 w 404"/>
                <a:gd name="T7" fmla="*/ 404 w 404"/>
              </a:gdLst>
              <a:ahLst/>
              <a:cxnLst>
                <a:cxn ang="T3">
                  <a:pos x="T0" y="0"/>
                </a:cxn>
                <a:cxn ang="T4">
                  <a:pos x="T1" y="0"/>
                </a:cxn>
                <a:cxn ang="T5">
                  <a:pos x="T2" y="0"/>
                </a:cxn>
              </a:cxnLst>
              <a:rect l="T6" t="0" r="T7" b="0"/>
              <a:pathLst>
                <a:path w="404">
                  <a:moveTo>
                    <a:pt x="0" y="0"/>
                  </a:moveTo>
                  <a:lnTo>
                    <a:pt x="403" y="0"/>
                  </a:lnTo>
                  <a:lnTo>
                    <a:pt x="40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52" name="Freeform 567"/>
            <p:cNvSpPr>
              <a:spLocks/>
            </p:cNvSpPr>
            <p:nvPr/>
          </p:nvSpPr>
          <p:spPr bwMode="auto">
            <a:xfrm>
              <a:off x="1085" y="2470"/>
              <a:ext cx="36" cy="36"/>
            </a:xfrm>
            <a:custGeom>
              <a:avLst/>
              <a:gdLst>
                <a:gd name="T0" fmla="*/ 0 w 285"/>
                <a:gd name="T1" fmla="*/ 0 h 286"/>
                <a:gd name="T2" fmla="*/ 0 w 285"/>
                <a:gd name="T3" fmla="*/ 0 h 286"/>
                <a:gd name="T4" fmla="*/ 0 w 285"/>
                <a:gd name="T5" fmla="*/ 0 h 286"/>
                <a:gd name="T6" fmla="*/ 0 60000 65536"/>
                <a:gd name="T7" fmla="*/ 0 60000 65536"/>
                <a:gd name="T8" fmla="*/ 0 60000 65536"/>
                <a:gd name="T9" fmla="*/ 0 w 285"/>
                <a:gd name="T10" fmla="*/ 0 h 286"/>
                <a:gd name="T11" fmla="*/ 285 w 285"/>
                <a:gd name="T12" fmla="*/ 286 h 286"/>
              </a:gdLst>
              <a:ahLst/>
              <a:cxnLst>
                <a:cxn ang="T6">
                  <a:pos x="T0" y="T1"/>
                </a:cxn>
                <a:cxn ang="T7">
                  <a:pos x="T2" y="T3"/>
                </a:cxn>
                <a:cxn ang="T8">
                  <a:pos x="T4" y="T5"/>
                </a:cxn>
              </a:cxnLst>
              <a:rect l="T9" t="T10" r="T11" b="T12"/>
              <a:pathLst>
                <a:path w="285" h="286">
                  <a:moveTo>
                    <a:pt x="285" y="286"/>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53" name="Freeform 568"/>
            <p:cNvSpPr>
              <a:spLocks/>
            </p:cNvSpPr>
            <p:nvPr/>
          </p:nvSpPr>
          <p:spPr bwMode="auto">
            <a:xfrm>
              <a:off x="978" y="2363"/>
              <a:ext cx="36" cy="36"/>
            </a:xfrm>
            <a:custGeom>
              <a:avLst/>
              <a:gdLst>
                <a:gd name="T0" fmla="*/ 0 w 286"/>
                <a:gd name="T1" fmla="*/ 0 h 286"/>
                <a:gd name="T2" fmla="*/ 0 w 286"/>
                <a:gd name="T3" fmla="*/ 0 h 286"/>
                <a:gd name="T4" fmla="*/ 0 w 286"/>
                <a:gd name="T5" fmla="*/ 0 h 286"/>
                <a:gd name="T6" fmla="*/ 0 60000 65536"/>
                <a:gd name="T7" fmla="*/ 0 60000 65536"/>
                <a:gd name="T8" fmla="*/ 0 60000 65536"/>
                <a:gd name="T9" fmla="*/ 0 w 286"/>
                <a:gd name="T10" fmla="*/ 0 h 286"/>
                <a:gd name="T11" fmla="*/ 286 w 286"/>
                <a:gd name="T12" fmla="*/ 286 h 286"/>
              </a:gdLst>
              <a:ahLst/>
              <a:cxnLst>
                <a:cxn ang="T6">
                  <a:pos x="T0" y="T1"/>
                </a:cxn>
                <a:cxn ang="T7">
                  <a:pos x="T2" y="T3"/>
                </a:cxn>
                <a:cxn ang="T8">
                  <a:pos x="T4" y="T5"/>
                </a:cxn>
              </a:cxnLst>
              <a:rect l="T9" t="T10" r="T11" b="T12"/>
              <a:pathLst>
                <a:path w="286" h="286">
                  <a:moveTo>
                    <a:pt x="286" y="286"/>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54" name="Freeform 569"/>
            <p:cNvSpPr>
              <a:spLocks/>
            </p:cNvSpPr>
            <p:nvPr/>
          </p:nvSpPr>
          <p:spPr bwMode="auto">
            <a:xfrm>
              <a:off x="887" y="2272"/>
              <a:ext cx="20" cy="20"/>
            </a:xfrm>
            <a:custGeom>
              <a:avLst/>
              <a:gdLst>
                <a:gd name="T0" fmla="*/ 0 w 160"/>
                <a:gd name="T1" fmla="*/ 0 h 159"/>
                <a:gd name="T2" fmla="*/ 0 w 160"/>
                <a:gd name="T3" fmla="*/ 0 h 159"/>
                <a:gd name="T4" fmla="*/ 0 w 160"/>
                <a:gd name="T5" fmla="*/ 0 h 159"/>
                <a:gd name="T6" fmla="*/ 0 60000 65536"/>
                <a:gd name="T7" fmla="*/ 0 60000 65536"/>
                <a:gd name="T8" fmla="*/ 0 60000 65536"/>
                <a:gd name="T9" fmla="*/ 0 w 160"/>
                <a:gd name="T10" fmla="*/ 0 h 159"/>
                <a:gd name="T11" fmla="*/ 160 w 160"/>
                <a:gd name="T12" fmla="*/ 159 h 159"/>
              </a:gdLst>
              <a:ahLst/>
              <a:cxnLst>
                <a:cxn ang="T6">
                  <a:pos x="T0" y="T1"/>
                </a:cxn>
                <a:cxn ang="T7">
                  <a:pos x="T2" y="T3"/>
                </a:cxn>
                <a:cxn ang="T8">
                  <a:pos x="T4" y="T5"/>
                </a:cxn>
              </a:cxnLst>
              <a:rect l="T9" t="T10" r="T11" b="T12"/>
              <a:pathLst>
                <a:path w="160" h="159">
                  <a:moveTo>
                    <a:pt x="160" y="159"/>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55" name="Freeform 570"/>
            <p:cNvSpPr>
              <a:spLocks/>
            </p:cNvSpPr>
            <p:nvPr/>
          </p:nvSpPr>
          <p:spPr bwMode="auto">
            <a:xfrm>
              <a:off x="878" y="2263"/>
              <a:ext cx="9" cy="9"/>
            </a:xfrm>
            <a:custGeom>
              <a:avLst/>
              <a:gdLst>
                <a:gd name="T0" fmla="*/ 0 w 74"/>
                <a:gd name="T1" fmla="*/ 0 h 75"/>
                <a:gd name="T2" fmla="*/ 0 w 74"/>
                <a:gd name="T3" fmla="*/ 0 h 75"/>
                <a:gd name="T4" fmla="*/ 0 w 74"/>
                <a:gd name="T5" fmla="*/ 0 h 75"/>
                <a:gd name="T6" fmla="*/ 0 60000 65536"/>
                <a:gd name="T7" fmla="*/ 0 60000 65536"/>
                <a:gd name="T8" fmla="*/ 0 60000 65536"/>
                <a:gd name="T9" fmla="*/ 0 w 74"/>
                <a:gd name="T10" fmla="*/ 0 h 75"/>
                <a:gd name="T11" fmla="*/ 74 w 74"/>
                <a:gd name="T12" fmla="*/ 75 h 75"/>
              </a:gdLst>
              <a:ahLst/>
              <a:cxnLst>
                <a:cxn ang="T6">
                  <a:pos x="T0" y="T1"/>
                </a:cxn>
                <a:cxn ang="T7">
                  <a:pos x="T2" y="T3"/>
                </a:cxn>
                <a:cxn ang="T8">
                  <a:pos x="T4" y="T5"/>
                </a:cxn>
              </a:cxnLst>
              <a:rect l="T9" t="T10" r="T11" b="T12"/>
              <a:pathLst>
                <a:path w="74" h="75">
                  <a:moveTo>
                    <a:pt x="74" y="75"/>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56" name="Freeform 571"/>
            <p:cNvSpPr>
              <a:spLocks/>
            </p:cNvSpPr>
            <p:nvPr/>
          </p:nvSpPr>
          <p:spPr bwMode="auto">
            <a:xfrm>
              <a:off x="1103" y="2286"/>
              <a:ext cx="35" cy="36"/>
            </a:xfrm>
            <a:custGeom>
              <a:avLst/>
              <a:gdLst>
                <a:gd name="T0" fmla="*/ 0 w 286"/>
                <a:gd name="T1" fmla="*/ 0 h 286"/>
                <a:gd name="T2" fmla="*/ 0 w 286"/>
                <a:gd name="T3" fmla="*/ 0 h 286"/>
                <a:gd name="T4" fmla="*/ 0 w 286"/>
                <a:gd name="T5" fmla="*/ 0 h 286"/>
                <a:gd name="T6" fmla="*/ 0 60000 65536"/>
                <a:gd name="T7" fmla="*/ 0 60000 65536"/>
                <a:gd name="T8" fmla="*/ 0 60000 65536"/>
                <a:gd name="T9" fmla="*/ 0 w 286"/>
                <a:gd name="T10" fmla="*/ 0 h 286"/>
                <a:gd name="T11" fmla="*/ 286 w 286"/>
                <a:gd name="T12" fmla="*/ 286 h 286"/>
              </a:gdLst>
              <a:ahLst/>
              <a:cxnLst>
                <a:cxn ang="T6">
                  <a:pos x="T0" y="T1"/>
                </a:cxn>
                <a:cxn ang="T7">
                  <a:pos x="T2" y="T3"/>
                </a:cxn>
                <a:cxn ang="T8">
                  <a:pos x="T4" y="T5"/>
                </a:cxn>
              </a:cxnLst>
              <a:rect l="T9" t="T10" r="T11" b="T12"/>
              <a:pathLst>
                <a:path w="286" h="286">
                  <a:moveTo>
                    <a:pt x="286" y="286"/>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57" name="Freeform 572"/>
            <p:cNvSpPr>
              <a:spLocks/>
            </p:cNvSpPr>
            <p:nvPr/>
          </p:nvSpPr>
          <p:spPr bwMode="auto">
            <a:xfrm>
              <a:off x="1029" y="2276"/>
              <a:ext cx="2" cy="2"/>
            </a:xfrm>
            <a:custGeom>
              <a:avLst/>
              <a:gdLst>
                <a:gd name="T0" fmla="*/ 0 w 17"/>
                <a:gd name="T1" fmla="*/ 0 h 18"/>
                <a:gd name="T2" fmla="*/ 0 w 17"/>
                <a:gd name="T3" fmla="*/ 0 h 18"/>
                <a:gd name="T4" fmla="*/ 0 w 17"/>
                <a:gd name="T5" fmla="*/ 0 h 18"/>
                <a:gd name="T6" fmla="*/ 0 60000 65536"/>
                <a:gd name="T7" fmla="*/ 0 60000 65536"/>
                <a:gd name="T8" fmla="*/ 0 60000 65536"/>
                <a:gd name="T9" fmla="*/ 0 w 17"/>
                <a:gd name="T10" fmla="*/ 0 h 18"/>
                <a:gd name="T11" fmla="*/ 17 w 17"/>
                <a:gd name="T12" fmla="*/ 18 h 18"/>
              </a:gdLst>
              <a:ahLst/>
              <a:cxnLst>
                <a:cxn ang="T6">
                  <a:pos x="T0" y="T1"/>
                </a:cxn>
                <a:cxn ang="T7">
                  <a:pos x="T2" y="T3"/>
                </a:cxn>
                <a:cxn ang="T8">
                  <a:pos x="T4" y="T5"/>
                </a:cxn>
              </a:cxnLst>
              <a:rect l="T9" t="T10" r="T11" b="T12"/>
              <a:pathLst>
                <a:path w="17" h="18">
                  <a:moveTo>
                    <a:pt x="17" y="18"/>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58" name="Freeform 573"/>
            <p:cNvSpPr>
              <a:spLocks/>
            </p:cNvSpPr>
            <p:nvPr/>
          </p:nvSpPr>
          <p:spPr bwMode="auto">
            <a:xfrm>
              <a:off x="996" y="2179"/>
              <a:ext cx="33" cy="34"/>
            </a:xfrm>
            <a:custGeom>
              <a:avLst/>
              <a:gdLst>
                <a:gd name="T0" fmla="*/ 0 w 268"/>
                <a:gd name="T1" fmla="*/ 0 h 269"/>
                <a:gd name="T2" fmla="*/ 0 w 268"/>
                <a:gd name="T3" fmla="*/ 0 h 269"/>
                <a:gd name="T4" fmla="*/ 0 w 268"/>
                <a:gd name="T5" fmla="*/ 0 h 269"/>
                <a:gd name="T6" fmla="*/ 0 60000 65536"/>
                <a:gd name="T7" fmla="*/ 0 60000 65536"/>
                <a:gd name="T8" fmla="*/ 0 60000 65536"/>
                <a:gd name="T9" fmla="*/ 0 w 268"/>
                <a:gd name="T10" fmla="*/ 0 h 269"/>
                <a:gd name="T11" fmla="*/ 268 w 268"/>
                <a:gd name="T12" fmla="*/ 269 h 269"/>
              </a:gdLst>
              <a:ahLst/>
              <a:cxnLst>
                <a:cxn ang="T6">
                  <a:pos x="T0" y="T1"/>
                </a:cxn>
                <a:cxn ang="T7">
                  <a:pos x="T2" y="T3"/>
                </a:cxn>
                <a:cxn ang="T8">
                  <a:pos x="T4" y="T5"/>
                </a:cxn>
              </a:cxnLst>
              <a:rect l="T9" t="T10" r="T11" b="T12"/>
              <a:pathLst>
                <a:path w="268" h="269">
                  <a:moveTo>
                    <a:pt x="268" y="269"/>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59" name="Freeform 574"/>
            <p:cNvSpPr>
              <a:spLocks/>
            </p:cNvSpPr>
            <p:nvPr/>
          </p:nvSpPr>
          <p:spPr bwMode="auto">
            <a:xfrm>
              <a:off x="878" y="2061"/>
              <a:ext cx="47" cy="47"/>
            </a:xfrm>
            <a:custGeom>
              <a:avLst/>
              <a:gdLst>
                <a:gd name="T0" fmla="*/ 0 w 376"/>
                <a:gd name="T1" fmla="*/ 0 h 377"/>
                <a:gd name="T2" fmla="*/ 0 w 376"/>
                <a:gd name="T3" fmla="*/ 0 h 377"/>
                <a:gd name="T4" fmla="*/ 0 w 376"/>
                <a:gd name="T5" fmla="*/ 0 h 377"/>
                <a:gd name="T6" fmla="*/ 0 60000 65536"/>
                <a:gd name="T7" fmla="*/ 0 60000 65536"/>
                <a:gd name="T8" fmla="*/ 0 60000 65536"/>
                <a:gd name="T9" fmla="*/ 0 w 376"/>
                <a:gd name="T10" fmla="*/ 0 h 377"/>
                <a:gd name="T11" fmla="*/ 376 w 376"/>
                <a:gd name="T12" fmla="*/ 377 h 377"/>
              </a:gdLst>
              <a:ahLst/>
              <a:cxnLst>
                <a:cxn ang="T6">
                  <a:pos x="T0" y="T1"/>
                </a:cxn>
                <a:cxn ang="T7">
                  <a:pos x="T2" y="T3"/>
                </a:cxn>
                <a:cxn ang="T8">
                  <a:pos x="T4" y="T5"/>
                </a:cxn>
              </a:cxnLst>
              <a:rect l="T9" t="T10" r="T11" b="T12"/>
              <a:pathLst>
                <a:path w="376" h="377">
                  <a:moveTo>
                    <a:pt x="376" y="377"/>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60" name="Freeform 575"/>
            <p:cNvSpPr>
              <a:spLocks/>
            </p:cNvSpPr>
            <p:nvPr/>
          </p:nvSpPr>
          <p:spPr bwMode="auto">
            <a:xfrm>
              <a:off x="1132" y="2210"/>
              <a:ext cx="36" cy="35"/>
            </a:xfrm>
            <a:custGeom>
              <a:avLst/>
              <a:gdLst>
                <a:gd name="T0" fmla="*/ 0 w 286"/>
                <a:gd name="T1" fmla="*/ 0 h 284"/>
                <a:gd name="T2" fmla="*/ 0 w 286"/>
                <a:gd name="T3" fmla="*/ 0 h 284"/>
                <a:gd name="T4" fmla="*/ 0 w 286"/>
                <a:gd name="T5" fmla="*/ 0 h 284"/>
                <a:gd name="T6" fmla="*/ 0 60000 65536"/>
                <a:gd name="T7" fmla="*/ 0 60000 65536"/>
                <a:gd name="T8" fmla="*/ 0 60000 65536"/>
                <a:gd name="T9" fmla="*/ 0 w 286"/>
                <a:gd name="T10" fmla="*/ 0 h 284"/>
                <a:gd name="T11" fmla="*/ 286 w 286"/>
                <a:gd name="T12" fmla="*/ 284 h 284"/>
              </a:gdLst>
              <a:ahLst/>
              <a:cxnLst>
                <a:cxn ang="T6">
                  <a:pos x="T0" y="T1"/>
                </a:cxn>
                <a:cxn ang="T7">
                  <a:pos x="T2" y="T3"/>
                </a:cxn>
                <a:cxn ang="T8">
                  <a:pos x="T4" y="T5"/>
                </a:cxn>
              </a:cxnLst>
              <a:rect l="T9" t="T10" r="T11" b="T12"/>
              <a:pathLst>
                <a:path w="286" h="284">
                  <a:moveTo>
                    <a:pt x="286" y="284"/>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61" name="Freeform 576"/>
            <p:cNvSpPr>
              <a:spLocks/>
            </p:cNvSpPr>
            <p:nvPr/>
          </p:nvSpPr>
          <p:spPr bwMode="auto">
            <a:xfrm>
              <a:off x="1025" y="2103"/>
              <a:ext cx="36" cy="35"/>
            </a:xfrm>
            <a:custGeom>
              <a:avLst/>
              <a:gdLst>
                <a:gd name="T0" fmla="*/ 0 w 286"/>
                <a:gd name="T1" fmla="*/ 0 h 284"/>
                <a:gd name="T2" fmla="*/ 0 w 286"/>
                <a:gd name="T3" fmla="*/ 0 h 284"/>
                <a:gd name="T4" fmla="*/ 0 w 286"/>
                <a:gd name="T5" fmla="*/ 0 h 284"/>
                <a:gd name="T6" fmla="*/ 0 60000 65536"/>
                <a:gd name="T7" fmla="*/ 0 60000 65536"/>
                <a:gd name="T8" fmla="*/ 0 60000 65536"/>
                <a:gd name="T9" fmla="*/ 0 w 286"/>
                <a:gd name="T10" fmla="*/ 0 h 284"/>
                <a:gd name="T11" fmla="*/ 286 w 286"/>
                <a:gd name="T12" fmla="*/ 284 h 284"/>
              </a:gdLst>
              <a:ahLst/>
              <a:cxnLst>
                <a:cxn ang="T6">
                  <a:pos x="T0" y="T1"/>
                </a:cxn>
                <a:cxn ang="T7">
                  <a:pos x="T2" y="T3"/>
                </a:cxn>
                <a:cxn ang="T8">
                  <a:pos x="T4" y="T5"/>
                </a:cxn>
              </a:cxnLst>
              <a:rect l="T9" t="T10" r="T11" b="T12"/>
              <a:pathLst>
                <a:path w="286" h="284">
                  <a:moveTo>
                    <a:pt x="286" y="284"/>
                  </a:move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62" name="Freeform 577"/>
            <p:cNvSpPr>
              <a:spLocks/>
            </p:cNvSpPr>
            <p:nvPr/>
          </p:nvSpPr>
          <p:spPr bwMode="auto">
            <a:xfrm>
              <a:off x="918" y="1996"/>
              <a:ext cx="36" cy="35"/>
            </a:xfrm>
            <a:custGeom>
              <a:avLst/>
              <a:gdLst>
                <a:gd name="T0" fmla="*/ 0 w 285"/>
                <a:gd name="T1" fmla="*/ 0 h 284"/>
                <a:gd name="T2" fmla="*/ 0 w 285"/>
                <a:gd name="T3" fmla="*/ 0 h 284"/>
                <a:gd name="T4" fmla="*/ 0 w 285"/>
                <a:gd name="T5" fmla="*/ 0 h 284"/>
                <a:gd name="T6" fmla="*/ 0 60000 65536"/>
                <a:gd name="T7" fmla="*/ 0 60000 65536"/>
                <a:gd name="T8" fmla="*/ 0 60000 65536"/>
                <a:gd name="T9" fmla="*/ 0 w 285"/>
                <a:gd name="T10" fmla="*/ 0 h 284"/>
                <a:gd name="T11" fmla="*/ 285 w 285"/>
                <a:gd name="T12" fmla="*/ 284 h 284"/>
              </a:gdLst>
              <a:ahLst/>
              <a:cxnLst>
                <a:cxn ang="T6">
                  <a:pos x="T0" y="T1"/>
                </a:cxn>
                <a:cxn ang="T7">
                  <a:pos x="T2" y="T3"/>
                </a:cxn>
                <a:cxn ang="T8">
                  <a:pos x="T4" y="T5"/>
                </a:cxn>
              </a:cxnLst>
              <a:rect l="T9" t="T10" r="T11" b="T12"/>
              <a:pathLst>
                <a:path w="285" h="284">
                  <a:moveTo>
                    <a:pt x="285" y="284"/>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63" name="Freeform 578"/>
            <p:cNvSpPr>
              <a:spLocks/>
            </p:cNvSpPr>
            <p:nvPr/>
          </p:nvSpPr>
          <p:spPr bwMode="auto">
            <a:xfrm>
              <a:off x="1085" y="2067"/>
              <a:ext cx="36" cy="36"/>
            </a:xfrm>
            <a:custGeom>
              <a:avLst/>
              <a:gdLst>
                <a:gd name="T0" fmla="*/ 0 w 285"/>
                <a:gd name="T1" fmla="*/ 0 h 285"/>
                <a:gd name="T2" fmla="*/ 0 w 285"/>
                <a:gd name="T3" fmla="*/ 0 h 285"/>
                <a:gd name="T4" fmla="*/ 0 w 285"/>
                <a:gd name="T5" fmla="*/ 0 h 285"/>
                <a:gd name="T6" fmla="*/ 0 60000 65536"/>
                <a:gd name="T7" fmla="*/ 0 60000 65536"/>
                <a:gd name="T8" fmla="*/ 0 60000 65536"/>
                <a:gd name="T9" fmla="*/ 0 w 285"/>
                <a:gd name="T10" fmla="*/ 0 h 285"/>
                <a:gd name="T11" fmla="*/ 285 w 285"/>
                <a:gd name="T12" fmla="*/ 285 h 285"/>
              </a:gdLst>
              <a:ahLst/>
              <a:cxnLst>
                <a:cxn ang="T6">
                  <a:pos x="T0" y="T1"/>
                </a:cxn>
                <a:cxn ang="T7">
                  <a:pos x="T2" y="T3"/>
                </a:cxn>
                <a:cxn ang="T8">
                  <a:pos x="T4" y="T5"/>
                </a:cxn>
              </a:cxnLst>
              <a:rect l="T9" t="T10" r="T11" b="T12"/>
              <a:pathLst>
                <a:path w="285" h="285">
                  <a:moveTo>
                    <a:pt x="285" y="285"/>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64" name="Freeform 579"/>
            <p:cNvSpPr>
              <a:spLocks/>
            </p:cNvSpPr>
            <p:nvPr/>
          </p:nvSpPr>
          <p:spPr bwMode="auto">
            <a:xfrm>
              <a:off x="978" y="1960"/>
              <a:ext cx="36" cy="36"/>
            </a:xfrm>
            <a:custGeom>
              <a:avLst/>
              <a:gdLst>
                <a:gd name="T0" fmla="*/ 0 w 286"/>
                <a:gd name="T1" fmla="*/ 0 h 286"/>
                <a:gd name="T2" fmla="*/ 0 w 286"/>
                <a:gd name="T3" fmla="*/ 0 h 286"/>
                <a:gd name="T4" fmla="*/ 0 w 286"/>
                <a:gd name="T5" fmla="*/ 0 h 286"/>
                <a:gd name="T6" fmla="*/ 0 60000 65536"/>
                <a:gd name="T7" fmla="*/ 0 60000 65536"/>
                <a:gd name="T8" fmla="*/ 0 60000 65536"/>
                <a:gd name="T9" fmla="*/ 0 w 286"/>
                <a:gd name="T10" fmla="*/ 0 h 286"/>
                <a:gd name="T11" fmla="*/ 286 w 286"/>
                <a:gd name="T12" fmla="*/ 286 h 286"/>
              </a:gdLst>
              <a:ahLst/>
              <a:cxnLst>
                <a:cxn ang="T6">
                  <a:pos x="T0" y="T1"/>
                </a:cxn>
                <a:cxn ang="T7">
                  <a:pos x="T2" y="T3"/>
                </a:cxn>
                <a:cxn ang="T8">
                  <a:pos x="T4" y="T5"/>
                </a:cxn>
              </a:cxnLst>
              <a:rect l="T9" t="T10" r="T11" b="T12"/>
              <a:pathLst>
                <a:path w="286" h="286">
                  <a:moveTo>
                    <a:pt x="286" y="286"/>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65" name="Freeform 580"/>
            <p:cNvSpPr>
              <a:spLocks/>
            </p:cNvSpPr>
            <p:nvPr/>
          </p:nvSpPr>
          <p:spPr bwMode="auto">
            <a:xfrm>
              <a:off x="878" y="1859"/>
              <a:ext cx="29" cy="30"/>
            </a:xfrm>
            <a:custGeom>
              <a:avLst/>
              <a:gdLst>
                <a:gd name="T0" fmla="*/ 0 w 234"/>
                <a:gd name="T1" fmla="*/ 0 h 235"/>
                <a:gd name="T2" fmla="*/ 0 w 234"/>
                <a:gd name="T3" fmla="*/ 0 h 235"/>
                <a:gd name="T4" fmla="*/ 0 w 234"/>
                <a:gd name="T5" fmla="*/ 0 h 235"/>
                <a:gd name="T6" fmla="*/ 0 60000 65536"/>
                <a:gd name="T7" fmla="*/ 0 60000 65536"/>
                <a:gd name="T8" fmla="*/ 0 60000 65536"/>
                <a:gd name="T9" fmla="*/ 0 w 234"/>
                <a:gd name="T10" fmla="*/ 0 h 235"/>
                <a:gd name="T11" fmla="*/ 234 w 234"/>
                <a:gd name="T12" fmla="*/ 235 h 235"/>
              </a:gdLst>
              <a:ahLst/>
              <a:cxnLst>
                <a:cxn ang="T6">
                  <a:pos x="T0" y="T1"/>
                </a:cxn>
                <a:cxn ang="T7">
                  <a:pos x="T2" y="T3"/>
                </a:cxn>
                <a:cxn ang="T8">
                  <a:pos x="T4" y="T5"/>
                </a:cxn>
              </a:cxnLst>
              <a:rect l="T9" t="T10" r="T11" b="T12"/>
              <a:pathLst>
                <a:path w="234" h="235">
                  <a:moveTo>
                    <a:pt x="234" y="235"/>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66" name="Freeform 581"/>
            <p:cNvSpPr>
              <a:spLocks/>
            </p:cNvSpPr>
            <p:nvPr/>
          </p:nvSpPr>
          <p:spPr bwMode="auto">
            <a:xfrm>
              <a:off x="942" y="2227"/>
              <a:ext cx="36" cy="35"/>
            </a:xfrm>
            <a:custGeom>
              <a:avLst/>
              <a:gdLst>
                <a:gd name="T0" fmla="*/ 0 w 284"/>
                <a:gd name="T1" fmla="*/ 0 h 284"/>
                <a:gd name="T2" fmla="*/ 0 w 284"/>
                <a:gd name="T3" fmla="*/ 0 h 284"/>
                <a:gd name="T4" fmla="*/ 0 w 284"/>
                <a:gd name="T5" fmla="*/ 0 h 284"/>
                <a:gd name="T6" fmla="*/ 0 60000 65536"/>
                <a:gd name="T7" fmla="*/ 0 60000 65536"/>
                <a:gd name="T8" fmla="*/ 0 60000 65536"/>
                <a:gd name="T9" fmla="*/ 0 w 284"/>
                <a:gd name="T10" fmla="*/ 0 h 284"/>
                <a:gd name="T11" fmla="*/ 284 w 284"/>
                <a:gd name="T12" fmla="*/ 284 h 284"/>
              </a:gdLst>
              <a:ahLst/>
              <a:cxnLst>
                <a:cxn ang="T6">
                  <a:pos x="T0" y="T1"/>
                </a:cxn>
                <a:cxn ang="T7">
                  <a:pos x="T2" y="T3"/>
                </a:cxn>
                <a:cxn ang="T8">
                  <a:pos x="T4" y="T5"/>
                </a:cxn>
              </a:cxnLst>
              <a:rect l="T9" t="T10" r="T11" b="T12"/>
              <a:pathLst>
                <a:path w="284" h="284">
                  <a:moveTo>
                    <a:pt x="284" y="284"/>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67" name="Freeform 582"/>
            <p:cNvSpPr>
              <a:spLocks/>
            </p:cNvSpPr>
            <p:nvPr/>
          </p:nvSpPr>
          <p:spPr bwMode="auto">
            <a:xfrm>
              <a:off x="1029" y="2377"/>
              <a:ext cx="2" cy="2"/>
            </a:xfrm>
            <a:custGeom>
              <a:avLst/>
              <a:gdLst>
                <a:gd name="T0" fmla="*/ 0 w 17"/>
                <a:gd name="T1" fmla="*/ 0 h 18"/>
                <a:gd name="T2" fmla="*/ 0 w 17"/>
                <a:gd name="T3" fmla="*/ 0 h 18"/>
                <a:gd name="T4" fmla="*/ 0 w 17"/>
                <a:gd name="T5" fmla="*/ 0 h 18"/>
                <a:gd name="T6" fmla="*/ 0 60000 65536"/>
                <a:gd name="T7" fmla="*/ 0 60000 65536"/>
                <a:gd name="T8" fmla="*/ 0 60000 65536"/>
                <a:gd name="T9" fmla="*/ 0 w 17"/>
                <a:gd name="T10" fmla="*/ 0 h 18"/>
                <a:gd name="T11" fmla="*/ 17 w 17"/>
                <a:gd name="T12" fmla="*/ 18 h 18"/>
              </a:gdLst>
              <a:ahLst/>
              <a:cxnLst>
                <a:cxn ang="T6">
                  <a:pos x="T0" y="T1"/>
                </a:cxn>
                <a:cxn ang="T7">
                  <a:pos x="T2" y="T3"/>
                </a:cxn>
                <a:cxn ang="T8">
                  <a:pos x="T4" y="T5"/>
                </a:cxn>
              </a:cxnLst>
              <a:rect l="T9" t="T10" r="T11" b="T12"/>
              <a:pathLst>
                <a:path w="17" h="18">
                  <a:moveTo>
                    <a:pt x="17" y="18"/>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68" name="Freeform 583"/>
            <p:cNvSpPr>
              <a:spLocks/>
            </p:cNvSpPr>
            <p:nvPr/>
          </p:nvSpPr>
          <p:spPr bwMode="auto">
            <a:xfrm>
              <a:off x="1049" y="2334"/>
              <a:ext cx="36" cy="35"/>
            </a:xfrm>
            <a:custGeom>
              <a:avLst/>
              <a:gdLst>
                <a:gd name="T0" fmla="*/ 0 w 285"/>
                <a:gd name="T1" fmla="*/ 0 h 284"/>
                <a:gd name="T2" fmla="*/ 0 w 285"/>
                <a:gd name="T3" fmla="*/ 0 h 284"/>
                <a:gd name="T4" fmla="*/ 0 w 285"/>
                <a:gd name="T5" fmla="*/ 0 h 284"/>
                <a:gd name="T6" fmla="*/ 0 60000 65536"/>
                <a:gd name="T7" fmla="*/ 0 60000 65536"/>
                <a:gd name="T8" fmla="*/ 0 60000 65536"/>
                <a:gd name="T9" fmla="*/ 0 w 285"/>
                <a:gd name="T10" fmla="*/ 0 h 284"/>
                <a:gd name="T11" fmla="*/ 285 w 285"/>
                <a:gd name="T12" fmla="*/ 284 h 284"/>
              </a:gdLst>
              <a:ahLst/>
              <a:cxnLst>
                <a:cxn ang="T6">
                  <a:pos x="T0" y="T1"/>
                </a:cxn>
                <a:cxn ang="T7">
                  <a:pos x="T2" y="T3"/>
                </a:cxn>
                <a:cxn ang="T8">
                  <a:pos x="T4" y="T5"/>
                </a:cxn>
              </a:cxnLst>
              <a:rect l="T9" t="T10" r="T11" b="T12"/>
              <a:pathLst>
                <a:path w="285" h="284">
                  <a:moveTo>
                    <a:pt x="285" y="284"/>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69" name="Freeform 584"/>
            <p:cNvSpPr>
              <a:spLocks/>
            </p:cNvSpPr>
            <p:nvPr/>
          </p:nvSpPr>
          <p:spPr bwMode="auto">
            <a:xfrm>
              <a:off x="1156" y="2441"/>
              <a:ext cx="7" cy="6"/>
            </a:xfrm>
            <a:custGeom>
              <a:avLst/>
              <a:gdLst>
                <a:gd name="T0" fmla="*/ 0 w 52"/>
                <a:gd name="T1" fmla="*/ 0 h 50"/>
                <a:gd name="T2" fmla="*/ 0 w 52"/>
                <a:gd name="T3" fmla="*/ 0 h 50"/>
                <a:gd name="T4" fmla="*/ 0 w 52"/>
                <a:gd name="T5" fmla="*/ 0 h 50"/>
                <a:gd name="T6" fmla="*/ 0 60000 65536"/>
                <a:gd name="T7" fmla="*/ 0 60000 65536"/>
                <a:gd name="T8" fmla="*/ 0 60000 65536"/>
                <a:gd name="T9" fmla="*/ 0 w 52"/>
                <a:gd name="T10" fmla="*/ 0 h 50"/>
                <a:gd name="T11" fmla="*/ 52 w 52"/>
                <a:gd name="T12" fmla="*/ 50 h 50"/>
              </a:gdLst>
              <a:ahLst/>
              <a:cxnLst>
                <a:cxn ang="T6">
                  <a:pos x="T0" y="T1"/>
                </a:cxn>
                <a:cxn ang="T7">
                  <a:pos x="T2" y="T3"/>
                </a:cxn>
                <a:cxn ang="T8">
                  <a:pos x="T4" y="T5"/>
                </a:cxn>
              </a:cxnLst>
              <a:rect l="T9" t="T10" r="T11" b="T12"/>
              <a:pathLst>
                <a:path w="52" h="50">
                  <a:moveTo>
                    <a:pt x="52" y="50"/>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0" name="Freeform 585"/>
            <p:cNvSpPr>
              <a:spLocks/>
            </p:cNvSpPr>
            <p:nvPr/>
          </p:nvSpPr>
          <p:spPr bwMode="auto">
            <a:xfrm>
              <a:off x="3199" y="1209"/>
              <a:ext cx="240" cy="972"/>
            </a:xfrm>
            <a:custGeom>
              <a:avLst/>
              <a:gdLst>
                <a:gd name="T0" fmla="*/ 0 w 1919"/>
                <a:gd name="T1" fmla="*/ 0 h 7774"/>
                <a:gd name="T2" fmla="*/ 0 w 1919"/>
                <a:gd name="T3" fmla="*/ 0 h 7774"/>
                <a:gd name="T4" fmla="*/ 0 w 1919"/>
                <a:gd name="T5" fmla="*/ 0 h 7774"/>
                <a:gd name="T6" fmla="*/ 0 w 1919"/>
                <a:gd name="T7" fmla="*/ 0 h 7774"/>
                <a:gd name="T8" fmla="*/ 0 w 1919"/>
                <a:gd name="T9" fmla="*/ 0 h 7774"/>
                <a:gd name="T10" fmla="*/ 0 w 1919"/>
                <a:gd name="T11" fmla="*/ 0 h 7774"/>
                <a:gd name="T12" fmla="*/ 0 w 1919"/>
                <a:gd name="T13" fmla="*/ 0 h 7774"/>
                <a:gd name="T14" fmla="*/ 0 w 1919"/>
                <a:gd name="T15" fmla="*/ 0 h 7774"/>
                <a:gd name="T16" fmla="*/ 0 w 1919"/>
                <a:gd name="T17" fmla="*/ 0 h 77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9"/>
                <a:gd name="T28" fmla="*/ 0 h 7774"/>
                <a:gd name="T29" fmla="*/ 1919 w 1919"/>
                <a:gd name="T30" fmla="*/ 7774 h 77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9" h="7774">
                  <a:moveTo>
                    <a:pt x="0" y="7774"/>
                  </a:moveTo>
                  <a:lnTo>
                    <a:pt x="925" y="6879"/>
                  </a:lnTo>
                  <a:lnTo>
                    <a:pt x="1579" y="5772"/>
                  </a:lnTo>
                  <a:lnTo>
                    <a:pt x="1919" y="4530"/>
                  </a:lnTo>
                  <a:lnTo>
                    <a:pt x="1919" y="3243"/>
                  </a:lnTo>
                  <a:lnTo>
                    <a:pt x="1579" y="2001"/>
                  </a:lnTo>
                  <a:lnTo>
                    <a:pt x="925" y="895"/>
                  </a:ln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1" name="Freeform 586"/>
            <p:cNvSpPr>
              <a:spLocks/>
            </p:cNvSpPr>
            <p:nvPr/>
          </p:nvSpPr>
          <p:spPr bwMode="auto">
            <a:xfrm>
              <a:off x="3247" y="1144"/>
              <a:ext cx="272" cy="1102"/>
            </a:xfrm>
            <a:custGeom>
              <a:avLst/>
              <a:gdLst>
                <a:gd name="T0" fmla="*/ 0 w 2175"/>
                <a:gd name="T1" fmla="*/ 0 h 8815"/>
                <a:gd name="T2" fmla="*/ 0 w 2175"/>
                <a:gd name="T3" fmla="*/ 0 h 8815"/>
                <a:gd name="T4" fmla="*/ 0 w 2175"/>
                <a:gd name="T5" fmla="*/ 0 h 8815"/>
                <a:gd name="T6" fmla="*/ 0 w 2175"/>
                <a:gd name="T7" fmla="*/ 0 h 8815"/>
                <a:gd name="T8" fmla="*/ 0 w 2175"/>
                <a:gd name="T9" fmla="*/ 0 h 8815"/>
                <a:gd name="T10" fmla="*/ 0 w 2175"/>
                <a:gd name="T11" fmla="*/ 0 h 8815"/>
                <a:gd name="T12" fmla="*/ 0 w 2175"/>
                <a:gd name="T13" fmla="*/ 0 h 8815"/>
                <a:gd name="T14" fmla="*/ 0 w 2175"/>
                <a:gd name="T15" fmla="*/ 0 h 8815"/>
                <a:gd name="T16" fmla="*/ 0 w 2175"/>
                <a:gd name="T17" fmla="*/ 0 h 88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75"/>
                <a:gd name="T28" fmla="*/ 0 h 8815"/>
                <a:gd name="T29" fmla="*/ 2175 w 2175"/>
                <a:gd name="T30" fmla="*/ 8815 h 88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75" h="8815">
                  <a:moveTo>
                    <a:pt x="0" y="8815"/>
                  </a:moveTo>
                  <a:lnTo>
                    <a:pt x="1048" y="7800"/>
                  </a:lnTo>
                  <a:lnTo>
                    <a:pt x="1790" y="6545"/>
                  </a:lnTo>
                  <a:lnTo>
                    <a:pt x="2175" y="5137"/>
                  </a:lnTo>
                  <a:lnTo>
                    <a:pt x="2175" y="3678"/>
                  </a:lnTo>
                  <a:lnTo>
                    <a:pt x="1790" y="2270"/>
                  </a:lnTo>
                  <a:lnTo>
                    <a:pt x="1048" y="1016"/>
                  </a:ln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2" name="Freeform 587"/>
            <p:cNvSpPr>
              <a:spLocks/>
            </p:cNvSpPr>
            <p:nvPr/>
          </p:nvSpPr>
          <p:spPr bwMode="auto">
            <a:xfrm>
              <a:off x="3444" y="1695"/>
              <a:ext cx="81" cy="0"/>
            </a:xfrm>
            <a:custGeom>
              <a:avLst/>
              <a:gdLst>
                <a:gd name="T0" fmla="*/ 0 w 646"/>
                <a:gd name="T1" fmla="*/ 0 w 646"/>
                <a:gd name="T2" fmla="*/ 0 w 646"/>
                <a:gd name="T3" fmla="*/ 0 60000 65536"/>
                <a:gd name="T4" fmla="*/ 0 60000 65536"/>
                <a:gd name="T5" fmla="*/ 0 60000 65536"/>
                <a:gd name="T6" fmla="*/ 0 w 646"/>
                <a:gd name="T7" fmla="*/ 646 w 646"/>
              </a:gdLst>
              <a:ahLst/>
              <a:cxnLst>
                <a:cxn ang="T3">
                  <a:pos x="T0" y="0"/>
                </a:cxn>
                <a:cxn ang="T4">
                  <a:pos x="T1" y="0"/>
                </a:cxn>
                <a:cxn ang="T5">
                  <a:pos x="T2" y="0"/>
                </a:cxn>
              </a:cxnLst>
              <a:rect l="T6" t="0" r="T7" b="0"/>
              <a:pathLst>
                <a:path w="646">
                  <a:moveTo>
                    <a:pt x="0" y="0"/>
                  </a:moveTo>
                  <a:lnTo>
                    <a:pt x="645" y="0"/>
                  </a:lnTo>
                  <a:lnTo>
                    <a:pt x="64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3" name="Freeform 588"/>
            <p:cNvSpPr>
              <a:spLocks/>
            </p:cNvSpPr>
            <p:nvPr/>
          </p:nvSpPr>
          <p:spPr bwMode="auto">
            <a:xfrm>
              <a:off x="3199" y="2181"/>
              <a:ext cx="48" cy="65"/>
            </a:xfrm>
            <a:custGeom>
              <a:avLst/>
              <a:gdLst>
                <a:gd name="T0" fmla="*/ 0 w 384"/>
                <a:gd name="T1" fmla="*/ 0 h 520"/>
                <a:gd name="T2" fmla="*/ 0 w 384"/>
                <a:gd name="T3" fmla="*/ 0 h 520"/>
                <a:gd name="T4" fmla="*/ 0 w 384"/>
                <a:gd name="T5" fmla="*/ 0 h 520"/>
                <a:gd name="T6" fmla="*/ 0 60000 65536"/>
                <a:gd name="T7" fmla="*/ 0 60000 65536"/>
                <a:gd name="T8" fmla="*/ 0 60000 65536"/>
                <a:gd name="T9" fmla="*/ 0 w 384"/>
                <a:gd name="T10" fmla="*/ 0 h 520"/>
                <a:gd name="T11" fmla="*/ 384 w 384"/>
                <a:gd name="T12" fmla="*/ 520 h 520"/>
              </a:gdLst>
              <a:ahLst/>
              <a:cxnLst>
                <a:cxn ang="T6">
                  <a:pos x="T0" y="T1"/>
                </a:cxn>
                <a:cxn ang="T7">
                  <a:pos x="T2" y="T3"/>
                </a:cxn>
                <a:cxn ang="T8">
                  <a:pos x="T4" y="T5"/>
                </a:cxn>
              </a:cxnLst>
              <a:rect l="T9" t="T10" r="T11" b="T12"/>
              <a:pathLst>
                <a:path w="384" h="520">
                  <a:moveTo>
                    <a:pt x="0" y="0"/>
                  </a:moveTo>
                  <a:lnTo>
                    <a:pt x="383" y="520"/>
                  </a:lnTo>
                  <a:lnTo>
                    <a:pt x="384" y="52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4" name="Freeform 589"/>
            <p:cNvSpPr>
              <a:spLocks/>
            </p:cNvSpPr>
            <p:nvPr/>
          </p:nvSpPr>
          <p:spPr bwMode="auto">
            <a:xfrm>
              <a:off x="3441" y="1624"/>
              <a:ext cx="81" cy="9"/>
            </a:xfrm>
            <a:custGeom>
              <a:avLst/>
              <a:gdLst>
                <a:gd name="T0" fmla="*/ 0 w 642"/>
                <a:gd name="T1" fmla="*/ 0 h 68"/>
                <a:gd name="T2" fmla="*/ 0 w 642"/>
                <a:gd name="T3" fmla="*/ 0 h 68"/>
                <a:gd name="T4" fmla="*/ 0 w 642"/>
                <a:gd name="T5" fmla="*/ 0 h 68"/>
                <a:gd name="T6" fmla="*/ 0 60000 65536"/>
                <a:gd name="T7" fmla="*/ 0 60000 65536"/>
                <a:gd name="T8" fmla="*/ 0 60000 65536"/>
                <a:gd name="T9" fmla="*/ 0 w 642"/>
                <a:gd name="T10" fmla="*/ 0 h 68"/>
                <a:gd name="T11" fmla="*/ 642 w 642"/>
                <a:gd name="T12" fmla="*/ 68 h 68"/>
              </a:gdLst>
              <a:ahLst/>
              <a:cxnLst>
                <a:cxn ang="T6">
                  <a:pos x="T0" y="T1"/>
                </a:cxn>
                <a:cxn ang="T7">
                  <a:pos x="T2" y="T3"/>
                </a:cxn>
                <a:cxn ang="T8">
                  <a:pos x="T4" y="T5"/>
                </a:cxn>
              </a:cxnLst>
              <a:rect l="T9" t="T10" r="T11" b="T12"/>
              <a:pathLst>
                <a:path w="642" h="68">
                  <a:moveTo>
                    <a:pt x="0" y="68"/>
                  </a:moveTo>
                  <a:lnTo>
                    <a:pt x="641" y="0"/>
                  </a:lnTo>
                  <a:lnTo>
                    <a:pt x="64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5" name="Freeform 590"/>
            <p:cNvSpPr>
              <a:spLocks/>
            </p:cNvSpPr>
            <p:nvPr/>
          </p:nvSpPr>
          <p:spPr bwMode="auto">
            <a:xfrm>
              <a:off x="3432" y="1554"/>
              <a:ext cx="79" cy="17"/>
            </a:xfrm>
            <a:custGeom>
              <a:avLst/>
              <a:gdLst>
                <a:gd name="T0" fmla="*/ 0 w 633"/>
                <a:gd name="T1" fmla="*/ 0 h 133"/>
                <a:gd name="T2" fmla="*/ 0 w 633"/>
                <a:gd name="T3" fmla="*/ 0 h 133"/>
                <a:gd name="T4" fmla="*/ 0 w 633"/>
                <a:gd name="T5" fmla="*/ 0 h 133"/>
                <a:gd name="T6" fmla="*/ 0 60000 65536"/>
                <a:gd name="T7" fmla="*/ 0 60000 65536"/>
                <a:gd name="T8" fmla="*/ 0 60000 65536"/>
                <a:gd name="T9" fmla="*/ 0 w 633"/>
                <a:gd name="T10" fmla="*/ 0 h 133"/>
                <a:gd name="T11" fmla="*/ 633 w 633"/>
                <a:gd name="T12" fmla="*/ 133 h 133"/>
              </a:gdLst>
              <a:ahLst/>
              <a:cxnLst>
                <a:cxn ang="T6">
                  <a:pos x="T0" y="T1"/>
                </a:cxn>
                <a:cxn ang="T7">
                  <a:pos x="T2" y="T3"/>
                </a:cxn>
                <a:cxn ang="T8">
                  <a:pos x="T4" y="T5"/>
                </a:cxn>
              </a:cxnLst>
              <a:rect l="T9" t="T10" r="T11" b="T12"/>
              <a:pathLst>
                <a:path w="633" h="133">
                  <a:moveTo>
                    <a:pt x="0" y="133"/>
                  </a:moveTo>
                  <a:lnTo>
                    <a:pt x="631" y="0"/>
                  </a:lnTo>
                  <a:lnTo>
                    <a:pt x="63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6" name="Freeform 591"/>
            <p:cNvSpPr>
              <a:spLocks/>
            </p:cNvSpPr>
            <p:nvPr/>
          </p:nvSpPr>
          <p:spPr bwMode="auto">
            <a:xfrm>
              <a:off x="3415" y="1485"/>
              <a:ext cx="77" cy="25"/>
            </a:xfrm>
            <a:custGeom>
              <a:avLst/>
              <a:gdLst>
                <a:gd name="T0" fmla="*/ 0 w 615"/>
                <a:gd name="T1" fmla="*/ 0 h 199"/>
                <a:gd name="T2" fmla="*/ 0 w 615"/>
                <a:gd name="T3" fmla="*/ 0 h 199"/>
                <a:gd name="T4" fmla="*/ 0 w 615"/>
                <a:gd name="T5" fmla="*/ 0 h 199"/>
                <a:gd name="T6" fmla="*/ 0 60000 65536"/>
                <a:gd name="T7" fmla="*/ 0 60000 65536"/>
                <a:gd name="T8" fmla="*/ 0 60000 65536"/>
                <a:gd name="T9" fmla="*/ 0 w 615"/>
                <a:gd name="T10" fmla="*/ 0 h 199"/>
                <a:gd name="T11" fmla="*/ 615 w 615"/>
                <a:gd name="T12" fmla="*/ 199 h 199"/>
              </a:gdLst>
              <a:ahLst/>
              <a:cxnLst>
                <a:cxn ang="T6">
                  <a:pos x="T0" y="T1"/>
                </a:cxn>
                <a:cxn ang="T7">
                  <a:pos x="T2" y="T3"/>
                </a:cxn>
                <a:cxn ang="T8">
                  <a:pos x="T4" y="T5"/>
                </a:cxn>
              </a:cxnLst>
              <a:rect l="T9" t="T10" r="T11" b="T12"/>
              <a:pathLst>
                <a:path w="615" h="199">
                  <a:moveTo>
                    <a:pt x="0" y="199"/>
                  </a:moveTo>
                  <a:lnTo>
                    <a:pt x="614" y="0"/>
                  </a:lnTo>
                  <a:lnTo>
                    <a:pt x="61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7" name="Freeform 592"/>
            <p:cNvSpPr>
              <a:spLocks/>
            </p:cNvSpPr>
            <p:nvPr/>
          </p:nvSpPr>
          <p:spPr bwMode="auto">
            <a:xfrm>
              <a:off x="3393" y="1419"/>
              <a:ext cx="74" cy="32"/>
            </a:xfrm>
            <a:custGeom>
              <a:avLst/>
              <a:gdLst>
                <a:gd name="T0" fmla="*/ 0 w 591"/>
                <a:gd name="T1" fmla="*/ 0 h 261"/>
                <a:gd name="T2" fmla="*/ 0 w 591"/>
                <a:gd name="T3" fmla="*/ 0 h 261"/>
                <a:gd name="T4" fmla="*/ 0 w 591"/>
                <a:gd name="T5" fmla="*/ 0 h 261"/>
                <a:gd name="T6" fmla="*/ 0 60000 65536"/>
                <a:gd name="T7" fmla="*/ 0 60000 65536"/>
                <a:gd name="T8" fmla="*/ 0 60000 65536"/>
                <a:gd name="T9" fmla="*/ 0 w 591"/>
                <a:gd name="T10" fmla="*/ 0 h 261"/>
                <a:gd name="T11" fmla="*/ 591 w 591"/>
                <a:gd name="T12" fmla="*/ 261 h 261"/>
              </a:gdLst>
              <a:ahLst/>
              <a:cxnLst>
                <a:cxn ang="T6">
                  <a:pos x="T0" y="T1"/>
                </a:cxn>
                <a:cxn ang="T7">
                  <a:pos x="T2" y="T3"/>
                </a:cxn>
                <a:cxn ang="T8">
                  <a:pos x="T4" y="T5"/>
                </a:cxn>
              </a:cxnLst>
              <a:rect l="T9" t="T10" r="T11" b="T12"/>
              <a:pathLst>
                <a:path w="591" h="261">
                  <a:moveTo>
                    <a:pt x="0" y="261"/>
                  </a:moveTo>
                  <a:lnTo>
                    <a:pt x="590" y="0"/>
                  </a:lnTo>
                  <a:lnTo>
                    <a:pt x="59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8" name="Freeform 593"/>
            <p:cNvSpPr>
              <a:spLocks/>
            </p:cNvSpPr>
            <p:nvPr/>
          </p:nvSpPr>
          <p:spPr bwMode="auto">
            <a:xfrm>
              <a:off x="3365" y="1355"/>
              <a:ext cx="70" cy="40"/>
            </a:xfrm>
            <a:custGeom>
              <a:avLst/>
              <a:gdLst>
                <a:gd name="T0" fmla="*/ 0 w 560"/>
                <a:gd name="T1" fmla="*/ 0 h 321"/>
                <a:gd name="T2" fmla="*/ 0 w 560"/>
                <a:gd name="T3" fmla="*/ 0 h 321"/>
                <a:gd name="T4" fmla="*/ 0 w 560"/>
                <a:gd name="T5" fmla="*/ 0 h 321"/>
                <a:gd name="T6" fmla="*/ 0 60000 65536"/>
                <a:gd name="T7" fmla="*/ 0 60000 65536"/>
                <a:gd name="T8" fmla="*/ 0 60000 65536"/>
                <a:gd name="T9" fmla="*/ 0 w 560"/>
                <a:gd name="T10" fmla="*/ 0 h 321"/>
                <a:gd name="T11" fmla="*/ 560 w 560"/>
                <a:gd name="T12" fmla="*/ 321 h 321"/>
              </a:gdLst>
              <a:ahLst/>
              <a:cxnLst>
                <a:cxn ang="T6">
                  <a:pos x="T0" y="T1"/>
                </a:cxn>
                <a:cxn ang="T7">
                  <a:pos x="T2" y="T3"/>
                </a:cxn>
                <a:cxn ang="T8">
                  <a:pos x="T4" y="T5"/>
                </a:cxn>
              </a:cxnLst>
              <a:rect l="T9" t="T10" r="T11" b="T12"/>
              <a:pathLst>
                <a:path w="560" h="321">
                  <a:moveTo>
                    <a:pt x="0" y="321"/>
                  </a:moveTo>
                  <a:lnTo>
                    <a:pt x="559" y="0"/>
                  </a:lnTo>
                  <a:lnTo>
                    <a:pt x="56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9" name="Freeform 594"/>
            <p:cNvSpPr>
              <a:spLocks/>
            </p:cNvSpPr>
            <p:nvPr/>
          </p:nvSpPr>
          <p:spPr bwMode="auto">
            <a:xfrm>
              <a:off x="3331" y="1296"/>
              <a:ext cx="65" cy="47"/>
            </a:xfrm>
            <a:custGeom>
              <a:avLst/>
              <a:gdLst>
                <a:gd name="T0" fmla="*/ 0 w 525"/>
                <a:gd name="T1" fmla="*/ 0 h 377"/>
                <a:gd name="T2" fmla="*/ 0 w 525"/>
                <a:gd name="T3" fmla="*/ 0 h 377"/>
                <a:gd name="T4" fmla="*/ 0 w 525"/>
                <a:gd name="T5" fmla="*/ 0 h 377"/>
                <a:gd name="T6" fmla="*/ 0 60000 65536"/>
                <a:gd name="T7" fmla="*/ 0 60000 65536"/>
                <a:gd name="T8" fmla="*/ 0 60000 65536"/>
                <a:gd name="T9" fmla="*/ 0 w 525"/>
                <a:gd name="T10" fmla="*/ 0 h 377"/>
                <a:gd name="T11" fmla="*/ 525 w 525"/>
                <a:gd name="T12" fmla="*/ 377 h 377"/>
              </a:gdLst>
              <a:ahLst/>
              <a:cxnLst>
                <a:cxn ang="T6">
                  <a:pos x="T0" y="T1"/>
                </a:cxn>
                <a:cxn ang="T7">
                  <a:pos x="T2" y="T3"/>
                </a:cxn>
                <a:cxn ang="T8">
                  <a:pos x="T4" y="T5"/>
                </a:cxn>
              </a:cxnLst>
              <a:rect l="T9" t="T10" r="T11" b="T12"/>
              <a:pathLst>
                <a:path w="525" h="377">
                  <a:moveTo>
                    <a:pt x="0" y="377"/>
                  </a:moveTo>
                  <a:lnTo>
                    <a:pt x="524" y="0"/>
                  </a:lnTo>
                  <a:lnTo>
                    <a:pt x="52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80" name="Freeform 595"/>
            <p:cNvSpPr>
              <a:spLocks/>
            </p:cNvSpPr>
            <p:nvPr/>
          </p:nvSpPr>
          <p:spPr bwMode="auto">
            <a:xfrm>
              <a:off x="3292" y="1240"/>
              <a:ext cx="60" cy="54"/>
            </a:xfrm>
            <a:custGeom>
              <a:avLst/>
              <a:gdLst>
                <a:gd name="T0" fmla="*/ 0 w 482"/>
                <a:gd name="T1" fmla="*/ 0 h 429"/>
                <a:gd name="T2" fmla="*/ 0 w 482"/>
                <a:gd name="T3" fmla="*/ 0 h 429"/>
                <a:gd name="T4" fmla="*/ 0 w 482"/>
                <a:gd name="T5" fmla="*/ 0 h 429"/>
                <a:gd name="T6" fmla="*/ 0 60000 65536"/>
                <a:gd name="T7" fmla="*/ 0 60000 65536"/>
                <a:gd name="T8" fmla="*/ 0 60000 65536"/>
                <a:gd name="T9" fmla="*/ 0 w 482"/>
                <a:gd name="T10" fmla="*/ 0 h 429"/>
                <a:gd name="T11" fmla="*/ 482 w 482"/>
                <a:gd name="T12" fmla="*/ 429 h 429"/>
              </a:gdLst>
              <a:ahLst/>
              <a:cxnLst>
                <a:cxn ang="T6">
                  <a:pos x="T0" y="T1"/>
                </a:cxn>
                <a:cxn ang="T7">
                  <a:pos x="T2" y="T3"/>
                </a:cxn>
                <a:cxn ang="T8">
                  <a:pos x="T4" y="T5"/>
                </a:cxn>
              </a:cxnLst>
              <a:rect l="T9" t="T10" r="T11" b="T12"/>
              <a:pathLst>
                <a:path w="482" h="429">
                  <a:moveTo>
                    <a:pt x="0" y="429"/>
                  </a:moveTo>
                  <a:lnTo>
                    <a:pt x="481" y="0"/>
                  </a:lnTo>
                  <a:lnTo>
                    <a:pt x="48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81" name="Freeform 596"/>
            <p:cNvSpPr>
              <a:spLocks/>
            </p:cNvSpPr>
            <p:nvPr/>
          </p:nvSpPr>
          <p:spPr bwMode="auto">
            <a:xfrm>
              <a:off x="3248" y="1190"/>
              <a:ext cx="54" cy="59"/>
            </a:xfrm>
            <a:custGeom>
              <a:avLst/>
              <a:gdLst>
                <a:gd name="T0" fmla="*/ 0 w 436"/>
                <a:gd name="T1" fmla="*/ 0 h 478"/>
                <a:gd name="T2" fmla="*/ 0 w 436"/>
                <a:gd name="T3" fmla="*/ 0 h 478"/>
                <a:gd name="T4" fmla="*/ 0 w 436"/>
                <a:gd name="T5" fmla="*/ 0 h 478"/>
                <a:gd name="T6" fmla="*/ 0 60000 65536"/>
                <a:gd name="T7" fmla="*/ 0 60000 65536"/>
                <a:gd name="T8" fmla="*/ 0 60000 65536"/>
                <a:gd name="T9" fmla="*/ 0 w 436"/>
                <a:gd name="T10" fmla="*/ 0 h 478"/>
                <a:gd name="T11" fmla="*/ 436 w 436"/>
                <a:gd name="T12" fmla="*/ 478 h 478"/>
              </a:gdLst>
              <a:ahLst/>
              <a:cxnLst>
                <a:cxn ang="T6">
                  <a:pos x="T0" y="T1"/>
                </a:cxn>
                <a:cxn ang="T7">
                  <a:pos x="T2" y="T3"/>
                </a:cxn>
                <a:cxn ang="T8">
                  <a:pos x="T4" y="T5"/>
                </a:cxn>
              </a:cxnLst>
              <a:rect l="T9" t="T10" r="T11" b="T12"/>
              <a:pathLst>
                <a:path w="436" h="478">
                  <a:moveTo>
                    <a:pt x="0" y="478"/>
                  </a:moveTo>
                  <a:lnTo>
                    <a:pt x="435" y="0"/>
                  </a:lnTo>
                  <a:lnTo>
                    <a:pt x="436"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82" name="Freeform 597"/>
            <p:cNvSpPr>
              <a:spLocks/>
            </p:cNvSpPr>
            <p:nvPr/>
          </p:nvSpPr>
          <p:spPr bwMode="auto">
            <a:xfrm>
              <a:off x="3199" y="1053"/>
              <a:ext cx="116" cy="156"/>
            </a:xfrm>
            <a:custGeom>
              <a:avLst/>
              <a:gdLst>
                <a:gd name="T0" fmla="*/ 0 w 925"/>
                <a:gd name="T1" fmla="*/ 0 h 1255"/>
                <a:gd name="T2" fmla="*/ 0 w 925"/>
                <a:gd name="T3" fmla="*/ 0 h 1255"/>
                <a:gd name="T4" fmla="*/ 0 w 925"/>
                <a:gd name="T5" fmla="*/ 0 h 1255"/>
                <a:gd name="T6" fmla="*/ 0 60000 65536"/>
                <a:gd name="T7" fmla="*/ 0 60000 65536"/>
                <a:gd name="T8" fmla="*/ 0 60000 65536"/>
                <a:gd name="T9" fmla="*/ 0 w 925"/>
                <a:gd name="T10" fmla="*/ 0 h 1255"/>
                <a:gd name="T11" fmla="*/ 925 w 925"/>
                <a:gd name="T12" fmla="*/ 1255 h 1255"/>
              </a:gdLst>
              <a:ahLst/>
              <a:cxnLst>
                <a:cxn ang="T6">
                  <a:pos x="T0" y="T1"/>
                </a:cxn>
                <a:cxn ang="T7">
                  <a:pos x="T2" y="T3"/>
                </a:cxn>
                <a:cxn ang="T8">
                  <a:pos x="T4" y="T5"/>
                </a:cxn>
              </a:cxnLst>
              <a:rect l="T9" t="T10" r="T11" b="T12"/>
              <a:pathLst>
                <a:path w="925" h="1255">
                  <a:moveTo>
                    <a:pt x="0" y="1255"/>
                  </a:moveTo>
                  <a:lnTo>
                    <a:pt x="924" y="0"/>
                  </a:lnTo>
                  <a:lnTo>
                    <a:pt x="92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83" name="Freeform 598"/>
            <p:cNvSpPr>
              <a:spLocks/>
            </p:cNvSpPr>
            <p:nvPr/>
          </p:nvSpPr>
          <p:spPr bwMode="auto">
            <a:xfrm>
              <a:off x="3292" y="2097"/>
              <a:ext cx="60" cy="54"/>
            </a:xfrm>
            <a:custGeom>
              <a:avLst/>
              <a:gdLst>
                <a:gd name="T0" fmla="*/ 0 w 482"/>
                <a:gd name="T1" fmla="*/ 0 h 429"/>
                <a:gd name="T2" fmla="*/ 0 w 482"/>
                <a:gd name="T3" fmla="*/ 0 h 429"/>
                <a:gd name="T4" fmla="*/ 0 w 482"/>
                <a:gd name="T5" fmla="*/ 0 h 429"/>
                <a:gd name="T6" fmla="*/ 0 60000 65536"/>
                <a:gd name="T7" fmla="*/ 0 60000 65536"/>
                <a:gd name="T8" fmla="*/ 0 60000 65536"/>
                <a:gd name="T9" fmla="*/ 0 w 482"/>
                <a:gd name="T10" fmla="*/ 0 h 429"/>
                <a:gd name="T11" fmla="*/ 482 w 482"/>
                <a:gd name="T12" fmla="*/ 429 h 429"/>
              </a:gdLst>
              <a:ahLst/>
              <a:cxnLst>
                <a:cxn ang="T6">
                  <a:pos x="T0" y="T1"/>
                </a:cxn>
                <a:cxn ang="T7">
                  <a:pos x="T2" y="T3"/>
                </a:cxn>
                <a:cxn ang="T8">
                  <a:pos x="T4" y="T5"/>
                </a:cxn>
              </a:cxnLst>
              <a:rect l="T9" t="T10" r="T11" b="T12"/>
              <a:pathLst>
                <a:path w="482" h="429">
                  <a:moveTo>
                    <a:pt x="0" y="0"/>
                  </a:moveTo>
                  <a:lnTo>
                    <a:pt x="481" y="429"/>
                  </a:lnTo>
                  <a:lnTo>
                    <a:pt x="482" y="42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84" name="Freeform 599"/>
            <p:cNvSpPr>
              <a:spLocks/>
            </p:cNvSpPr>
            <p:nvPr/>
          </p:nvSpPr>
          <p:spPr bwMode="auto">
            <a:xfrm>
              <a:off x="3248" y="2141"/>
              <a:ext cx="54" cy="60"/>
            </a:xfrm>
            <a:custGeom>
              <a:avLst/>
              <a:gdLst>
                <a:gd name="T0" fmla="*/ 0 w 436"/>
                <a:gd name="T1" fmla="*/ 0 h 478"/>
                <a:gd name="T2" fmla="*/ 0 w 436"/>
                <a:gd name="T3" fmla="*/ 0 h 478"/>
                <a:gd name="T4" fmla="*/ 0 w 436"/>
                <a:gd name="T5" fmla="*/ 0 h 478"/>
                <a:gd name="T6" fmla="*/ 0 60000 65536"/>
                <a:gd name="T7" fmla="*/ 0 60000 65536"/>
                <a:gd name="T8" fmla="*/ 0 60000 65536"/>
                <a:gd name="T9" fmla="*/ 0 w 436"/>
                <a:gd name="T10" fmla="*/ 0 h 478"/>
                <a:gd name="T11" fmla="*/ 436 w 436"/>
                <a:gd name="T12" fmla="*/ 478 h 478"/>
              </a:gdLst>
              <a:ahLst/>
              <a:cxnLst>
                <a:cxn ang="T6">
                  <a:pos x="T0" y="T1"/>
                </a:cxn>
                <a:cxn ang="T7">
                  <a:pos x="T2" y="T3"/>
                </a:cxn>
                <a:cxn ang="T8">
                  <a:pos x="T4" y="T5"/>
                </a:cxn>
              </a:cxnLst>
              <a:rect l="T9" t="T10" r="T11" b="T12"/>
              <a:pathLst>
                <a:path w="436" h="478">
                  <a:moveTo>
                    <a:pt x="0" y="0"/>
                  </a:moveTo>
                  <a:lnTo>
                    <a:pt x="435" y="478"/>
                  </a:lnTo>
                  <a:lnTo>
                    <a:pt x="436" y="47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85" name="Freeform 600"/>
            <p:cNvSpPr>
              <a:spLocks/>
            </p:cNvSpPr>
            <p:nvPr/>
          </p:nvSpPr>
          <p:spPr bwMode="auto">
            <a:xfrm>
              <a:off x="3415" y="1881"/>
              <a:ext cx="77" cy="24"/>
            </a:xfrm>
            <a:custGeom>
              <a:avLst/>
              <a:gdLst>
                <a:gd name="T0" fmla="*/ 0 w 615"/>
                <a:gd name="T1" fmla="*/ 0 h 199"/>
                <a:gd name="T2" fmla="*/ 0 w 615"/>
                <a:gd name="T3" fmla="*/ 0 h 199"/>
                <a:gd name="T4" fmla="*/ 0 w 615"/>
                <a:gd name="T5" fmla="*/ 0 h 199"/>
                <a:gd name="T6" fmla="*/ 0 60000 65536"/>
                <a:gd name="T7" fmla="*/ 0 60000 65536"/>
                <a:gd name="T8" fmla="*/ 0 60000 65536"/>
                <a:gd name="T9" fmla="*/ 0 w 615"/>
                <a:gd name="T10" fmla="*/ 0 h 199"/>
                <a:gd name="T11" fmla="*/ 615 w 615"/>
                <a:gd name="T12" fmla="*/ 199 h 199"/>
              </a:gdLst>
              <a:ahLst/>
              <a:cxnLst>
                <a:cxn ang="T6">
                  <a:pos x="T0" y="T1"/>
                </a:cxn>
                <a:cxn ang="T7">
                  <a:pos x="T2" y="T3"/>
                </a:cxn>
                <a:cxn ang="T8">
                  <a:pos x="T4" y="T5"/>
                </a:cxn>
              </a:cxnLst>
              <a:rect l="T9" t="T10" r="T11" b="T12"/>
              <a:pathLst>
                <a:path w="615" h="199">
                  <a:moveTo>
                    <a:pt x="0" y="0"/>
                  </a:moveTo>
                  <a:lnTo>
                    <a:pt x="614" y="199"/>
                  </a:lnTo>
                  <a:lnTo>
                    <a:pt x="615" y="19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86" name="Freeform 601"/>
            <p:cNvSpPr>
              <a:spLocks/>
            </p:cNvSpPr>
            <p:nvPr/>
          </p:nvSpPr>
          <p:spPr bwMode="auto">
            <a:xfrm>
              <a:off x="3393" y="1939"/>
              <a:ext cx="74" cy="33"/>
            </a:xfrm>
            <a:custGeom>
              <a:avLst/>
              <a:gdLst>
                <a:gd name="T0" fmla="*/ 0 w 591"/>
                <a:gd name="T1" fmla="*/ 0 h 261"/>
                <a:gd name="T2" fmla="*/ 0 w 591"/>
                <a:gd name="T3" fmla="*/ 0 h 261"/>
                <a:gd name="T4" fmla="*/ 0 w 591"/>
                <a:gd name="T5" fmla="*/ 0 h 261"/>
                <a:gd name="T6" fmla="*/ 0 60000 65536"/>
                <a:gd name="T7" fmla="*/ 0 60000 65536"/>
                <a:gd name="T8" fmla="*/ 0 60000 65536"/>
                <a:gd name="T9" fmla="*/ 0 w 591"/>
                <a:gd name="T10" fmla="*/ 0 h 261"/>
                <a:gd name="T11" fmla="*/ 591 w 591"/>
                <a:gd name="T12" fmla="*/ 261 h 261"/>
              </a:gdLst>
              <a:ahLst/>
              <a:cxnLst>
                <a:cxn ang="T6">
                  <a:pos x="T0" y="T1"/>
                </a:cxn>
                <a:cxn ang="T7">
                  <a:pos x="T2" y="T3"/>
                </a:cxn>
                <a:cxn ang="T8">
                  <a:pos x="T4" y="T5"/>
                </a:cxn>
              </a:cxnLst>
              <a:rect l="T9" t="T10" r="T11" b="T12"/>
              <a:pathLst>
                <a:path w="591" h="261">
                  <a:moveTo>
                    <a:pt x="0" y="0"/>
                  </a:moveTo>
                  <a:lnTo>
                    <a:pt x="590" y="261"/>
                  </a:lnTo>
                  <a:lnTo>
                    <a:pt x="591" y="2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87" name="Freeform 602"/>
            <p:cNvSpPr>
              <a:spLocks/>
            </p:cNvSpPr>
            <p:nvPr/>
          </p:nvSpPr>
          <p:spPr bwMode="auto">
            <a:xfrm>
              <a:off x="3365" y="1995"/>
              <a:ext cx="70" cy="40"/>
            </a:xfrm>
            <a:custGeom>
              <a:avLst/>
              <a:gdLst>
                <a:gd name="T0" fmla="*/ 0 w 560"/>
                <a:gd name="T1" fmla="*/ 0 h 321"/>
                <a:gd name="T2" fmla="*/ 0 w 560"/>
                <a:gd name="T3" fmla="*/ 0 h 321"/>
                <a:gd name="T4" fmla="*/ 0 w 560"/>
                <a:gd name="T5" fmla="*/ 0 h 321"/>
                <a:gd name="T6" fmla="*/ 0 60000 65536"/>
                <a:gd name="T7" fmla="*/ 0 60000 65536"/>
                <a:gd name="T8" fmla="*/ 0 60000 65536"/>
                <a:gd name="T9" fmla="*/ 0 w 560"/>
                <a:gd name="T10" fmla="*/ 0 h 321"/>
                <a:gd name="T11" fmla="*/ 560 w 560"/>
                <a:gd name="T12" fmla="*/ 321 h 321"/>
              </a:gdLst>
              <a:ahLst/>
              <a:cxnLst>
                <a:cxn ang="T6">
                  <a:pos x="T0" y="T1"/>
                </a:cxn>
                <a:cxn ang="T7">
                  <a:pos x="T2" y="T3"/>
                </a:cxn>
                <a:cxn ang="T8">
                  <a:pos x="T4" y="T5"/>
                </a:cxn>
              </a:cxnLst>
              <a:rect l="T9" t="T10" r="T11" b="T12"/>
              <a:pathLst>
                <a:path w="560" h="321">
                  <a:moveTo>
                    <a:pt x="0" y="0"/>
                  </a:moveTo>
                  <a:lnTo>
                    <a:pt x="559" y="321"/>
                  </a:lnTo>
                  <a:lnTo>
                    <a:pt x="560" y="32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88" name="Freeform 603"/>
            <p:cNvSpPr>
              <a:spLocks/>
            </p:cNvSpPr>
            <p:nvPr/>
          </p:nvSpPr>
          <p:spPr bwMode="auto">
            <a:xfrm>
              <a:off x="3331" y="2048"/>
              <a:ext cx="65" cy="47"/>
            </a:xfrm>
            <a:custGeom>
              <a:avLst/>
              <a:gdLst>
                <a:gd name="T0" fmla="*/ 0 w 525"/>
                <a:gd name="T1" fmla="*/ 0 h 377"/>
                <a:gd name="T2" fmla="*/ 0 w 525"/>
                <a:gd name="T3" fmla="*/ 0 h 377"/>
                <a:gd name="T4" fmla="*/ 0 w 525"/>
                <a:gd name="T5" fmla="*/ 0 h 377"/>
                <a:gd name="T6" fmla="*/ 0 60000 65536"/>
                <a:gd name="T7" fmla="*/ 0 60000 65536"/>
                <a:gd name="T8" fmla="*/ 0 60000 65536"/>
                <a:gd name="T9" fmla="*/ 0 w 525"/>
                <a:gd name="T10" fmla="*/ 0 h 377"/>
                <a:gd name="T11" fmla="*/ 525 w 525"/>
                <a:gd name="T12" fmla="*/ 377 h 377"/>
              </a:gdLst>
              <a:ahLst/>
              <a:cxnLst>
                <a:cxn ang="T6">
                  <a:pos x="T0" y="T1"/>
                </a:cxn>
                <a:cxn ang="T7">
                  <a:pos x="T2" y="T3"/>
                </a:cxn>
                <a:cxn ang="T8">
                  <a:pos x="T4" y="T5"/>
                </a:cxn>
              </a:cxnLst>
              <a:rect l="T9" t="T10" r="T11" b="T12"/>
              <a:pathLst>
                <a:path w="525" h="377">
                  <a:moveTo>
                    <a:pt x="0" y="0"/>
                  </a:moveTo>
                  <a:lnTo>
                    <a:pt x="524" y="377"/>
                  </a:lnTo>
                  <a:lnTo>
                    <a:pt x="525" y="37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89" name="Freeform 604"/>
            <p:cNvSpPr>
              <a:spLocks/>
            </p:cNvSpPr>
            <p:nvPr/>
          </p:nvSpPr>
          <p:spPr bwMode="auto">
            <a:xfrm>
              <a:off x="3432" y="1820"/>
              <a:ext cx="79" cy="17"/>
            </a:xfrm>
            <a:custGeom>
              <a:avLst/>
              <a:gdLst>
                <a:gd name="T0" fmla="*/ 0 w 633"/>
                <a:gd name="T1" fmla="*/ 0 h 134"/>
                <a:gd name="T2" fmla="*/ 0 w 633"/>
                <a:gd name="T3" fmla="*/ 0 h 134"/>
                <a:gd name="T4" fmla="*/ 0 w 633"/>
                <a:gd name="T5" fmla="*/ 0 h 134"/>
                <a:gd name="T6" fmla="*/ 0 60000 65536"/>
                <a:gd name="T7" fmla="*/ 0 60000 65536"/>
                <a:gd name="T8" fmla="*/ 0 60000 65536"/>
                <a:gd name="T9" fmla="*/ 0 w 633"/>
                <a:gd name="T10" fmla="*/ 0 h 134"/>
                <a:gd name="T11" fmla="*/ 633 w 633"/>
                <a:gd name="T12" fmla="*/ 134 h 134"/>
              </a:gdLst>
              <a:ahLst/>
              <a:cxnLst>
                <a:cxn ang="T6">
                  <a:pos x="T0" y="T1"/>
                </a:cxn>
                <a:cxn ang="T7">
                  <a:pos x="T2" y="T3"/>
                </a:cxn>
                <a:cxn ang="T8">
                  <a:pos x="T4" y="T5"/>
                </a:cxn>
              </a:cxnLst>
              <a:rect l="T9" t="T10" r="T11" b="T12"/>
              <a:pathLst>
                <a:path w="633" h="134">
                  <a:moveTo>
                    <a:pt x="0" y="0"/>
                  </a:moveTo>
                  <a:lnTo>
                    <a:pt x="631" y="134"/>
                  </a:lnTo>
                  <a:lnTo>
                    <a:pt x="633" y="13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90" name="Freeform 605"/>
            <p:cNvSpPr>
              <a:spLocks/>
            </p:cNvSpPr>
            <p:nvPr/>
          </p:nvSpPr>
          <p:spPr bwMode="auto">
            <a:xfrm>
              <a:off x="3441" y="1758"/>
              <a:ext cx="81" cy="8"/>
            </a:xfrm>
            <a:custGeom>
              <a:avLst/>
              <a:gdLst>
                <a:gd name="T0" fmla="*/ 0 w 642"/>
                <a:gd name="T1" fmla="*/ 0 h 67"/>
                <a:gd name="T2" fmla="*/ 0 w 642"/>
                <a:gd name="T3" fmla="*/ 0 h 67"/>
                <a:gd name="T4" fmla="*/ 0 w 642"/>
                <a:gd name="T5" fmla="*/ 0 h 67"/>
                <a:gd name="T6" fmla="*/ 0 60000 65536"/>
                <a:gd name="T7" fmla="*/ 0 60000 65536"/>
                <a:gd name="T8" fmla="*/ 0 60000 65536"/>
                <a:gd name="T9" fmla="*/ 0 w 642"/>
                <a:gd name="T10" fmla="*/ 0 h 67"/>
                <a:gd name="T11" fmla="*/ 642 w 642"/>
                <a:gd name="T12" fmla="*/ 67 h 67"/>
              </a:gdLst>
              <a:ahLst/>
              <a:cxnLst>
                <a:cxn ang="T6">
                  <a:pos x="T0" y="T1"/>
                </a:cxn>
                <a:cxn ang="T7">
                  <a:pos x="T2" y="T3"/>
                </a:cxn>
                <a:cxn ang="T8">
                  <a:pos x="T4" y="T5"/>
                </a:cxn>
              </a:cxnLst>
              <a:rect l="T9" t="T10" r="T11" b="T12"/>
              <a:pathLst>
                <a:path w="642" h="67">
                  <a:moveTo>
                    <a:pt x="0" y="0"/>
                  </a:moveTo>
                  <a:lnTo>
                    <a:pt x="641" y="67"/>
                  </a:lnTo>
                  <a:lnTo>
                    <a:pt x="642" y="6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91" name="Freeform 606"/>
            <p:cNvSpPr>
              <a:spLocks/>
            </p:cNvSpPr>
            <p:nvPr/>
          </p:nvSpPr>
          <p:spPr bwMode="auto">
            <a:xfrm>
              <a:off x="3324" y="1675"/>
              <a:ext cx="120" cy="40"/>
            </a:xfrm>
            <a:custGeom>
              <a:avLst/>
              <a:gdLst>
                <a:gd name="T0" fmla="*/ 0 w 967"/>
                <a:gd name="T1" fmla="*/ 0 h 323"/>
                <a:gd name="T2" fmla="*/ 0 w 967"/>
                <a:gd name="T3" fmla="*/ 0 h 323"/>
                <a:gd name="T4" fmla="*/ 0 w 967"/>
                <a:gd name="T5" fmla="*/ 0 h 323"/>
                <a:gd name="T6" fmla="*/ 0 w 967"/>
                <a:gd name="T7" fmla="*/ 0 h 323"/>
                <a:gd name="T8" fmla="*/ 0 60000 65536"/>
                <a:gd name="T9" fmla="*/ 0 60000 65536"/>
                <a:gd name="T10" fmla="*/ 0 60000 65536"/>
                <a:gd name="T11" fmla="*/ 0 60000 65536"/>
                <a:gd name="T12" fmla="*/ 0 w 967"/>
                <a:gd name="T13" fmla="*/ 0 h 323"/>
                <a:gd name="T14" fmla="*/ 967 w 967"/>
                <a:gd name="T15" fmla="*/ 323 h 323"/>
              </a:gdLst>
              <a:ahLst/>
              <a:cxnLst>
                <a:cxn ang="T8">
                  <a:pos x="T0" y="T1"/>
                </a:cxn>
                <a:cxn ang="T9">
                  <a:pos x="T2" y="T3"/>
                </a:cxn>
                <a:cxn ang="T10">
                  <a:pos x="T4" y="T5"/>
                </a:cxn>
                <a:cxn ang="T11">
                  <a:pos x="T6" y="T7"/>
                </a:cxn>
              </a:cxnLst>
              <a:rect l="T12" t="T13" r="T14" b="T15"/>
              <a:pathLst>
                <a:path w="967" h="323">
                  <a:moveTo>
                    <a:pt x="0" y="0"/>
                  </a:moveTo>
                  <a:lnTo>
                    <a:pt x="967" y="162"/>
                  </a:lnTo>
                  <a:lnTo>
                    <a:pt x="0" y="3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2" name="Freeform 607"/>
            <p:cNvSpPr>
              <a:spLocks/>
            </p:cNvSpPr>
            <p:nvPr/>
          </p:nvSpPr>
          <p:spPr bwMode="auto">
            <a:xfrm>
              <a:off x="3324" y="1675"/>
              <a:ext cx="120" cy="40"/>
            </a:xfrm>
            <a:custGeom>
              <a:avLst/>
              <a:gdLst>
                <a:gd name="T0" fmla="*/ 0 w 967"/>
                <a:gd name="T1" fmla="*/ 0 h 323"/>
                <a:gd name="T2" fmla="*/ 0 w 967"/>
                <a:gd name="T3" fmla="*/ 0 h 323"/>
                <a:gd name="T4" fmla="*/ 0 w 967"/>
                <a:gd name="T5" fmla="*/ 0 h 323"/>
                <a:gd name="T6" fmla="*/ 0 w 967"/>
                <a:gd name="T7" fmla="*/ 0 h 323"/>
                <a:gd name="T8" fmla="*/ 0 60000 65536"/>
                <a:gd name="T9" fmla="*/ 0 60000 65536"/>
                <a:gd name="T10" fmla="*/ 0 60000 65536"/>
                <a:gd name="T11" fmla="*/ 0 60000 65536"/>
                <a:gd name="T12" fmla="*/ 0 w 967"/>
                <a:gd name="T13" fmla="*/ 0 h 323"/>
                <a:gd name="T14" fmla="*/ 967 w 967"/>
                <a:gd name="T15" fmla="*/ 323 h 323"/>
              </a:gdLst>
              <a:ahLst/>
              <a:cxnLst>
                <a:cxn ang="T8">
                  <a:pos x="T0" y="T1"/>
                </a:cxn>
                <a:cxn ang="T9">
                  <a:pos x="T2" y="T3"/>
                </a:cxn>
                <a:cxn ang="T10">
                  <a:pos x="T4" y="T5"/>
                </a:cxn>
                <a:cxn ang="T11">
                  <a:pos x="T6" y="T7"/>
                </a:cxn>
              </a:cxnLst>
              <a:rect l="T12" t="T13" r="T14" b="T15"/>
              <a:pathLst>
                <a:path w="967" h="323">
                  <a:moveTo>
                    <a:pt x="0" y="0"/>
                  </a:moveTo>
                  <a:lnTo>
                    <a:pt x="967" y="162"/>
                  </a:lnTo>
                  <a:lnTo>
                    <a:pt x="0" y="323"/>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93" name="Freeform 608"/>
            <p:cNvSpPr>
              <a:spLocks/>
            </p:cNvSpPr>
            <p:nvPr/>
          </p:nvSpPr>
          <p:spPr bwMode="auto">
            <a:xfrm>
              <a:off x="2716" y="1695"/>
              <a:ext cx="608" cy="0"/>
            </a:xfrm>
            <a:custGeom>
              <a:avLst/>
              <a:gdLst>
                <a:gd name="T0" fmla="*/ 0 w 4864"/>
                <a:gd name="T1" fmla="*/ 0 w 4864"/>
                <a:gd name="T2" fmla="*/ 0 w 4864"/>
                <a:gd name="T3" fmla="*/ 0 60000 65536"/>
                <a:gd name="T4" fmla="*/ 0 60000 65536"/>
                <a:gd name="T5" fmla="*/ 0 60000 65536"/>
                <a:gd name="T6" fmla="*/ 0 w 4864"/>
                <a:gd name="T7" fmla="*/ 4864 w 4864"/>
              </a:gdLst>
              <a:ahLst/>
              <a:cxnLst>
                <a:cxn ang="T3">
                  <a:pos x="T0" y="0"/>
                </a:cxn>
                <a:cxn ang="T4">
                  <a:pos x="T1" y="0"/>
                </a:cxn>
                <a:cxn ang="T5">
                  <a:pos x="T2" y="0"/>
                </a:cxn>
              </a:cxnLst>
              <a:rect l="T6" t="0" r="T7" b="0"/>
              <a:pathLst>
                <a:path w="4864">
                  <a:moveTo>
                    <a:pt x="4864" y="0"/>
                  </a:move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94" name="Freeform 609"/>
            <p:cNvSpPr>
              <a:spLocks/>
            </p:cNvSpPr>
            <p:nvPr/>
          </p:nvSpPr>
          <p:spPr bwMode="auto">
            <a:xfrm>
              <a:off x="2946" y="1462"/>
              <a:ext cx="1" cy="233"/>
            </a:xfrm>
            <a:custGeom>
              <a:avLst/>
              <a:gdLst>
                <a:gd name="T0" fmla="*/ 0 w 2"/>
                <a:gd name="T1" fmla="*/ 0 h 1864"/>
                <a:gd name="T2" fmla="*/ 0 w 2"/>
                <a:gd name="T3" fmla="*/ 0 h 1864"/>
                <a:gd name="T4" fmla="*/ 1 w 2"/>
                <a:gd name="T5" fmla="*/ 0 h 1864"/>
                <a:gd name="T6" fmla="*/ 0 60000 65536"/>
                <a:gd name="T7" fmla="*/ 0 60000 65536"/>
                <a:gd name="T8" fmla="*/ 0 60000 65536"/>
                <a:gd name="T9" fmla="*/ 0 w 2"/>
                <a:gd name="T10" fmla="*/ 0 h 1864"/>
                <a:gd name="T11" fmla="*/ 2 w 2"/>
                <a:gd name="T12" fmla="*/ 1864 h 1864"/>
              </a:gdLst>
              <a:ahLst/>
              <a:cxnLst>
                <a:cxn ang="T6">
                  <a:pos x="T0" y="T1"/>
                </a:cxn>
                <a:cxn ang="T7">
                  <a:pos x="T2" y="T3"/>
                </a:cxn>
                <a:cxn ang="T8">
                  <a:pos x="T4" y="T5"/>
                </a:cxn>
              </a:cxnLst>
              <a:rect l="T9" t="T10" r="T11" b="T12"/>
              <a:pathLst>
                <a:path w="2" h="1864">
                  <a:moveTo>
                    <a:pt x="0" y="1864"/>
                  </a:move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95" name="Freeform 610"/>
            <p:cNvSpPr>
              <a:spLocks/>
            </p:cNvSpPr>
            <p:nvPr/>
          </p:nvSpPr>
          <p:spPr bwMode="auto">
            <a:xfrm>
              <a:off x="2946" y="953"/>
              <a:ext cx="2050" cy="0"/>
            </a:xfrm>
            <a:custGeom>
              <a:avLst/>
              <a:gdLst>
                <a:gd name="T0" fmla="*/ 0 w 16393"/>
                <a:gd name="T1" fmla="*/ 0 w 16393"/>
                <a:gd name="T2" fmla="*/ 0 w 16393"/>
                <a:gd name="T3" fmla="*/ 0 60000 65536"/>
                <a:gd name="T4" fmla="*/ 0 60000 65536"/>
                <a:gd name="T5" fmla="*/ 0 60000 65536"/>
                <a:gd name="T6" fmla="*/ 0 w 16393"/>
                <a:gd name="T7" fmla="*/ 16393 w 16393"/>
              </a:gdLst>
              <a:ahLst/>
              <a:cxnLst>
                <a:cxn ang="T3">
                  <a:pos x="T0" y="0"/>
                </a:cxn>
                <a:cxn ang="T4">
                  <a:pos x="T1" y="0"/>
                </a:cxn>
                <a:cxn ang="T5">
                  <a:pos x="T2" y="0"/>
                </a:cxn>
              </a:cxnLst>
              <a:rect l="T6" t="0" r="T7" b="0"/>
              <a:pathLst>
                <a:path w="16393">
                  <a:moveTo>
                    <a:pt x="0" y="0"/>
                  </a:moveTo>
                  <a:lnTo>
                    <a:pt x="16392" y="0"/>
                  </a:lnTo>
                  <a:lnTo>
                    <a:pt x="1639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96" name="Freeform 611"/>
            <p:cNvSpPr>
              <a:spLocks/>
            </p:cNvSpPr>
            <p:nvPr/>
          </p:nvSpPr>
          <p:spPr bwMode="auto">
            <a:xfrm>
              <a:off x="4995" y="953"/>
              <a:ext cx="1" cy="356"/>
            </a:xfrm>
            <a:custGeom>
              <a:avLst/>
              <a:gdLst>
                <a:gd name="T0" fmla="*/ 0 w 1"/>
                <a:gd name="T1" fmla="*/ 0 h 2847"/>
                <a:gd name="T2" fmla="*/ 0 w 1"/>
                <a:gd name="T3" fmla="*/ 0 h 2847"/>
                <a:gd name="T4" fmla="*/ 1 w 1"/>
                <a:gd name="T5" fmla="*/ 0 h 2847"/>
                <a:gd name="T6" fmla="*/ 0 60000 65536"/>
                <a:gd name="T7" fmla="*/ 0 60000 65536"/>
                <a:gd name="T8" fmla="*/ 0 60000 65536"/>
                <a:gd name="T9" fmla="*/ 0 w 1"/>
                <a:gd name="T10" fmla="*/ 0 h 2847"/>
                <a:gd name="T11" fmla="*/ 1 w 1"/>
                <a:gd name="T12" fmla="*/ 2847 h 2847"/>
              </a:gdLst>
              <a:ahLst/>
              <a:cxnLst>
                <a:cxn ang="T6">
                  <a:pos x="T0" y="T1"/>
                </a:cxn>
                <a:cxn ang="T7">
                  <a:pos x="T2" y="T3"/>
                </a:cxn>
                <a:cxn ang="T8">
                  <a:pos x="T4" y="T5"/>
                </a:cxn>
              </a:cxnLst>
              <a:rect l="T9" t="T10" r="T11" b="T12"/>
              <a:pathLst>
                <a:path w="1" h="2847">
                  <a:moveTo>
                    <a:pt x="0" y="0"/>
                  </a:moveTo>
                  <a:lnTo>
                    <a:pt x="0" y="2847"/>
                  </a:lnTo>
                  <a:lnTo>
                    <a:pt x="1" y="284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97" name="Freeform 612"/>
            <p:cNvSpPr>
              <a:spLocks/>
            </p:cNvSpPr>
            <p:nvPr/>
          </p:nvSpPr>
          <p:spPr bwMode="auto">
            <a:xfrm>
              <a:off x="3302" y="2201"/>
              <a:ext cx="435" cy="0"/>
            </a:xfrm>
            <a:custGeom>
              <a:avLst/>
              <a:gdLst>
                <a:gd name="T0" fmla="*/ 0 w 3482"/>
                <a:gd name="T1" fmla="*/ 0 w 3482"/>
                <a:gd name="T2" fmla="*/ 0 w 3482"/>
                <a:gd name="T3" fmla="*/ 0 60000 65536"/>
                <a:gd name="T4" fmla="*/ 0 60000 65536"/>
                <a:gd name="T5" fmla="*/ 0 60000 65536"/>
                <a:gd name="T6" fmla="*/ 0 w 3482"/>
                <a:gd name="T7" fmla="*/ 3482 w 3482"/>
              </a:gdLst>
              <a:ahLst/>
              <a:cxnLst>
                <a:cxn ang="T3">
                  <a:pos x="T0" y="0"/>
                </a:cxn>
                <a:cxn ang="T4">
                  <a:pos x="T1" y="0"/>
                </a:cxn>
                <a:cxn ang="T5">
                  <a:pos x="T2" y="0"/>
                </a:cxn>
              </a:cxnLst>
              <a:rect l="T6" t="0" r="T7" b="0"/>
              <a:pathLst>
                <a:path w="3482">
                  <a:moveTo>
                    <a:pt x="0" y="0"/>
                  </a:moveTo>
                  <a:lnTo>
                    <a:pt x="3481" y="0"/>
                  </a:lnTo>
                  <a:lnTo>
                    <a:pt x="348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98" name="Freeform 613"/>
            <p:cNvSpPr>
              <a:spLocks/>
            </p:cNvSpPr>
            <p:nvPr/>
          </p:nvSpPr>
          <p:spPr bwMode="auto">
            <a:xfrm>
              <a:off x="3737" y="1237"/>
              <a:ext cx="0" cy="964"/>
            </a:xfrm>
            <a:custGeom>
              <a:avLst/>
              <a:gdLst>
                <a:gd name="T0" fmla="*/ 0 w 1"/>
                <a:gd name="T1" fmla="*/ 0 h 7711"/>
                <a:gd name="T2" fmla="*/ 0 w 1"/>
                <a:gd name="T3" fmla="*/ 0 h 7711"/>
                <a:gd name="T4" fmla="*/ 0 w 1"/>
                <a:gd name="T5" fmla="*/ 0 h 7711"/>
                <a:gd name="T6" fmla="*/ 0 60000 65536"/>
                <a:gd name="T7" fmla="*/ 0 60000 65536"/>
                <a:gd name="T8" fmla="*/ 0 60000 65536"/>
                <a:gd name="T9" fmla="*/ 0 w 1"/>
                <a:gd name="T10" fmla="*/ 0 h 7711"/>
                <a:gd name="T11" fmla="*/ 0 w 1"/>
                <a:gd name="T12" fmla="*/ 7711 h 7711"/>
              </a:gdLst>
              <a:ahLst/>
              <a:cxnLst>
                <a:cxn ang="T6">
                  <a:pos x="T0" y="T1"/>
                </a:cxn>
                <a:cxn ang="T7">
                  <a:pos x="T2" y="T3"/>
                </a:cxn>
                <a:cxn ang="T8">
                  <a:pos x="T4" y="T5"/>
                </a:cxn>
              </a:cxnLst>
              <a:rect l="T9" t="T10" r="T11" b="T12"/>
              <a:pathLst>
                <a:path w="1" h="7711">
                  <a:moveTo>
                    <a:pt x="0" y="7711"/>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99" name="Freeform 614"/>
            <p:cNvSpPr>
              <a:spLocks/>
            </p:cNvSpPr>
            <p:nvPr/>
          </p:nvSpPr>
          <p:spPr bwMode="auto">
            <a:xfrm>
              <a:off x="3737" y="1237"/>
              <a:ext cx="879" cy="0"/>
            </a:xfrm>
            <a:custGeom>
              <a:avLst/>
              <a:gdLst>
                <a:gd name="T0" fmla="*/ 0 w 7030"/>
                <a:gd name="T1" fmla="*/ 0 w 7030"/>
                <a:gd name="T2" fmla="*/ 0 w 7030"/>
                <a:gd name="T3" fmla="*/ 0 60000 65536"/>
                <a:gd name="T4" fmla="*/ 0 60000 65536"/>
                <a:gd name="T5" fmla="*/ 0 60000 65536"/>
                <a:gd name="T6" fmla="*/ 0 w 7030"/>
                <a:gd name="T7" fmla="*/ 7030 w 7030"/>
              </a:gdLst>
              <a:ahLst/>
              <a:cxnLst>
                <a:cxn ang="T3">
                  <a:pos x="T0" y="0"/>
                </a:cxn>
                <a:cxn ang="T4">
                  <a:pos x="T1" y="0"/>
                </a:cxn>
                <a:cxn ang="T5">
                  <a:pos x="T2" y="0"/>
                </a:cxn>
              </a:cxnLst>
              <a:rect l="T6" t="0" r="T7" b="0"/>
              <a:pathLst>
                <a:path w="7030">
                  <a:moveTo>
                    <a:pt x="0" y="0"/>
                  </a:moveTo>
                  <a:lnTo>
                    <a:pt x="7029" y="0"/>
                  </a:lnTo>
                  <a:lnTo>
                    <a:pt x="703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00" name="Freeform 615"/>
            <p:cNvSpPr>
              <a:spLocks/>
            </p:cNvSpPr>
            <p:nvPr/>
          </p:nvSpPr>
          <p:spPr bwMode="auto">
            <a:xfrm>
              <a:off x="4616" y="1237"/>
              <a:ext cx="0" cy="694"/>
            </a:xfrm>
            <a:custGeom>
              <a:avLst/>
              <a:gdLst>
                <a:gd name="T0" fmla="*/ 0 w 1"/>
                <a:gd name="T1" fmla="*/ 0 h 5551"/>
                <a:gd name="T2" fmla="*/ 0 w 1"/>
                <a:gd name="T3" fmla="*/ 0 h 5551"/>
                <a:gd name="T4" fmla="*/ 0 w 1"/>
                <a:gd name="T5" fmla="*/ 0 h 5551"/>
                <a:gd name="T6" fmla="*/ 0 60000 65536"/>
                <a:gd name="T7" fmla="*/ 0 60000 65536"/>
                <a:gd name="T8" fmla="*/ 0 60000 65536"/>
                <a:gd name="T9" fmla="*/ 0 w 1"/>
                <a:gd name="T10" fmla="*/ 0 h 5551"/>
                <a:gd name="T11" fmla="*/ 0 w 1"/>
                <a:gd name="T12" fmla="*/ 5551 h 5551"/>
              </a:gdLst>
              <a:ahLst/>
              <a:cxnLst>
                <a:cxn ang="T6">
                  <a:pos x="T0" y="T1"/>
                </a:cxn>
                <a:cxn ang="T7">
                  <a:pos x="T2" y="T3"/>
                </a:cxn>
                <a:cxn ang="T8">
                  <a:pos x="T4" y="T5"/>
                </a:cxn>
              </a:cxnLst>
              <a:rect l="T9" t="T10" r="T11" b="T12"/>
              <a:pathLst>
                <a:path w="1" h="5551">
                  <a:moveTo>
                    <a:pt x="0" y="0"/>
                  </a:moveTo>
                  <a:lnTo>
                    <a:pt x="0" y="5551"/>
                  </a:lnTo>
                  <a:lnTo>
                    <a:pt x="1" y="555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01" name="Freeform 616"/>
            <p:cNvSpPr>
              <a:spLocks/>
            </p:cNvSpPr>
            <p:nvPr/>
          </p:nvSpPr>
          <p:spPr bwMode="auto">
            <a:xfrm>
              <a:off x="4523" y="1931"/>
              <a:ext cx="93" cy="0"/>
            </a:xfrm>
            <a:custGeom>
              <a:avLst/>
              <a:gdLst>
                <a:gd name="T0" fmla="*/ 0 w 743"/>
                <a:gd name="T1" fmla="*/ 0 w 743"/>
                <a:gd name="T2" fmla="*/ 0 w 743"/>
                <a:gd name="T3" fmla="*/ 0 60000 65536"/>
                <a:gd name="T4" fmla="*/ 0 60000 65536"/>
                <a:gd name="T5" fmla="*/ 0 60000 65536"/>
                <a:gd name="T6" fmla="*/ 0 w 743"/>
                <a:gd name="T7" fmla="*/ 743 w 743"/>
              </a:gdLst>
              <a:ahLst/>
              <a:cxnLst>
                <a:cxn ang="T3">
                  <a:pos x="T0" y="0"/>
                </a:cxn>
                <a:cxn ang="T4">
                  <a:pos x="T1" y="0"/>
                </a:cxn>
                <a:cxn ang="T5">
                  <a:pos x="T2" y="0"/>
                </a:cxn>
              </a:cxnLst>
              <a:rect l="T6" t="0" r="T7" b="0"/>
              <a:pathLst>
                <a:path w="743">
                  <a:moveTo>
                    <a:pt x="743" y="0"/>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02" name="Freeform 617"/>
            <p:cNvSpPr>
              <a:spLocks/>
            </p:cNvSpPr>
            <p:nvPr/>
          </p:nvSpPr>
          <p:spPr bwMode="auto">
            <a:xfrm>
              <a:off x="3844" y="1822"/>
              <a:ext cx="807" cy="807"/>
            </a:xfrm>
            <a:custGeom>
              <a:avLst/>
              <a:gdLst>
                <a:gd name="T0" fmla="*/ 0 w 6449"/>
                <a:gd name="T1" fmla="*/ 0 h 6454"/>
                <a:gd name="T2" fmla="*/ 0 w 6449"/>
                <a:gd name="T3" fmla="*/ 0 h 6454"/>
                <a:gd name="T4" fmla="*/ 0 w 6449"/>
                <a:gd name="T5" fmla="*/ 0 h 6454"/>
                <a:gd name="T6" fmla="*/ 0 w 6449"/>
                <a:gd name="T7" fmla="*/ 0 h 6454"/>
                <a:gd name="T8" fmla="*/ 0 w 6449"/>
                <a:gd name="T9" fmla="*/ 0 h 6454"/>
                <a:gd name="T10" fmla="*/ 0 w 6449"/>
                <a:gd name="T11" fmla="*/ 0 h 6454"/>
                <a:gd name="T12" fmla="*/ 0 w 6449"/>
                <a:gd name="T13" fmla="*/ 0 h 6454"/>
                <a:gd name="T14" fmla="*/ 0 w 6449"/>
                <a:gd name="T15" fmla="*/ 0 h 6454"/>
                <a:gd name="T16" fmla="*/ 0 w 6449"/>
                <a:gd name="T17" fmla="*/ 0 h 6454"/>
                <a:gd name="T18" fmla="*/ 0 w 6449"/>
                <a:gd name="T19" fmla="*/ 0 h 6454"/>
                <a:gd name="T20" fmla="*/ 0 w 6449"/>
                <a:gd name="T21" fmla="*/ 0 h 6454"/>
                <a:gd name="T22" fmla="*/ 0 w 6449"/>
                <a:gd name="T23" fmla="*/ 0 h 6454"/>
                <a:gd name="T24" fmla="*/ 0 w 6449"/>
                <a:gd name="T25" fmla="*/ 0 h 6454"/>
                <a:gd name="T26" fmla="*/ 0 w 6449"/>
                <a:gd name="T27" fmla="*/ 0 h 6454"/>
                <a:gd name="T28" fmla="*/ 0 w 6449"/>
                <a:gd name="T29" fmla="*/ 0 h 6454"/>
                <a:gd name="T30" fmla="*/ 0 w 6449"/>
                <a:gd name="T31" fmla="*/ 0 h 6454"/>
                <a:gd name="T32" fmla="*/ 0 w 6449"/>
                <a:gd name="T33" fmla="*/ 0 h 6454"/>
                <a:gd name="T34" fmla="*/ 0 w 6449"/>
                <a:gd name="T35" fmla="*/ 0 h 6454"/>
                <a:gd name="T36" fmla="*/ 0 w 6449"/>
                <a:gd name="T37" fmla="*/ 0 h 6454"/>
                <a:gd name="T38" fmla="*/ 0 w 6449"/>
                <a:gd name="T39" fmla="*/ 0 h 6454"/>
                <a:gd name="T40" fmla="*/ 0 w 6449"/>
                <a:gd name="T41" fmla="*/ 0 h 6454"/>
                <a:gd name="T42" fmla="*/ 0 w 6449"/>
                <a:gd name="T43" fmla="*/ 0 h 64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49"/>
                <a:gd name="T67" fmla="*/ 0 h 6454"/>
                <a:gd name="T68" fmla="*/ 6449 w 6449"/>
                <a:gd name="T69" fmla="*/ 6454 h 64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49" h="6454">
                  <a:moveTo>
                    <a:pt x="6448" y="3227"/>
                  </a:moveTo>
                  <a:lnTo>
                    <a:pt x="6290" y="2229"/>
                  </a:lnTo>
                  <a:lnTo>
                    <a:pt x="5832" y="1330"/>
                  </a:lnTo>
                  <a:lnTo>
                    <a:pt x="5119" y="616"/>
                  </a:lnTo>
                  <a:lnTo>
                    <a:pt x="4221" y="158"/>
                  </a:lnTo>
                  <a:lnTo>
                    <a:pt x="3224" y="0"/>
                  </a:lnTo>
                  <a:lnTo>
                    <a:pt x="2228" y="158"/>
                  </a:lnTo>
                  <a:lnTo>
                    <a:pt x="1329" y="616"/>
                  </a:lnTo>
                  <a:lnTo>
                    <a:pt x="616" y="1330"/>
                  </a:lnTo>
                  <a:lnTo>
                    <a:pt x="158" y="2229"/>
                  </a:lnTo>
                  <a:lnTo>
                    <a:pt x="0" y="3227"/>
                  </a:lnTo>
                  <a:lnTo>
                    <a:pt x="158" y="4225"/>
                  </a:lnTo>
                  <a:lnTo>
                    <a:pt x="616" y="5124"/>
                  </a:lnTo>
                  <a:lnTo>
                    <a:pt x="1329" y="5838"/>
                  </a:lnTo>
                  <a:lnTo>
                    <a:pt x="2228" y="6296"/>
                  </a:lnTo>
                  <a:lnTo>
                    <a:pt x="3224" y="6454"/>
                  </a:lnTo>
                  <a:lnTo>
                    <a:pt x="4221" y="6296"/>
                  </a:lnTo>
                  <a:lnTo>
                    <a:pt x="5119" y="5838"/>
                  </a:lnTo>
                  <a:lnTo>
                    <a:pt x="5832" y="5124"/>
                  </a:lnTo>
                  <a:lnTo>
                    <a:pt x="6290" y="4225"/>
                  </a:lnTo>
                  <a:lnTo>
                    <a:pt x="6448" y="3227"/>
                  </a:lnTo>
                  <a:lnTo>
                    <a:pt x="6449" y="322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03" name="Freeform 618"/>
            <p:cNvSpPr>
              <a:spLocks/>
            </p:cNvSpPr>
            <p:nvPr/>
          </p:nvSpPr>
          <p:spPr bwMode="auto">
            <a:xfrm>
              <a:off x="2905" y="1167"/>
              <a:ext cx="82" cy="295"/>
            </a:xfrm>
            <a:custGeom>
              <a:avLst/>
              <a:gdLst>
                <a:gd name="T0" fmla="*/ 0 w 658"/>
                <a:gd name="T1" fmla="*/ 0 h 2363"/>
                <a:gd name="T2" fmla="*/ 0 w 658"/>
                <a:gd name="T3" fmla="*/ 0 h 2363"/>
                <a:gd name="T4" fmla="*/ 0 w 658"/>
                <a:gd name="T5" fmla="*/ 0 h 2363"/>
                <a:gd name="T6" fmla="*/ 0 w 658"/>
                <a:gd name="T7" fmla="*/ 0 h 2363"/>
                <a:gd name="T8" fmla="*/ 0 w 658"/>
                <a:gd name="T9" fmla="*/ 0 h 2363"/>
                <a:gd name="T10" fmla="*/ 0 w 658"/>
                <a:gd name="T11" fmla="*/ 0 h 2363"/>
                <a:gd name="T12" fmla="*/ 0 60000 65536"/>
                <a:gd name="T13" fmla="*/ 0 60000 65536"/>
                <a:gd name="T14" fmla="*/ 0 60000 65536"/>
                <a:gd name="T15" fmla="*/ 0 60000 65536"/>
                <a:gd name="T16" fmla="*/ 0 60000 65536"/>
                <a:gd name="T17" fmla="*/ 0 60000 65536"/>
                <a:gd name="T18" fmla="*/ 0 w 658"/>
                <a:gd name="T19" fmla="*/ 0 h 2363"/>
                <a:gd name="T20" fmla="*/ 658 w 658"/>
                <a:gd name="T21" fmla="*/ 2363 h 2363"/>
              </a:gdLst>
              <a:ahLst/>
              <a:cxnLst>
                <a:cxn ang="T12">
                  <a:pos x="T0" y="T1"/>
                </a:cxn>
                <a:cxn ang="T13">
                  <a:pos x="T2" y="T3"/>
                </a:cxn>
                <a:cxn ang="T14">
                  <a:pos x="T4" y="T5"/>
                </a:cxn>
                <a:cxn ang="T15">
                  <a:pos x="T6" y="T7"/>
                </a:cxn>
                <a:cxn ang="T16">
                  <a:pos x="T8" y="T9"/>
                </a:cxn>
                <a:cxn ang="T17">
                  <a:pos x="T10" y="T11"/>
                </a:cxn>
              </a:cxnLst>
              <a:rect l="T18" t="T19" r="T20" b="T21"/>
              <a:pathLst>
                <a:path w="658" h="2363">
                  <a:moveTo>
                    <a:pt x="0" y="0"/>
                  </a:moveTo>
                  <a:lnTo>
                    <a:pt x="658" y="0"/>
                  </a:lnTo>
                  <a:lnTo>
                    <a:pt x="658" y="2363"/>
                  </a:lnTo>
                  <a:lnTo>
                    <a:pt x="0" y="2363"/>
                  </a:ln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04" name="Freeform 619"/>
            <p:cNvSpPr>
              <a:spLocks/>
            </p:cNvSpPr>
            <p:nvPr/>
          </p:nvSpPr>
          <p:spPr bwMode="auto">
            <a:xfrm>
              <a:off x="2946" y="953"/>
              <a:ext cx="1" cy="214"/>
            </a:xfrm>
            <a:custGeom>
              <a:avLst/>
              <a:gdLst>
                <a:gd name="T0" fmla="*/ 0 w 2"/>
                <a:gd name="T1" fmla="*/ 0 h 1710"/>
                <a:gd name="T2" fmla="*/ 0 w 2"/>
                <a:gd name="T3" fmla="*/ 0 h 1710"/>
                <a:gd name="T4" fmla="*/ 1 w 2"/>
                <a:gd name="T5" fmla="*/ 0 h 1710"/>
                <a:gd name="T6" fmla="*/ 0 60000 65536"/>
                <a:gd name="T7" fmla="*/ 0 60000 65536"/>
                <a:gd name="T8" fmla="*/ 0 60000 65536"/>
                <a:gd name="T9" fmla="*/ 0 w 2"/>
                <a:gd name="T10" fmla="*/ 0 h 1710"/>
                <a:gd name="T11" fmla="*/ 2 w 2"/>
                <a:gd name="T12" fmla="*/ 1710 h 1710"/>
              </a:gdLst>
              <a:ahLst/>
              <a:cxnLst>
                <a:cxn ang="T6">
                  <a:pos x="T0" y="T1"/>
                </a:cxn>
                <a:cxn ang="T7">
                  <a:pos x="T2" y="T3"/>
                </a:cxn>
                <a:cxn ang="T8">
                  <a:pos x="T4" y="T5"/>
                </a:cxn>
              </a:cxnLst>
              <a:rect l="T9" t="T10" r="T11" b="T12"/>
              <a:pathLst>
                <a:path w="2" h="1710">
                  <a:moveTo>
                    <a:pt x="0" y="1710"/>
                  </a:moveTo>
                  <a:lnTo>
                    <a:pt x="0" y="0"/>
                  </a:lnTo>
                  <a:lnTo>
                    <a:pt x="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05" name="Freeform 620"/>
            <p:cNvSpPr>
              <a:spLocks/>
            </p:cNvSpPr>
            <p:nvPr/>
          </p:nvSpPr>
          <p:spPr bwMode="auto">
            <a:xfrm>
              <a:off x="4523" y="2520"/>
              <a:ext cx="472" cy="0"/>
            </a:xfrm>
            <a:custGeom>
              <a:avLst/>
              <a:gdLst>
                <a:gd name="T0" fmla="*/ 0 w 3780"/>
                <a:gd name="T1" fmla="*/ 0 w 3780"/>
                <a:gd name="T2" fmla="*/ 0 w 3780"/>
                <a:gd name="T3" fmla="*/ 0 60000 65536"/>
                <a:gd name="T4" fmla="*/ 0 60000 65536"/>
                <a:gd name="T5" fmla="*/ 0 60000 65536"/>
                <a:gd name="T6" fmla="*/ 0 w 3780"/>
                <a:gd name="T7" fmla="*/ 3780 w 3780"/>
              </a:gdLst>
              <a:ahLst/>
              <a:cxnLst>
                <a:cxn ang="T3">
                  <a:pos x="T0" y="0"/>
                </a:cxn>
                <a:cxn ang="T4">
                  <a:pos x="T1" y="0"/>
                </a:cxn>
                <a:cxn ang="T5">
                  <a:pos x="T2" y="0"/>
                </a:cxn>
              </a:cxnLst>
              <a:rect l="T6" t="0" r="T7" b="0"/>
              <a:pathLst>
                <a:path w="3780">
                  <a:moveTo>
                    <a:pt x="3780" y="0"/>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06" name="Freeform 621"/>
            <p:cNvSpPr>
              <a:spLocks/>
            </p:cNvSpPr>
            <p:nvPr/>
          </p:nvSpPr>
          <p:spPr bwMode="auto">
            <a:xfrm>
              <a:off x="3965" y="2009"/>
              <a:ext cx="102" cy="422"/>
            </a:xfrm>
            <a:custGeom>
              <a:avLst/>
              <a:gdLst>
                <a:gd name="T0" fmla="*/ 0 w 814"/>
                <a:gd name="T1" fmla="*/ 0 h 3377"/>
                <a:gd name="T2" fmla="*/ 0 w 814"/>
                <a:gd name="T3" fmla="*/ 0 h 3377"/>
                <a:gd name="T4" fmla="*/ 0 w 814"/>
                <a:gd name="T5" fmla="*/ 0 h 3377"/>
                <a:gd name="T6" fmla="*/ 0 w 814"/>
                <a:gd name="T7" fmla="*/ 0 h 3377"/>
                <a:gd name="T8" fmla="*/ 0 w 814"/>
                <a:gd name="T9" fmla="*/ 0 h 3377"/>
                <a:gd name="T10" fmla="*/ 0 w 814"/>
                <a:gd name="T11" fmla="*/ 0 h 3377"/>
                <a:gd name="T12" fmla="*/ 0 60000 65536"/>
                <a:gd name="T13" fmla="*/ 0 60000 65536"/>
                <a:gd name="T14" fmla="*/ 0 60000 65536"/>
                <a:gd name="T15" fmla="*/ 0 60000 65536"/>
                <a:gd name="T16" fmla="*/ 0 60000 65536"/>
                <a:gd name="T17" fmla="*/ 0 60000 65536"/>
                <a:gd name="T18" fmla="*/ 0 w 814"/>
                <a:gd name="T19" fmla="*/ 0 h 3377"/>
                <a:gd name="T20" fmla="*/ 814 w 814"/>
                <a:gd name="T21" fmla="*/ 3377 h 3377"/>
              </a:gdLst>
              <a:ahLst/>
              <a:cxnLst>
                <a:cxn ang="T12">
                  <a:pos x="T0" y="T1"/>
                </a:cxn>
                <a:cxn ang="T13">
                  <a:pos x="T2" y="T3"/>
                </a:cxn>
                <a:cxn ang="T14">
                  <a:pos x="T4" y="T5"/>
                </a:cxn>
                <a:cxn ang="T15">
                  <a:pos x="T6" y="T7"/>
                </a:cxn>
                <a:cxn ang="T16">
                  <a:pos x="T8" y="T9"/>
                </a:cxn>
                <a:cxn ang="T17">
                  <a:pos x="T10" y="T11"/>
                </a:cxn>
              </a:cxnLst>
              <a:rect l="T18" t="T19" r="T20" b="T21"/>
              <a:pathLst>
                <a:path w="814" h="3377">
                  <a:moveTo>
                    <a:pt x="814" y="0"/>
                  </a:moveTo>
                  <a:lnTo>
                    <a:pt x="228" y="745"/>
                  </a:lnTo>
                  <a:lnTo>
                    <a:pt x="0" y="1663"/>
                  </a:lnTo>
                  <a:lnTo>
                    <a:pt x="168" y="2595"/>
                  </a:lnTo>
                  <a:lnTo>
                    <a:pt x="702" y="3377"/>
                  </a:lnTo>
                  <a:lnTo>
                    <a:pt x="703" y="337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07" name="Freeform 622"/>
            <p:cNvSpPr>
              <a:spLocks/>
            </p:cNvSpPr>
            <p:nvPr/>
          </p:nvSpPr>
          <p:spPr bwMode="auto">
            <a:xfrm>
              <a:off x="3965" y="2212"/>
              <a:ext cx="81" cy="27"/>
            </a:xfrm>
            <a:custGeom>
              <a:avLst/>
              <a:gdLst>
                <a:gd name="T0" fmla="*/ 0 w 644"/>
                <a:gd name="T1" fmla="*/ 0 h 216"/>
                <a:gd name="T2" fmla="*/ 0 w 644"/>
                <a:gd name="T3" fmla="*/ 0 h 216"/>
                <a:gd name="T4" fmla="*/ 0 w 644"/>
                <a:gd name="T5" fmla="*/ 0 h 216"/>
                <a:gd name="T6" fmla="*/ 0 w 644"/>
                <a:gd name="T7" fmla="*/ 0 h 216"/>
                <a:gd name="T8" fmla="*/ 0 60000 65536"/>
                <a:gd name="T9" fmla="*/ 0 60000 65536"/>
                <a:gd name="T10" fmla="*/ 0 60000 65536"/>
                <a:gd name="T11" fmla="*/ 0 60000 65536"/>
                <a:gd name="T12" fmla="*/ 0 w 644"/>
                <a:gd name="T13" fmla="*/ 0 h 216"/>
                <a:gd name="T14" fmla="*/ 644 w 644"/>
                <a:gd name="T15" fmla="*/ 216 h 216"/>
              </a:gdLst>
              <a:ahLst/>
              <a:cxnLst>
                <a:cxn ang="T8">
                  <a:pos x="T0" y="T1"/>
                </a:cxn>
                <a:cxn ang="T9">
                  <a:pos x="T2" y="T3"/>
                </a:cxn>
                <a:cxn ang="T10">
                  <a:pos x="T4" y="T5"/>
                </a:cxn>
                <a:cxn ang="T11">
                  <a:pos x="T6" y="T7"/>
                </a:cxn>
              </a:cxnLst>
              <a:rect l="T12" t="T13" r="T14" b="T15"/>
              <a:pathLst>
                <a:path w="644" h="216">
                  <a:moveTo>
                    <a:pt x="644" y="216"/>
                  </a:moveTo>
                  <a:lnTo>
                    <a:pt x="0" y="108"/>
                  </a:lnTo>
                  <a:lnTo>
                    <a:pt x="644" y="0"/>
                  </a:lnTo>
                  <a:lnTo>
                    <a:pt x="644"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8" name="Freeform 623"/>
            <p:cNvSpPr>
              <a:spLocks/>
            </p:cNvSpPr>
            <p:nvPr/>
          </p:nvSpPr>
          <p:spPr bwMode="auto">
            <a:xfrm>
              <a:off x="3965" y="2212"/>
              <a:ext cx="81" cy="27"/>
            </a:xfrm>
            <a:custGeom>
              <a:avLst/>
              <a:gdLst>
                <a:gd name="T0" fmla="*/ 0 w 644"/>
                <a:gd name="T1" fmla="*/ 0 h 216"/>
                <a:gd name="T2" fmla="*/ 0 w 644"/>
                <a:gd name="T3" fmla="*/ 0 h 216"/>
                <a:gd name="T4" fmla="*/ 0 w 644"/>
                <a:gd name="T5" fmla="*/ 0 h 216"/>
                <a:gd name="T6" fmla="*/ 0 w 644"/>
                <a:gd name="T7" fmla="*/ 0 h 216"/>
                <a:gd name="T8" fmla="*/ 0 60000 65536"/>
                <a:gd name="T9" fmla="*/ 0 60000 65536"/>
                <a:gd name="T10" fmla="*/ 0 60000 65536"/>
                <a:gd name="T11" fmla="*/ 0 60000 65536"/>
                <a:gd name="T12" fmla="*/ 0 w 644"/>
                <a:gd name="T13" fmla="*/ 0 h 216"/>
                <a:gd name="T14" fmla="*/ 644 w 644"/>
                <a:gd name="T15" fmla="*/ 216 h 216"/>
              </a:gdLst>
              <a:ahLst/>
              <a:cxnLst>
                <a:cxn ang="T8">
                  <a:pos x="T0" y="T1"/>
                </a:cxn>
                <a:cxn ang="T9">
                  <a:pos x="T2" y="T3"/>
                </a:cxn>
                <a:cxn ang="T10">
                  <a:pos x="T4" y="T5"/>
                </a:cxn>
                <a:cxn ang="T11">
                  <a:pos x="T6" y="T7"/>
                </a:cxn>
              </a:cxnLst>
              <a:rect l="T12" t="T13" r="T14" b="T15"/>
              <a:pathLst>
                <a:path w="644" h="216">
                  <a:moveTo>
                    <a:pt x="644" y="216"/>
                  </a:moveTo>
                  <a:lnTo>
                    <a:pt x="0" y="108"/>
                  </a:lnTo>
                  <a:lnTo>
                    <a:pt x="644" y="0"/>
                  </a:lnTo>
                  <a:lnTo>
                    <a:pt x="644" y="21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09" name="Freeform 624"/>
            <p:cNvSpPr>
              <a:spLocks/>
            </p:cNvSpPr>
            <p:nvPr/>
          </p:nvSpPr>
          <p:spPr bwMode="auto">
            <a:xfrm>
              <a:off x="4046" y="2226"/>
              <a:ext cx="202" cy="0"/>
            </a:xfrm>
            <a:custGeom>
              <a:avLst/>
              <a:gdLst>
                <a:gd name="T0" fmla="*/ 0 w 1614"/>
                <a:gd name="T1" fmla="*/ 0 w 1614"/>
                <a:gd name="T2" fmla="*/ 0 w 1614"/>
                <a:gd name="T3" fmla="*/ 0 60000 65536"/>
                <a:gd name="T4" fmla="*/ 0 60000 65536"/>
                <a:gd name="T5" fmla="*/ 0 60000 65536"/>
                <a:gd name="T6" fmla="*/ 0 w 1614"/>
                <a:gd name="T7" fmla="*/ 1614 w 1614"/>
              </a:gdLst>
              <a:ahLst/>
              <a:cxnLst>
                <a:cxn ang="T3">
                  <a:pos x="T0" y="0"/>
                </a:cxn>
                <a:cxn ang="T4">
                  <a:pos x="T1" y="0"/>
                </a:cxn>
                <a:cxn ang="T5">
                  <a:pos x="T2" y="0"/>
                </a:cxn>
              </a:cxnLst>
              <a:rect l="T6" t="0" r="T7" b="0"/>
              <a:pathLst>
                <a:path w="1614">
                  <a:moveTo>
                    <a:pt x="0" y="0"/>
                  </a:moveTo>
                  <a:lnTo>
                    <a:pt x="1613" y="0"/>
                  </a:lnTo>
                  <a:lnTo>
                    <a:pt x="161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10" name="Freeform 625"/>
            <p:cNvSpPr>
              <a:spLocks/>
            </p:cNvSpPr>
            <p:nvPr/>
          </p:nvSpPr>
          <p:spPr bwMode="auto">
            <a:xfrm>
              <a:off x="4028" y="2431"/>
              <a:ext cx="25" cy="27"/>
            </a:xfrm>
            <a:custGeom>
              <a:avLst/>
              <a:gdLst>
                <a:gd name="T0" fmla="*/ 0 w 205"/>
                <a:gd name="T1" fmla="*/ 0 h 216"/>
                <a:gd name="T2" fmla="*/ 0 w 205"/>
                <a:gd name="T3" fmla="*/ 0 h 216"/>
                <a:gd name="T4" fmla="*/ 0 w 205"/>
                <a:gd name="T5" fmla="*/ 0 h 216"/>
                <a:gd name="T6" fmla="*/ 0 60000 65536"/>
                <a:gd name="T7" fmla="*/ 0 60000 65536"/>
                <a:gd name="T8" fmla="*/ 0 60000 65536"/>
                <a:gd name="T9" fmla="*/ 0 w 205"/>
                <a:gd name="T10" fmla="*/ 0 h 216"/>
                <a:gd name="T11" fmla="*/ 205 w 205"/>
                <a:gd name="T12" fmla="*/ 216 h 216"/>
              </a:gdLst>
              <a:ahLst/>
              <a:cxnLst>
                <a:cxn ang="T6">
                  <a:pos x="T0" y="T1"/>
                </a:cxn>
                <a:cxn ang="T7">
                  <a:pos x="T2" y="T3"/>
                </a:cxn>
                <a:cxn ang="T8">
                  <a:pos x="T4" y="T5"/>
                </a:cxn>
              </a:cxnLst>
              <a:rect l="T9" t="T10" r="T11" b="T12"/>
              <a:pathLst>
                <a:path w="205" h="216">
                  <a:moveTo>
                    <a:pt x="205" y="0"/>
                  </a:moveTo>
                  <a:lnTo>
                    <a:pt x="0" y="216"/>
                  </a:lnTo>
                  <a:lnTo>
                    <a:pt x="1" y="21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11" name="Freeform 626"/>
            <p:cNvSpPr>
              <a:spLocks/>
            </p:cNvSpPr>
            <p:nvPr/>
          </p:nvSpPr>
          <p:spPr bwMode="auto">
            <a:xfrm>
              <a:off x="3988" y="2391"/>
              <a:ext cx="30" cy="21"/>
            </a:xfrm>
            <a:custGeom>
              <a:avLst/>
              <a:gdLst>
                <a:gd name="T0" fmla="*/ 0 w 242"/>
                <a:gd name="T1" fmla="*/ 0 h 175"/>
                <a:gd name="T2" fmla="*/ 0 w 242"/>
                <a:gd name="T3" fmla="*/ 0 h 175"/>
                <a:gd name="T4" fmla="*/ 0 w 242"/>
                <a:gd name="T5" fmla="*/ 0 h 175"/>
                <a:gd name="T6" fmla="*/ 0 60000 65536"/>
                <a:gd name="T7" fmla="*/ 0 60000 65536"/>
                <a:gd name="T8" fmla="*/ 0 60000 65536"/>
                <a:gd name="T9" fmla="*/ 0 w 242"/>
                <a:gd name="T10" fmla="*/ 0 h 175"/>
                <a:gd name="T11" fmla="*/ 242 w 242"/>
                <a:gd name="T12" fmla="*/ 175 h 175"/>
              </a:gdLst>
              <a:ahLst/>
              <a:cxnLst>
                <a:cxn ang="T6">
                  <a:pos x="T0" y="T1"/>
                </a:cxn>
                <a:cxn ang="T7">
                  <a:pos x="T2" y="T3"/>
                </a:cxn>
                <a:cxn ang="T8">
                  <a:pos x="T4" y="T5"/>
                </a:cxn>
              </a:cxnLst>
              <a:rect l="T9" t="T10" r="T11" b="T12"/>
              <a:pathLst>
                <a:path w="242" h="175">
                  <a:moveTo>
                    <a:pt x="242" y="0"/>
                  </a:moveTo>
                  <a:lnTo>
                    <a:pt x="0" y="175"/>
                  </a:lnTo>
                  <a:lnTo>
                    <a:pt x="1" y="17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12" name="Freeform 627"/>
            <p:cNvSpPr>
              <a:spLocks/>
            </p:cNvSpPr>
            <p:nvPr/>
          </p:nvSpPr>
          <p:spPr bwMode="auto">
            <a:xfrm>
              <a:off x="3958" y="2345"/>
              <a:ext cx="34" cy="16"/>
            </a:xfrm>
            <a:custGeom>
              <a:avLst/>
              <a:gdLst>
                <a:gd name="T0" fmla="*/ 0 w 271"/>
                <a:gd name="T1" fmla="*/ 0 h 127"/>
                <a:gd name="T2" fmla="*/ 0 w 271"/>
                <a:gd name="T3" fmla="*/ 0 h 127"/>
                <a:gd name="T4" fmla="*/ 0 w 271"/>
                <a:gd name="T5" fmla="*/ 0 h 127"/>
                <a:gd name="T6" fmla="*/ 0 60000 65536"/>
                <a:gd name="T7" fmla="*/ 0 60000 65536"/>
                <a:gd name="T8" fmla="*/ 0 60000 65536"/>
                <a:gd name="T9" fmla="*/ 0 w 271"/>
                <a:gd name="T10" fmla="*/ 0 h 127"/>
                <a:gd name="T11" fmla="*/ 271 w 271"/>
                <a:gd name="T12" fmla="*/ 127 h 127"/>
              </a:gdLst>
              <a:ahLst/>
              <a:cxnLst>
                <a:cxn ang="T6">
                  <a:pos x="T0" y="T1"/>
                </a:cxn>
                <a:cxn ang="T7">
                  <a:pos x="T2" y="T3"/>
                </a:cxn>
                <a:cxn ang="T8">
                  <a:pos x="T4" y="T5"/>
                </a:cxn>
              </a:cxnLst>
              <a:rect l="T9" t="T10" r="T11" b="T12"/>
              <a:pathLst>
                <a:path w="271" h="127">
                  <a:moveTo>
                    <a:pt x="271" y="0"/>
                  </a:moveTo>
                  <a:lnTo>
                    <a:pt x="0" y="127"/>
                  </a:lnTo>
                  <a:lnTo>
                    <a:pt x="1" y="12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13" name="Freeform 628"/>
            <p:cNvSpPr>
              <a:spLocks/>
            </p:cNvSpPr>
            <p:nvPr/>
          </p:nvSpPr>
          <p:spPr bwMode="auto">
            <a:xfrm>
              <a:off x="3929" y="2243"/>
              <a:ext cx="37" cy="2"/>
            </a:xfrm>
            <a:custGeom>
              <a:avLst/>
              <a:gdLst>
                <a:gd name="T0" fmla="*/ 0 w 297"/>
                <a:gd name="T1" fmla="*/ 0 h 18"/>
                <a:gd name="T2" fmla="*/ 0 w 297"/>
                <a:gd name="T3" fmla="*/ 0 h 18"/>
                <a:gd name="T4" fmla="*/ 0 w 297"/>
                <a:gd name="T5" fmla="*/ 0 h 18"/>
                <a:gd name="T6" fmla="*/ 0 60000 65536"/>
                <a:gd name="T7" fmla="*/ 0 60000 65536"/>
                <a:gd name="T8" fmla="*/ 0 60000 65536"/>
                <a:gd name="T9" fmla="*/ 0 w 297"/>
                <a:gd name="T10" fmla="*/ 0 h 18"/>
                <a:gd name="T11" fmla="*/ 297 w 297"/>
                <a:gd name="T12" fmla="*/ 18 h 18"/>
              </a:gdLst>
              <a:ahLst/>
              <a:cxnLst>
                <a:cxn ang="T6">
                  <a:pos x="T0" y="T1"/>
                </a:cxn>
                <a:cxn ang="T7">
                  <a:pos x="T2" y="T3"/>
                </a:cxn>
                <a:cxn ang="T8">
                  <a:pos x="T4" y="T5"/>
                </a:cxn>
              </a:cxnLst>
              <a:rect l="T9" t="T10" r="T11" b="T12"/>
              <a:pathLst>
                <a:path w="297" h="18">
                  <a:moveTo>
                    <a:pt x="297" y="0"/>
                  </a:moveTo>
                  <a:lnTo>
                    <a:pt x="0" y="18"/>
                  </a:lnTo>
                  <a:lnTo>
                    <a:pt x="1" y="1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14" name="Freeform 629"/>
            <p:cNvSpPr>
              <a:spLocks/>
            </p:cNvSpPr>
            <p:nvPr/>
          </p:nvSpPr>
          <p:spPr bwMode="auto">
            <a:xfrm>
              <a:off x="3938" y="2295"/>
              <a:ext cx="36" cy="9"/>
            </a:xfrm>
            <a:custGeom>
              <a:avLst/>
              <a:gdLst>
                <a:gd name="T0" fmla="*/ 0 w 290"/>
                <a:gd name="T1" fmla="*/ 0 h 74"/>
                <a:gd name="T2" fmla="*/ 0 w 290"/>
                <a:gd name="T3" fmla="*/ 0 h 74"/>
                <a:gd name="T4" fmla="*/ 0 w 290"/>
                <a:gd name="T5" fmla="*/ 0 h 74"/>
                <a:gd name="T6" fmla="*/ 0 60000 65536"/>
                <a:gd name="T7" fmla="*/ 0 60000 65536"/>
                <a:gd name="T8" fmla="*/ 0 60000 65536"/>
                <a:gd name="T9" fmla="*/ 0 w 290"/>
                <a:gd name="T10" fmla="*/ 0 h 74"/>
                <a:gd name="T11" fmla="*/ 290 w 290"/>
                <a:gd name="T12" fmla="*/ 74 h 74"/>
              </a:gdLst>
              <a:ahLst/>
              <a:cxnLst>
                <a:cxn ang="T6">
                  <a:pos x="T0" y="T1"/>
                </a:cxn>
                <a:cxn ang="T7">
                  <a:pos x="T2" y="T3"/>
                </a:cxn>
                <a:cxn ang="T8">
                  <a:pos x="T4" y="T5"/>
                </a:cxn>
              </a:cxnLst>
              <a:rect l="T9" t="T10" r="T11" b="T12"/>
              <a:pathLst>
                <a:path w="290" h="74">
                  <a:moveTo>
                    <a:pt x="290" y="0"/>
                  </a:moveTo>
                  <a:lnTo>
                    <a:pt x="0" y="74"/>
                  </a:lnTo>
                  <a:lnTo>
                    <a:pt x="1" y="7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15" name="Freeform 630"/>
            <p:cNvSpPr>
              <a:spLocks/>
            </p:cNvSpPr>
            <p:nvPr/>
          </p:nvSpPr>
          <p:spPr bwMode="auto">
            <a:xfrm>
              <a:off x="4001" y="2022"/>
              <a:ext cx="29" cy="24"/>
            </a:xfrm>
            <a:custGeom>
              <a:avLst/>
              <a:gdLst>
                <a:gd name="T0" fmla="*/ 0 w 230"/>
                <a:gd name="T1" fmla="*/ 0 h 190"/>
                <a:gd name="T2" fmla="*/ 0 w 230"/>
                <a:gd name="T3" fmla="*/ 0 h 190"/>
                <a:gd name="T4" fmla="*/ 0 w 230"/>
                <a:gd name="T5" fmla="*/ 0 h 190"/>
                <a:gd name="T6" fmla="*/ 0 60000 65536"/>
                <a:gd name="T7" fmla="*/ 0 60000 65536"/>
                <a:gd name="T8" fmla="*/ 0 60000 65536"/>
                <a:gd name="T9" fmla="*/ 0 w 230"/>
                <a:gd name="T10" fmla="*/ 0 h 190"/>
                <a:gd name="T11" fmla="*/ 230 w 230"/>
                <a:gd name="T12" fmla="*/ 190 h 190"/>
              </a:gdLst>
              <a:ahLst/>
              <a:cxnLst>
                <a:cxn ang="T6">
                  <a:pos x="T0" y="T1"/>
                </a:cxn>
                <a:cxn ang="T7">
                  <a:pos x="T2" y="T3"/>
                </a:cxn>
                <a:cxn ang="T8">
                  <a:pos x="T4" y="T5"/>
                </a:cxn>
              </a:cxnLst>
              <a:rect l="T9" t="T10" r="T11" b="T12"/>
              <a:pathLst>
                <a:path w="230" h="190">
                  <a:moveTo>
                    <a:pt x="230" y="190"/>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16" name="Freeform 631"/>
            <p:cNvSpPr>
              <a:spLocks/>
            </p:cNvSpPr>
            <p:nvPr/>
          </p:nvSpPr>
          <p:spPr bwMode="auto">
            <a:xfrm>
              <a:off x="3967" y="2072"/>
              <a:ext cx="33" cy="18"/>
            </a:xfrm>
            <a:custGeom>
              <a:avLst/>
              <a:gdLst>
                <a:gd name="T0" fmla="*/ 0 w 262"/>
                <a:gd name="T1" fmla="*/ 0 h 144"/>
                <a:gd name="T2" fmla="*/ 0 w 262"/>
                <a:gd name="T3" fmla="*/ 0 h 144"/>
                <a:gd name="T4" fmla="*/ 0 w 262"/>
                <a:gd name="T5" fmla="*/ 0 h 144"/>
                <a:gd name="T6" fmla="*/ 0 60000 65536"/>
                <a:gd name="T7" fmla="*/ 0 60000 65536"/>
                <a:gd name="T8" fmla="*/ 0 60000 65536"/>
                <a:gd name="T9" fmla="*/ 0 w 262"/>
                <a:gd name="T10" fmla="*/ 0 h 144"/>
                <a:gd name="T11" fmla="*/ 262 w 262"/>
                <a:gd name="T12" fmla="*/ 144 h 144"/>
              </a:gdLst>
              <a:ahLst/>
              <a:cxnLst>
                <a:cxn ang="T6">
                  <a:pos x="T0" y="T1"/>
                </a:cxn>
                <a:cxn ang="T7">
                  <a:pos x="T2" y="T3"/>
                </a:cxn>
                <a:cxn ang="T8">
                  <a:pos x="T4" y="T5"/>
                </a:cxn>
              </a:cxnLst>
              <a:rect l="T9" t="T10" r="T11" b="T12"/>
              <a:pathLst>
                <a:path w="262" h="144">
                  <a:moveTo>
                    <a:pt x="262" y="144"/>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17" name="Freeform 632"/>
            <p:cNvSpPr>
              <a:spLocks/>
            </p:cNvSpPr>
            <p:nvPr/>
          </p:nvSpPr>
          <p:spPr bwMode="auto">
            <a:xfrm>
              <a:off x="3944" y="2127"/>
              <a:ext cx="35" cy="11"/>
            </a:xfrm>
            <a:custGeom>
              <a:avLst/>
              <a:gdLst>
                <a:gd name="T0" fmla="*/ 0 w 283"/>
                <a:gd name="T1" fmla="*/ 0 h 93"/>
                <a:gd name="T2" fmla="*/ 0 w 283"/>
                <a:gd name="T3" fmla="*/ 0 h 93"/>
                <a:gd name="T4" fmla="*/ 0 w 283"/>
                <a:gd name="T5" fmla="*/ 0 h 93"/>
                <a:gd name="T6" fmla="*/ 0 60000 65536"/>
                <a:gd name="T7" fmla="*/ 0 60000 65536"/>
                <a:gd name="T8" fmla="*/ 0 60000 65536"/>
                <a:gd name="T9" fmla="*/ 0 w 283"/>
                <a:gd name="T10" fmla="*/ 0 h 93"/>
                <a:gd name="T11" fmla="*/ 283 w 283"/>
                <a:gd name="T12" fmla="*/ 93 h 93"/>
              </a:gdLst>
              <a:ahLst/>
              <a:cxnLst>
                <a:cxn ang="T6">
                  <a:pos x="T0" y="T1"/>
                </a:cxn>
                <a:cxn ang="T7">
                  <a:pos x="T2" y="T3"/>
                </a:cxn>
                <a:cxn ang="T8">
                  <a:pos x="T4" y="T5"/>
                </a:cxn>
              </a:cxnLst>
              <a:rect l="T9" t="T10" r="T11" b="T12"/>
              <a:pathLst>
                <a:path w="283" h="93">
                  <a:moveTo>
                    <a:pt x="283" y="93"/>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18" name="Freeform 633"/>
            <p:cNvSpPr>
              <a:spLocks/>
            </p:cNvSpPr>
            <p:nvPr/>
          </p:nvSpPr>
          <p:spPr bwMode="auto">
            <a:xfrm>
              <a:off x="3930" y="2185"/>
              <a:ext cx="37" cy="5"/>
            </a:xfrm>
            <a:custGeom>
              <a:avLst/>
              <a:gdLst>
                <a:gd name="T0" fmla="*/ 0 w 295"/>
                <a:gd name="T1" fmla="*/ 0 h 38"/>
                <a:gd name="T2" fmla="*/ 0 w 295"/>
                <a:gd name="T3" fmla="*/ 0 h 38"/>
                <a:gd name="T4" fmla="*/ 0 w 295"/>
                <a:gd name="T5" fmla="*/ 0 h 38"/>
                <a:gd name="T6" fmla="*/ 0 60000 65536"/>
                <a:gd name="T7" fmla="*/ 0 60000 65536"/>
                <a:gd name="T8" fmla="*/ 0 60000 65536"/>
                <a:gd name="T9" fmla="*/ 0 w 295"/>
                <a:gd name="T10" fmla="*/ 0 h 38"/>
                <a:gd name="T11" fmla="*/ 295 w 295"/>
                <a:gd name="T12" fmla="*/ 38 h 38"/>
              </a:gdLst>
              <a:ahLst/>
              <a:cxnLst>
                <a:cxn ang="T6">
                  <a:pos x="T0" y="T1"/>
                </a:cxn>
                <a:cxn ang="T7">
                  <a:pos x="T2" y="T3"/>
                </a:cxn>
                <a:cxn ang="T8">
                  <a:pos x="T4" y="T5"/>
                </a:cxn>
              </a:cxnLst>
              <a:rect l="T9" t="T10" r="T11" b="T12"/>
              <a:pathLst>
                <a:path w="295" h="38">
                  <a:moveTo>
                    <a:pt x="295" y="38"/>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19" name="Freeform 634"/>
            <p:cNvSpPr>
              <a:spLocks/>
            </p:cNvSpPr>
            <p:nvPr/>
          </p:nvSpPr>
          <p:spPr bwMode="auto">
            <a:xfrm>
              <a:off x="4043" y="1980"/>
              <a:ext cx="24" cy="29"/>
            </a:xfrm>
            <a:custGeom>
              <a:avLst/>
              <a:gdLst>
                <a:gd name="T0" fmla="*/ 0 w 191"/>
                <a:gd name="T1" fmla="*/ 0 h 230"/>
                <a:gd name="T2" fmla="*/ 0 w 191"/>
                <a:gd name="T3" fmla="*/ 0 h 230"/>
                <a:gd name="T4" fmla="*/ 0 w 191"/>
                <a:gd name="T5" fmla="*/ 0 h 230"/>
                <a:gd name="T6" fmla="*/ 0 60000 65536"/>
                <a:gd name="T7" fmla="*/ 0 60000 65536"/>
                <a:gd name="T8" fmla="*/ 0 60000 65536"/>
                <a:gd name="T9" fmla="*/ 0 w 191"/>
                <a:gd name="T10" fmla="*/ 0 h 230"/>
                <a:gd name="T11" fmla="*/ 191 w 191"/>
                <a:gd name="T12" fmla="*/ 230 h 230"/>
              </a:gdLst>
              <a:ahLst/>
              <a:cxnLst>
                <a:cxn ang="T6">
                  <a:pos x="T0" y="T1"/>
                </a:cxn>
                <a:cxn ang="T7">
                  <a:pos x="T2" y="T3"/>
                </a:cxn>
                <a:cxn ang="T8">
                  <a:pos x="T4" y="T5"/>
                </a:cxn>
              </a:cxnLst>
              <a:rect l="T9" t="T10" r="T11" b="T12"/>
              <a:pathLst>
                <a:path w="191" h="230">
                  <a:moveTo>
                    <a:pt x="191" y="230"/>
                  </a:move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20" name="Freeform 635"/>
            <p:cNvSpPr>
              <a:spLocks/>
            </p:cNvSpPr>
            <p:nvPr/>
          </p:nvSpPr>
          <p:spPr bwMode="auto">
            <a:xfrm>
              <a:off x="4223" y="2226"/>
              <a:ext cx="24" cy="25"/>
            </a:xfrm>
            <a:custGeom>
              <a:avLst/>
              <a:gdLst>
                <a:gd name="T0" fmla="*/ 0 w 194"/>
                <a:gd name="T1" fmla="*/ 0 h 205"/>
                <a:gd name="T2" fmla="*/ 0 w 194"/>
                <a:gd name="T3" fmla="*/ 0 h 205"/>
                <a:gd name="T4" fmla="*/ 0 w 194"/>
                <a:gd name="T5" fmla="*/ 0 h 205"/>
                <a:gd name="T6" fmla="*/ 0 60000 65536"/>
                <a:gd name="T7" fmla="*/ 0 60000 65536"/>
                <a:gd name="T8" fmla="*/ 0 60000 65536"/>
                <a:gd name="T9" fmla="*/ 0 w 194"/>
                <a:gd name="T10" fmla="*/ 0 h 205"/>
                <a:gd name="T11" fmla="*/ 194 w 194"/>
                <a:gd name="T12" fmla="*/ 205 h 205"/>
              </a:gdLst>
              <a:ahLst/>
              <a:cxnLst>
                <a:cxn ang="T6">
                  <a:pos x="T0" y="T1"/>
                </a:cxn>
                <a:cxn ang="T7">
                  <a:pos x="T2" y="T3"/>
                </a:cxn>
                <a:cxn ang="T8">
                  <a:pos x="T4" y="T5"/>
                </a:cxn>
              </a:cxnLst>
              <a:rect l="T9" t="T10" r="T11" b="T12"/>
              <a:pathLst>
                <a:path w="194" h="205">
                  <a:moveTo>
                    <a:pt x="194" y="0"/>
                  </a:moveTo>
                  <a:lnTo>
                    <a:pt x="0" y="205"/>
                  </a:lnTo>
                  <a:lnTo>
                    <a:pt x="1" y="20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21" name="Freeform 636"/>
            <p:cNvSpPr>
              <a:spLocks/>
            </p:cNvSpPr>
            <p:nvPr/>
          </p:nvSpPr>
          <p:spPr bwMode="auto">
            <a:xfrm>
              <a:off x="4161" y="2273"/>
              <a:ext cx="41" cy="44"/>
            </a:xfrm>
            <a:custGeom>
              <a:avLst/>
              <a:gdLst>
                <a:gd name="T0" fmla="*/ 0 w 332"/>
                <a:gd name="T1" fmla="*/ 0 h 351"/>
                <a:gd name="T2" fmla="*/ 0 w 332"/>
                <a:gd name="T3" fmla="*/ 0 h 351"/>
                <a:gd name="T4" fmla="*/ 0 w 332"/>
                <a:gd name="T5" fmla="*/ 0 h 351"/>
                <a:gd name="T6" fmla="*/ 0 60000 65536"/>
                <a:gd name="T7" fmla="*/ 0 60000 65536"/>
                <a:gd name="T8" fmla="*/ 0 60000 65536"/>
                <a:gd name="T9" fmla="*/ 0 w 332"/>
                <a:gd name="T10" fmla="*/ 0 h 351"/>
                <a:gd name="T11" fmla="*/ 332 w 332"/>
                <a:gd name="T12" fmla="*/ 351 h 351"/>
              </a:gdLst>
              <a:ahLst/>
              <a:cxnLst>
                <a:cxn ang="T6">
                  <a:pos x="T0" y="T1"/>
                </a:cxn>
                <a:cxn ang="T7">
                  <a:pos x="T2" y="T3"/>
                </a:cxn>
                <a:cxn ang="T8">
                  <a:pos x="T4" y="T5"/>
                </a:cxn>
              </a:cxnLst>
              <a:rect l="T9" t="T10" r="T11" b="T12"/>
              <a:pathLst>
                <a:path w="332" h="351">
                  <a:moveTo>
                    <a:pt x="332" y="0"/>
                  </a:moveTo>
                  <a:lnTo>
                    <a:pt x="0" y="351"/>
                  </a:lnTo>
                  <a:lnTo>
                    <a:pt x="1" y="35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22" name="Freeform 637"/>
            <p:cNvSpPr>
              <a:spLocks/>
            </p:cNvSpPr>
            <p:nvPr/>
          </p:nvSpPr>
          <p:spPr bwMode="auto">
            <a:xfrm>
              <a:off x="4098" y="2339"/>
              <a:ext cx="42" cy="44"/>
            </a:xfrm>
            <a:custGeom>
              <a:avLst/>
              <a:gdLst>
                <a:gd name="T0" fmla="*/ 0 w 333"/>
                <a:gd name="T1" fmla="*/ 0 h 352"/>
                <a:gd name="T2" fmla="*/ 0 w 333"/>
                <a:gd name="T3" fmla="*/ 0 h 352"/>
                <a:gd name="T4" fmla="*/ 0 w 333"/>
                <a:gd name="T5" fmla="*/ 0 h 352"/>
                <a:gd name="T6" fmla="*/ 0 60000 65536"/>
                <a:gd name="T7" fmla="*/ 0 60000 65536"/>
                <a:gd name="T8" fmla="*/ 0 60000 65536"/>
                <a:gd name="T9" fmla="*/ 0 w 333"/>
                <a:gd name="T10" fmla="*/ 0 h 352"/>
                <a:gd name="T11" fmla="*/ 333 w 333"/>
                <a:gd name="T12" fmla="*/ 352 h 352"/>
              </a:gdLst>
              <a:ahLst/>
              <a:cxnLst>
                <a:cxn ang="T6">
                  <a:pos x="T0" y="T1"/>
                </a:cxn>
                <a:cxn ang="T7">
                  <a:pos x="T2" y="T3"/>
                </a:cxn>
                <a:cxn ang="T8">
                  <a:pos x="T4" y="T5"/>
                </a:cxn>
              </a:cxnLst>
              <a:rect l="T9" t="T10" r="T11" b="T12"/>
              <a:pathLst>
                <a:path w="333" h="352">
                  <a:moveTo>
                    <a:pt x="333" y="0"/>
                  </a:moveTo>
                  <a:lnTo>
                    <a:pt x="0" y="352"/>
                  </a:lnTo>
                  <a:lnTo>
                    <a:pt x="1" y="35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23" name="Freeform 638"/>
            <p:cNvSpPr>
              <a:spLocks/>
            </p:cNvSpPr>
            <p:nvPr/>
          </p:nvSpPr>
          <p:spPr bwMode="auto">
            <a:xfrm>
              <a:off x="4053" y="2405"/>
              <a:ext cx="24" cy="26"/>
            </a:xfrm>
            <a:custGeom>
              <a:avLst/>
              <a:gdLst>
                <a:gd name="T0" fmla="*/ 0 w 194"/>
                <a:gd name="T1" fmla="*/ 0 h 205"/>
                <a:gd name="T2" fmla="*/ 0 w 194"/>
                <a:gd name="T3" fmla="*/ 0 h 205"/>
                <a:gd name="T4" fmla="*/ 0 w 194"/>
                <a:gd name="T5" fmla="*/ 0 h 205"/>
                <a:gd name="T6" fmla="*/ 0 60000 65536"/>
                <a:gd name="T7" fmla="*/ 0 60000 65536"/>
                <a:gd name="T8" fmla="*/ 0 60000 65536"/>
                <a:gd name="T9" fmla="*/ 0 w 194"/>
                <a:gd name="T10" fmla="*/ 0 h 205"/>
                <a:gd name="T11" fmla="*/ 194 w 194"/>
                <a:gd name="T12" fmla="*/ 205 h 205"/>
              </a:gdLst>
              <a:ahLst/>
              <a:cxnLst>
                <a:cxn ang="T6">
                  <a:pos x="T0" y="T1"/>
                </a:cxn>
                <a:cxn ang="T7">
                  <a:pos x="T2" y="T3"/>
                </a:cxn>
                <a:cxn ang="T8">
                  <a:pos x="T4" y="T5"/>
                </a:cxn>
              </a:cxnLst>
              <a:rect l="T9" t="T10" r="T11" b="T12"/>
              <a:pathLst>
                <a:path w="194" h="205">
                  <a:moveTo>
                    <a:pt x="194" y="0"/>
                  </a:moveTo>
                  <a:lnTo>
                    <a:pt x="0" y="205"/>
                  </a:lnTo>
                  <a:lnTo>
                    <a:pt x="1" y="20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24" name="Freeform 639"/>
            <p:cNvSpPr>
              <a:spLocks/>
            </p:cNvSpPr>
            <p:nvPr/>
          </p:nvSpPr>
          <p:spPr bwMode="auto">
            <a:xfrm>
              <a:off x="4147" y="2246"/>
              <a:ext cx="17" cy="39"/>
            </a:xfrm>
            <a:custGeom>
              <a:avLst/>
              <a:gdLst>
                <a:gd name="T0" fmla="*/ 0 w 135"/>
                <a:gd name="T1" fmla="*/ 0 h 312"/>
                <a:gd name="T2" fmla="*/ 0 w 135"/>
                <a:gd name="T3" fmla="*/ 0 h 312"/>
                <a:gd name="T4" fmla="*/ 0 w 135"/>
                <a:gd name="T5" fmla="*/ 0 h 312"/>
                <a:gd name="T6" fmla="*/ 0 60000 65536"/>
                <a:gd name="T7" fmla="*/ 0 60000 65536"/>
                <a:gd name="T8" fmla="*/ 0 60000 65536"/>
                <a:gd name="T9" fmla="*/ 0 w 135"/>
                <a:gd name="T10" fmla="*/ 0 h 312"/>
                <a:gd name="T11" fmla="*/ 135 w 135"/>
                <a:gd name="T12" fmla="*/ 312 h 312"/>
              </a:gdLst>
              <a:ahLst/>
              <a:cxnLst>
                <a:cxn ang="T6">
                  <a:pos x="T0" y="T1"/>
                </a:cxn>
                <a:cxn ang="T7">
                  <a:pos x="T2" y="T3"/>
                </a:cxn>
                <a:cxn ang="T8">
                  <a:pos x="T4" y="T5"/>
                </a:cxn>
              </a:cxnLst>
              <a:rect l="T9" t="T10" r="T11" b="T12"/>
              <a:pathLst>
                <a:path w="135" h="312">
                  <a:moveTo>
                    <a:pt x="0" y="0"/>
                  </a:moveTo>
                  <a:lnTo>
                    <a:pt x="134" y="312"/>
                  </a:lnTo>
                  <a:lnTo>
                    <a:pt x="135" y="312"/>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25" name="Freeform 640"/>
            <p:cNvSpPr>
              <a:spLocks/>
            </p:cNvSpPr>
            <p:nvPr/>
          </p:nvSpPr>
          <p:spPr bwMode="auto">
            <a:xfrm>
              <a:off x="4144" y="2226"/>
              <a:ext cx="6" cy="20"/>
            </a:xfrm>
            <a:custGeom>
              <a:avLst/>
              <a:gdLst>
                <a:gd name="T0" fmla="*/ 0 w 54"/>
                <a:gd name="T1" fmla="*/ 0 h 164"/>
                <a:gd name="T2" fmla="*/ 0 w 54"/>
                <a:gd name="T3" fmla="*/ 0 h 164"/>
                <a:gd name="T4" fmla="*/ 0 w 54"/>
                <a:gd name="T5" fmla="*/ 0 h 164"/>
                <a:gd name="T6" fmla="*/ 0 w 54"/>
                <a:gd name="T7" fmla="*/ 0 h 164"/>
                <a:gd name="T8" fmla="*/ 0 60000 65536"/>
                <a:gd name="T9" fmla="*/ 0 60000 65536"/>
                <a:gd name="T10" fmla="*/ 0 60000 65536"/>
                <a:gd name="T11" fmla="*/ 0 60000 65536"/>
                <a:gd name="T12" fmla="*/ 0 w 54"/>
                <a:gd name="T13" fmla="*/ 0 h 164"/>
                <a:gd name="T14" fmla="*/ 54 w 54"/>
                <a:gd name="T15" fmla="*/ 164 h 164"/>
              </a:gdLst>
              <a:ahLst/>
              <a:cxnLst>
                <a:cxn ang="T8">
                  <a:pos x="T0" y="T1"/>
                </a:cxn>
                <a:cxn ang="T9">
                  <a:pos x="T2" y="T3"/>
                </a:cxn>
                <a:cxn ang="T10">
                  <a:pos x="T4" y="T5"/>
                </a:cxn>
                <a:cxn ang="T11">
                  <a:pos x="T6" y="T7"/>
                </a:cxn>
              </a:cxnLst>
              <a:rect l="T12" t="T13" r="T14" b="T15"/>
              <a:pathLst>
                <a:path w="54" h="164">
                  <a:moveTo>
                    <a:pt x="0" y="164"/>
                  </a:moveTo>
                  <a:lnTo>
                    <a:pt x="54" y="158"/>
                  </a:lnTo>
                  <a:lnTo>
                    <a:pt x="11" y="0"/>
                  </a:lnTo>
                  <a:lnTo>
                    <a:pt x="0" y="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6" name="Freeform 641"/>
            <p:cNvSpPr>
              <a:spLocks/>
            </p:cNvSpPr>
            <p:nvPr/>
          </p:nvSpPr>
          <p:spPr bwMode="auto">
            <a:xfrm>
              <a:off x="4144" y="2226"/>
              <a:ext cx="6" cy="20"/>
            </a:xfrm>
            <a:custGeom>
              <a:avLst/>
              <a:gdLst>
                <a:gd name="T0" fmla="*/ 0 w 54"/>
                <a:gd name="T1" fmla="*/ 0 h 164"/>
                <a:gd name="T2" fmla="*/ 0 w 54"/>
                <a:gd name="T3" fmla="*/ 0 h 164"/>
                <a:gd name="T4" fmla="*/ 0 w 54"/>
                <a:gd name="T5" fmla="*/ 0 h 164"/>
                <a:gd name="T6" fmla="*/ 0 w 54"/>
                <a:gd name="T7" fmla="*/ 0 h 164"/>
                <a:gd name="T8" fmla="*/ 0 60000 65536"/>
                <a:gd name="T9" fmla="*/ 0 60000 65536"/>
                <a:gd name="T10" fmla="*/ 0 60000 65536"/>
                <a:gd name="T11" fmla="*/ 0 60000 65536"/>
                <a:gd name="T12" fmla="*/ 0 w 54"/>
                <a:gd name="T13" fmla="*/ 0 h 164"/>
                <a:gd name="T14" fmla="*/ 54 w 54"/>
                <a:gd name="T15" fmla="*/ 164 h 164"/>
              </a:gdLst>
              <a:ahLst/>
              <a:cxnLst>
                <a:cxn ang="T8">
                  <a:pos x="T0" y="T1"/>
                </a:cxn>
                <a:cxn ang="T9">
                  <a:pos x="T2" y="T3"/>
                </a:cxn>
                <a:cxn ang="T10">
                  <a:pos x="T4" y="T5"/>
                </a:cxn>
                <a:cxn ang="T11">
                  <a:pos x="T6" y="T7"/>
                </a:cxn>
              </a:cxnLst>
              <a:rect l="T12" t="T13" r="T14" b="T15"/>
              <a:pathLst>
                <a:path w="54" h="164">
                  <a:moveTo>
                    <a:pt x="0" y="164"/>
                  </a:moveTo>
                  <a:lnTo>
                    <a:pt x="54" y="158"/>
                  </a:lnTo>
                  <a:lnTo>
                    <a:pt x="11" y="0"/>
                  </a:lnTo>
                  <a:lnTo>
                    <a:pt x="0" y="16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27" name="Freeform 642"/>
            <p:cNvSpPr>
              <a:spLocks/>
            </p:cNvSpPr>
            <p:nvPr/>
          </p:nvSpPr>
          <p:spPr bwMode="auto">
            <a:xfrm>
              <a:off x="4161" y="2282"/>
              <a:ext cx="16" cy="18"/>
            </a:xfrm>
            <a:custGeom>
              <a:avLst/>
              <a:gdLst>
                <a:gd name="T0" fmla="*/ 0 w 125"/>
                <a:gd name="T1" fmla="*/ 0 h 139"/>
                <a:gd name="T2" fmla="*/ 0 w 125"/>
                <a:gd name="T3" fmla="*/ 0 h 139"/>
                <a:gd name="T4" fmla="*/ 0 w 125"/>
                <a:gd name="T5" fmla="*/ 0 h 139"/>
                <a:gd name="T6" fmla="*/ 0 w 125"/>
                <a:gd name="T7" fmla="*/ 0 h 139"/>
                <a:gd name="T8" fmla="*/ 0 60000 65536"/>
                <a:gd name="T9" fmla="*/ 0 60000 65536"/>
                <a:gd name="T10" fmla="*/ 0 60000 65536"/>
                <a:gd name="T11" fmla="*/ 0 60000 65536"/>
                <a:gd name="T12" fmla="*/ 0 w 125"/>
                <a:gd name="T13" fmla="*/ 0 h 139"/>
                <a:gd name="T14" fmla="*/ 125 w 125"/>
                <a:gd name="T15" fmla="*/ 139 h 139"/>
              </a:gdLst>
              <a:ahLst/>
              <a:cxnLst>
                <a:cxn ang="T8">
                  <a:pos x="T0" y="T1"/>
                </a:cxn>
                <a:cxn ang="T9">
                  <a:pos x="T2" y="T3"/>
                </a:cxn>
                <a:cxn ang="T10">
                  <a:pos x="T4" y="T5"/>
                </a:cxn>
                <a:cxn ang="T11">
                  <a:pos x="T6" y="T7"/>
                </a:cxn>
              </a:cxnLst>
              <a:rect l="T12" t="T13" r="T14" b="T15"/>
              <a:pathLst>
                <a:path w="125" h="139">
                  <a:moveTo>
                    <a:pt x="40" y="0"/>
                  </a:moveTo>
                  <a:lnTo>
                    <a:pt x="0" y="35"/>
                  </a:lnTo>
                  <a:lnTo>
                    <a:pt x="125" y="139"/>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8" name="Freeform 643"/>
            <p:cNvSpPr>
              <a:spLocks/>
            </p:cNvSpPr>
            <p:nvPr/>
          </p:nvSpPr>
          <p:spPr bwMode="auto">
            <a:xfrm>
              <a:off x="4161" y="2282"/>
              <a:ext cx="16" cy="18"/>
            </a:xfrm>
            <a:custGeom>
              <a:avLst/>
              <a:gdLst>
                <a:gd name="T0" fmla="*/ 0 w 125"/>
                <a:gd name="T1" fmla="*/ 0 h 139"/>
                <a:gd name="T2" fmla="*/ 0 w 125"/>
                <a:gd name="T3" fmla="*/ 0 h 139"/>
                <a:gd name="T4" fmla="*/ 0 w 125"/>
                <a:gd name="T5" fmla="*/ 0 h 139"/>
                <a:gd name="T6" fmla="*/ 0 w 125"/>
                <a:gd name="T7" fmla="*/ 0 h 139"/>
                <a:gd name="T8" fmla="*/ 0 60000 65536"/>
                <a:gd name="T9" fmla="*/ 0 60000 65536"/>
                <a:gd name="T10" fmla="*/ 0 60000 65536"/>
                <a:gd name="T11" fmla="*/ 0 60000 65536"/>
                <a:gd name="T12" fmla="*/ 0 w 125"/>
                <a:gd name="T13" fmla="*/ 0 h 139"/>
                <a:gd name="T14" fmla="*/ 125 w 125"/>
                <a:gd name="T15" fmla="*/ 139 h 139"/>
              </a:gdLst>
              <a:ahLst/>
              <a:cxnLst>
                <a:cxn ang="T8">
                  <a:pos x="T0" y="T1"/>
                </a:cxn>
                <a:cxn ang="T9">
                  <a:pos x="T2" y="T3"/>
                </a:cxn>
                <a:cxn ang="T10">
                  <a:pos x="T4" y="T5"/>
                </a:cxn>
                <a:cxn ang="T11">
                  <a:pos x="T6" y="T7"/>
                </a:cxn>
              </a:cxnLst>
              <a:rect l="T12" t="T13" r="T14" b="T15"/>
              <a:pathLst>
                <a:path w="125" h="139">
                  <a:moveTo>
                    <a:pt x="40" y="0"/>
                  </a:moveTo>
                  <a:lnTo>
                    <a:pt x="0" y="35"/>
                  </a:lnTo>
                  <a:lnTo>
                    <a:pt x="125" y="139"/>
                  </a:lnTo>
                  <a:lnTo>
                    <a:pt x="4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29" name="Freeform 644"/>
            <p:cNvSpPr>
              <a:spLocks/>
            </p:cNvSpPr>
            <p:nvPr/>
          </p:nvSpPr>
          <p:spPr bwMode="auto">
            <a:xfrm>
              <a:off x="4078" y="2248"/>
              <a:ext cx="55" cy="55"/>
            </a:xfrm>
            <a:custGeom>
              <a:avLst/>
              <a:gdLst>
                <a:gd name="T0" fmla="*/ 0 w 441"/>
                <a:gd name="T1" fmla="*/ 0 h 435"/>
                <a:gd name="T2" fmla="*/ 0 w 441"/>
                <a:gd name="T3" fmla="*/ 0 h 435"/>
                <a:gd name="T4" fmla="*/ 0 w 441"/>
                <a:gd name="T5" fmla="*/ 0 h 435"/>
                <a:gd name="T6" fmla="*/ 0 w 441"/>
                <a:gd name="T7" fmla="*/ 0 h 435"/>
                <a:gd name="T8" fmla="*/ 0 w 441"/>
                <a:gd name="T9" fmla="*/ 0 h 435"/>
                <a:gd name="T10" fmla="*/ 0 w 441"/>
                <a:gd name="T11" fmla="*/ 0 h 435"/>
                <a:gd name="T12" fmla="*/ 0 w 441"/>
                <a:gd name="T13" fmla="*/ 0 h 435"/>
                <a:gd name="T14" fmla="*/ 0 w 441"/>
                <a:gd name="T15" fmla="*/ 0 h 435"/>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435"/>
                <a:gd name="T26" fmla="*/ 441 w 441"/>
                <a:gd name="T27" fmla="*/ 435 h 4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435">
                  <a:moveTo>
                    <a:pt x="318" y="0"/>
                  </a:moveTo>
                  <a:lnTo>
                    <a:pt x="321" y="342"/>
                  </a:lnTo>
                  <a:lnTo>
                    <a:pt x="169" y="435"/>
                  </a:lnTo>
                  <a:lnTo>
                    <a:pt x="0" y="358"/>
                  </a:lnTo>
                  <a:lnTo>
                    <a:pt x="24" y="179"/>
                  </a:lnTo>
                  <a:lnTo>
                    <a:pt x="165" y="186"/>
                  </a:lnTo>
                  <a:lnTo>
                    <a:pt x="440" y="426"/>
                  </a:lnTo>
                  <a:lnTo>
                    <a:pt x="441" y="42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30" name="Freeform 645"/>
            <p:cNvSpPr>
              <a:spLocks/>
            </p:cNvSpPr>
            <p:nvPr/>
          </p:nvSpPr>
          <p:spPr bwMode="auto">
            <a:xfrm>
              <a:off x="4915" y="1309"/>
              <a:ext cx="161" cy="0"/>
            </a:xfrm>
            <a:custGeom>
              <a:avLst/>
              <a:gdLst>
                <a:gd name="T0" fmla="*/ 0 w 1290"/>
                <a:gd name="T1" fmla="*/ 0 w 1290"/>
                <a:gd name="T2" fmla="*/ 0 w 1290"/>
                <a:gd name="T3" fmla="*/ 0 60000 65536"/>
                <a:gd name="T4" fmla="*/ 0 60000 65536"/>
                <a:gd name="T5" fmla="*/ 0 60000 65536"/>
                <a:gd name="T6" fmla="*/ 0 w 1290"/>
                <a:gd name="T7" fmla="*/ 1290 w 1290"/>
              </a:gdLst>
              <a:ahLst/>
              <a:cxnLst>
                <a:cxn ang="T3">
                  <a:pos x="T0" y="0"/>
                </a:cxn>
                <a:cxn ang="T4">
                  <a:pos x="T1" y="0"/>
                </a:cxn>
                <a:cxn ang="T5">
                  <a:pos x="T2" y="0"/>
                </a:cxn>
              </a:cxnLst>
              <a:rect l="T6" t="0" r="T7" b="0"/>
              <a:pathLst>
                <a:path w="1290">
                  <a:moveTo>
                    <a:pt x="0" y="0"/>
                  </a:moveTo>
                  <a:lnTo>
                    <a:pt x="1289" y="0"/>
                  </a:lnTo>
                  <a:lnTo>
                    <a:pt x="129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31" name="Freeform 646"/>
            <p:cNvSpPr>
              <a:spLocks/>
            </p:cNvSpPr>
            <p:nvPr/>
          </p:nvSpPr>
          <p:spPr bwMode="auto">
            <a:xfrm>
              <a:off x="4955" y="1349"/>
              <a:ext cx="81" cy="0"/>
            </a:xfrm>
            <a:custGeom>
              <a:avLst/>
              <a:gdLst>
                <a:gd name="T0" fmla="*/ 0 w 647"/>
                <a:gd name="T1" fmla="*/ 0 w 647"/>
                <a:gd name="T2" fmla="*/ 0 w 647"/>
                <a:gd name="T3" fmla="*/ 0 60000 65536"/>
                <a:gd name="T4" fmla="*/ 0 60000 65536"/>
                <a:gd name="T5" fmla="*/ 0 60000 65536"/>
                <a:gd name="T6" fmla="*/ 0 w 647"/>
                <a:gd name="T7" fmla="*/ 647 w 647"/>
              </a:gdLst>
              <a:ahLst/>
              <a:cxnLst>
                <a:cxn ang="T3">
                  <a:pos x="T0" y="0"/>
                </a:cxn>
                <a:cxn ang="T4">
                  <a:pos x="T1" y="0"/>
                </a:cxn>
                <a:cxn ang="T5">
                  <a:pos x="T2" y="0"/>
                </a:cxn>
              </a:cxnLst>
              <a:rect l="T6" t="0" r="T7" b="0"/>
              <a:pathLst>
                <a:path w="647">
                  <a:moveTo>
                    <a:pt x="0" y="0"/>
                  </a:moveTo>
                  <a:lnTo>
                    <a:pt x="646" y="0"/>
                  </a:lnTo>
                  <a:lnTo>
                    <a:pt x="64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32" name="Freeform 647"/>
            <p:cNvSpPr>
              <a:spLocks/>
            </p:cNvSpPr>
            <p:nvPr/>
          </p:nvSpPr>
          <p:spPr bwMode="auto">
            <a:xfrm>
              <a:off x="4955" y="1430"/>
              <a:ext cx="81" cy="0"/>
            </a:xfrm>
            <a:custGeom>
              <a:avLst/>
              <a:gdLst>
                <a:gd name="T0" fmla="*/ 0 w 647"/>
                <a:gd name="T1" fmla="*/ 0 w 647"/>
                <a:gd name="T2" fmla="*/ 0 w 647"/>
                <a:gd name="T3" fmla="*/ 0 60000 65536"/>
                <a:gd name="T4" fmla="*/ 0 60000 65536"/>
                <a:gd name="T5" fmla="*/ 0 60000 65536"/>
                <a:gd name="T6" fmla="*/ 0 w 647"/>
                <a:gd name="T7" fmla="*/ 647 w 647"/>
              </a:gdLst>
              <a:ahLst/>
              <a:cxnLst>
                <a:cxn ang="T3">
                  <a:pos x="T0" y="0"/>
                </a:cxn>
                <a:cxn ang="T4">
                  <a:pos x="T1" y="0"/>
                </a:cxn>
                <a:cxn ang="T5">
                  <a:pos x="T2" y="0"/>
                </a:cxn>
              </a:cxnLst>
              <a:rect l="T6" t="0" r="T7" b="0"/>
              <a:pathLst>
                <a:path w="647">
                  <a:moveTo>
                    <a:pt x="0" y="0"/>
                  </a:moveTo>
                  <a:lnTo>
                    <a:pt x="646" y="0"/>
                  </a:lnTo>
                  <a:lnTo>
                    <a:pt x="64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33" name="Freeform 648"/>
            <p:cNvSpPr>
              <a:spLocks/>
            </p:cNvSpPr>
            <p:nvPr/>
          </p:nvSpPr>
          <p:spPr bwMode="auto">
            <a:xfrm>
              <a:off x="4915" y="1390"/>
              <a:ext cx="161" cy="0"/>
            </a:xfrm>
            <a:custGeom>
              <a:avLst/>
              <a:gdLst>
                <a:gd name="T0" fmla="*/ 0 w 1290"/>
                <a:gd name="T1" fmla="*/ 0 w 1290"/>
                <a:gd name="T2" fmla="*/ 0 w 1290"/>
                <a:gd name="T3" fmla="*/ 0 60000 65536"/>
                <a:gd name="T4" fmla="*/ 0 60000 65536"/>
                <a:gd name="T5" fmla="*/ 0 60000 65536"/>
                <a:gd name="T6" fmla="*/ 0 w 1290"/>
                <a:gd name="T7" fmla="*/ 1290 w 1290"/>
              </a:gdLst>
              <a:ahLst/>
              <a:cxnLst>
                <a:cxn ang="T3">
                  <a:pos x="T0" y="0"/>
                </a:cxn>
                <a:cxn ang="T4">
                  <a:pos x="T1" y="0"/>
                </a:cxn>
                <a:cxn ang="T5">
                  <a:pos x="T2" y="0"/>
                </a:cxn>
              </a:cxnLst>
              <a:rect l="T6" t="0" r="T7" b="0"/>
              <a:pathLst>
                <a:path w="1290">
                  <a:moveTo>
                    <a:pt x="0" y="0"/>
                  </a:moveTo>
                  <a:lnTo>
                    <a:pt x="1289" y="0"/>
                  </a:lnTo>
                  <a:lnTo>
                    <a:pt x="129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34" name="Freeform 649"/>
            <p:cNvSpPr>
              <a:spLocks/>
            </p:cNvSpPr>
            <p:nvPr/>
          </p:nvSpPr>
          <p:spPr bwMode="auto">
            <a:xfrm>
              <a:off x="4915" y="1470"/>
              <a:ext cx="161" cy="0"/>
            </a:xfrm>
            <a:custGeom>
              <a:avLst/>
              <a:gdLst>
                <a:gd name="T0" fmla="*/ 0 w 1290"/>
                <a:gd name="T1" fmla="*/ 0 w 1290"/>
                <a:gd name="T2" fmla="*/ 0 w 1290"/>
                <a:gd name="T3" fmla="*/ 0 60000 65536"/>
                <a:gd name="T4" fmla="*/ 0 60000 65536"/>
                <a:gd name="T5" fmla="*/ 0 60000 65536"/>
                <a:gd name="T6" fmla="*/ 0 w 1290"/>
                <a:gd name="T7" fmla="*/ 1290 w 1290"/>
              </a:gdLst>
              <a:ahLst/>
              <a:cxnLst>
                <a:cxn ang="T3">
                  <a:pos x="T0" y="0"/>
                </a:cxn>
                <a:cxn ang="T4">
                  <a:pos x="T1" y="0"/>
                </a:cxn>
                <a:cxn ang="T5">
                  <a:pos x="T2" y="0"/>
                </a:cxn>
              </a:cxnLst>
              <a:rect l="T6" t="0" r="T7" b="0"/>
              <a:pathLst>
                <a:path w="1290">
                  <a:moveTo>
                    <a:pt x="0" y="0"/>
                  </a:moveTo>
                  <a:lnTo>
                    <a:pt x="1289" y="0"/>
                  </a:lnTo>
                  <a:lnTo>
                    <a:pt x="129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35" name="Freeform 650"/>
            <p:cNvSpPr>
              <a:spLocks/>
            </p:cNvSpPr>
            <p:nvPr/>
          </p:nvSpPr>
          <p:spPr bwMode="auto">
            <a:xfrm>
              <a:off x="4955" y="1511"/>
              <a:ext cx="81" cy="0"/>
            </a:xfrm>
            <a:custGeom>
              <a:avLst/>
              <a:gdLst>
                <a:gd name="T0" fmla="*/ 0 w 647"/>
                <a:gd name="T1" fmla="*/ 0 w 647"/>
                <a:gd name="T2" fmla="*/ 0 w 647"/>
                <a:gd name="T3" fmla="*/ 0 60000 65536"/>
                <a:gd name="T4" fmla="*/ 0 60000 65536"/>
                <a:gd name="T5" fmla="*/ 0 60000 65536"/>
                <a:gd name="T6" fmla="*/ 0 w 647"/>
                <a:gd name="T7" fmla="*/ 647 w 647"/>
              </a:gdLst>
              <a:ahLst/>
              <a:cxnLst>
                <a:cxn ang="T3">
                  <a:pos x="T0" y="0"/>
                </a:cxn>
                <a:cxn ang="T4">
                  <a:pos x="T1" y="0"/>
                </a:cxn>
                <a:cxn ang="T5">
                  <a:pos x="T2" y="0"/>
                </a:cxn>
              </a:cxnLst>
              <a:rect l="T6" t="0" r="T7" b="0"/>
              <a:pathLst>
                <a:path w="647">
                  <a:moveTo>
                    <a:pt x="0" y="0"/>
                  </a:moveTo>
                  <a:lnTo>
                    <a:pt x="646" y="0"/>
                  </a:lnTo>
                  <a:lnTo>
                    <a:pt x="64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36" name="Freeform 651"/>
            <p:cNvSpPr>
              <a:spLocks/>
            </p:cNvSpPr>
            <p:nvPr/>
          </p:nvSpPr>
          <p:spPr bwMode="auto">
            <a:xfrm>
              <a:off x="4995" y="1511"/>
              <a:ext cx="1" cy="1009"/>
            </a:xfrm>
            <a:custGeom>
              <a:avLst/>
              <a:gdLst>
                <a:gd name="T0" fmla="*/ 0 w 1"/>
                <a:gd name="T1" fmla="*/ 0 h 8075"/>
                <a:gd name="T2" fmla="*/ 0 w 1"/>
                <a:gd name="T3" fmla="*/ 0 h 8075"/>
                <a:gd name="T4" fmla="*/ 1 w 1"/>
                <a:gd name="T5" fmla="*/ 0 h 8075"/>
                <a:gd name="T6" fmla="*/ 0 60000 65536"/>
                <a:gd name="T7" fmla="*/ 0 60000 65536"/>
                <a:gd name="T8" fmla="*/ 0 60000 65536"/>
                <a:gd name="T9" fmla="*/ 0 w 1"/>
                <a:gd name="T10" fmla="*/ 0 h 8075"/>
                <a:gd name="T11" fmla="*/ 1 w 1"/>
                <a:gd name="T12" fmla="*/ 8075 h 8075"/>
              </a:gdLst>
              <a:ahLst/>
              <a:cxnLst>
                <a:cxn ang="T6">
                  <a:pos x="T0" y="T1"/>
                </a:cxn>
                <a:cxn ang="T7">
                  <a:pos x="T2" y="T3"/>
                </a:cxn>
                <a:cxn ang="T8">
                  <a:pos x="T4" y="T5"/>
                </a:cxn>
              </a:cxnLst>
              <a:rect l="T9" t="T10" r="T11" b="T12"/>
              <a:pathLst>
                <a:path w="1" h="8075">
                  <a:moveTo>
                    <a:pt x="0" y="0"/>
                  </a:moveTo>
                  <a:lnTo>
                    <a:pt x="0" y="8075"/>
                  </a:lnTo>
                  <a:lnTo>
                    <a:pt x="1" y="807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37" name="Freeform 652"/>
            <p:cNvSpPr>
              <a:spLocks/>
            </p:cNvSpPr>
            <p:nvPr/>
          </p:nvSpPr>
          <p:spPr bwMode="auto">
            <a:xfrm>
              <a:off x="3525" y="1695"/>
              <a:ext cx="110" cy="0"/>
            </a:xfrm>
            <a:custGeom>
              <a:avLst/>
              <a:gdLst>
                <a:gd name="T0" fmla="*/ 0 w 878"/>
                <a:gd name="T1" fmla="*/ 0 w 878"/>
                <a:gd name="T2" fmla="*/ 0 w 878"/>
                <a:gd name="T3" fmla="*/ 0 60000 65536"/>
                <a:gd name="T4" fmla="*/ 0 60000 65536"/>
                <a:gd name="T5" fmla="*/ 0 60000 65536"/>
                <a:gd name="T6" fmla="*/ 0 w 878"/>
                <a:gd name="T7" fmla="*/ 878 w 878"/>
              </a:gdLst>
              <a:ahLst/>
              <a:cxnLst>
                <a:cxn ang="T3">
                  <a:pos x="T0" y="0"/>
                </a:cxn>
                <a:cxn ang="T4">
                  <a:pos x="T1" y="0"/>
                </a:cxn>
                <a:cxn ang="T5">
                  <a:pos x="T2" y="0"/>
                </a:cxn>
              </a:cxnLst>
              <a:rect l="T6" t="0" r="T7" b="0"/>
              <a:pathLst>
                <a:path w="878">
                  <a:moveTo>
                    <a:pt x="0" y="0"/>
                  </a:moveTo>
                  <a:lnTo>
                    <a:pt x="877" y="0"/>
                  </a:lnTo>
                  <a:lnTo>
                    <a:pt x="87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38" name="Freeform 653"/>
            <p:cNvSpPr>
              <a:spLocks/>
            </p:cNvSpPr>
            <p:nvPr/>
          </p:nvSpPr>
          <p:spPr bwMode="auto">
            <a:xfrm>
              <a:off x="3332" y="1097"/>
              <a:ext cx="281" cy="558"/>
            </a:xfrm>
            <a:custGeom>
              <a:avLst/>
              <a:gdLst>
                <a:gd name="T0" fmla="*/ 0 w 2252"/>
                <a:gd name="T1" fmla="*/ 0 h 4461"/>
                <a:gd name="T2" fmla="*/ 0 w 2252"/>
                <a:gd name="T3" fmla="*/ 0 h 4461"/>
                <a:gd name="T4" fmla="*/ 0 w 2252"/>
                <a:gd name="T5" fmla="*/ 0 h 4461"/>
                <a:gd name="T6" fmla="*/ 0 w 2252"/>
                <a:gd name="T7" fmla="*/ 0 h 4461"/>
                <a:gd name="T8" fmla="*/ 0 w 2252"/>
                <a:gd name="T9" fmla="*/ 0 h 4461"/>
                <a:gd name="T10" fmla="*/ 0 60000 65536"/>
                <a:gd name="T11" fmla="*/ 0 60000 65536"/>
                <a:gd name="T12" fmla="*/ 0 60000 65536"/>
                <a:gd name="T13" fmla="*/ 0 60000 65536"/>
                <a:gd name="T14" fmla="*/ 0 60000 65536"/>
                <a:gd name="T15" fmla="*/ 0 w 2252"/>
                <a:gd name="T16" fmla="*/ 0 h 4461"/>
                <a:gd name="T17" fmla="*/ 2252 w 2252"/>
                <a:gd name="T18" fmla="*/ 4461 h 4461"/>
              </a:gdLst>
              <a:ahLst/>
              <a:cxnLst>
                <a:cxn ang="T10">
                  <a:pos x="T0" y="T1"/>
                </a:cxn>
                <a:cxn ang="T11">
                  <a:pos x="T2" y="T3"/>
                </a:cxn>
                <a:cxn ang="T12">
                  <a:pos x="T4" y="T5"/>
                </a:cxn>
                <a:cxn ang="T13">
                  <a:pos x="T6" y="T7"/>
                </a:cxn>
                <a:cxn ang="T14">
                  <a:pos x="T8" y="T9"/>
                </a:cxn>
              </a:cxnLst>
              <a:rect l="T15" t="T16" r="T17" b="T18"/>
              <a:pathLst>
                <a:path w="2252" h="4461">
                  <a:moveTo>
                    <a:pt x="2252" y="4461"/>
                  </a:moveTo>
                  <a:lnTo>
                    <a:pt x="1928" y="2783"/>
                  </a:lnTo>
                  <a:lnTo>
                    <a:pt x="1157" y="1256"/>
                  </a:lnTo>
                  <a:lnTo>
                    <a:pt x="0" y="0"/>
                  </a:lnTo>
                  <a:lnTo>
                    <a:pt x="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39" name="Freeform 654"/>
            <p:cNvSpPr>
              <a:spLocks/>
            </p:cNvSpPr>
            <p:nvPr/>
          </p:nvSpPr>
          <p:spPr bwMode="auto">
            <a:xfrm>
              <a:off x="3607" y="1655"/>
              <a:ext cx="13" cy="40"/>
            </a:xfrm>
            <a:custGeom>
              <a:avLst/>
              <a:gdLst>
                <a:gd name="T0" fmla="*/ 0 w 107"/>
                <a:gd name="T1" fmla="*/ 0 h 324"/>
                <a:gd name="T2" fmla="*/ 0 w 107"/>
                <a:gd name="T3" fmla="*/ 0 h 324"/>
                <a:gd name="T4" fmla="*/ 0 w 107"/>
                <a:gd name="T5" fmla="*/ 0 h 324"/>
                <a:gd name="T6" fmla="*/ 0 w 107"/>
                <a:gd name="T7" fmla="*/ 0 h 324"/>
                <a:gd name="T8" fmla="*/ 0 60000 65536"/>
                <a:gd name="T9" fmla="*/ 0 60000 65536"/>
                <a:gd name="T10" fmla="*/ 0 60000 65536"/>
                <a:gd name="T11" fmla="*/ 0 60000 65536"/>
                <a:gd name="T12" fmla="*/ 0 w 107"/>
                <a:gd name="T13" fmla="*/ 0 h 324"/>
                <a:gd name="T14" fmla="*/ 107 w 107"/>
                <a:gd name="T15" fmla="*/ 324 h 324"/>
              </a:gdLst>
              <a:ahLst/>
              <a:cxnLst>
                <a:cxn ang="T8">
                  <a:pos x="T0" y="T1"/>
                </a:cxn>
                <a:cxn ang="T9">
                  <a:pos x="T2" y="T3"/>
                </a:cxn>
                <a:cxn ang="T10">
                  <a:pos x="T4" y="T5"/>
                </a:cxn>
                <a:cxn ang="T11">
                  <a:pos x="T6" y="T7"/>
                </a:cxn>
              </a:cxnLst>
              <a:rect l="T12" t="T13" r="T14" b="T15"/>
              <a:pathLst>
                <a:path w="107" h="324">
                  <a:moveTo>
                    <a:pt x="107" y="0"/>
                  </a:moveTo>
                  <a:lnTo>
                    <a:pt x="0" y="3"/>
                  </a:lnTo>
                  <a:lnTo>
                    <a:pt x="62" y="324"/>
                  </a:lnTo>
                  <a:lnTo>
                    <a:pt x="10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0" name="Freeform 655"/>
            <p:cNvSpPr>
              <a:spLocks/>
            </p:cNvSpPr>
            <p:nvPr/>
          </p:nvSpPr>
          <p:spPr bwMode="auto">
            <a:xfrm>
              <a:off x="3607" y="1655"/>
              <a:ext cx="13" cy="40"/>
            </a:xfrm>
            <a:custGeom>
              <a:avLst/>
              <a:gdLst>
                <a:gd name="T0" fmla="*/ 0 w 107"/>
                <a:gd name="T1" fmla="*/ 0 h 324"/>
                <a:gd name="T2" fmla="*/ 0 w 107"/>
                <a:gd name="T3" fmla="*/ 0 h 324"/>
                <a:gd name="T4" fmla="*/ 0 w 107"/>
                <a:gd name="T5" fmla="*/ 0 h 324"/>
                <a:gd name="T6" fmla="*/ 0 w 107"/>
                <a:gd name="T7" fmla="*/ 0 h 324"/>
                <a:gd name="T8" fmla="*/ 0 60000 65536"/>
                <a:gd name="T9" fmla="*/ 0 60000 65536"/>
                <a:gd name="T10" fmla="*/ 0 60000 65536"/>
                <a:gd name="T11" fmla="*/ 0 60000 65536"/>
                <a:gd name="T12" fmla="*/ 0 w 107"/>
                <a:gd name="T13" fmla="*/ 0 h 324"/>
                <a:gd name="T14" fmla="*/ 107 w 107"/>
                <a:gd name="T15" fmla="*/ 324 h 324"/>
              </a:gdLst>
              <a:ahLst/>
              <a:cxnLst>
                <a:cxn ang="T8">
                  <a:pos x="T0" y="T1"/>
                </a:cxn>
                <a:cxn ang="T9">
                  <a:pos x="T2" y="T3"/>
                </a:cxn>
                <a:cxn ang="T10">
                  <a:pos x="T4" y="T5"/>
                </a:cxn>
                <a:cxn ang="T11">
                  <a:pos x="T6" y="T7"/>
                </a:cxn>
              </a:cxnLst>
              <a:rect l="T12" t="T13" r="T14" b="T15"/>
              <a:pathLst>
                <a:path w="107" h="324">
                  <a:moveTo>
                    <a:pt x="107" y="0"/>
                  </a:moveTo>
                  <a:lnTo>
                    <a:pt x="0" y="3"/>
                  </a:lnTo>
                  <a:lnTo>
                    <a:pt x="62" y="324"/>
                  </a:lnTo>
                  <a:lnTo>
                    <a:pt x="10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41" name="Freeform 656"/>
            <p:cNvSpPr>
              <a:spLocks/>
            </p:cNvSpPr>
            <p:nvPr/>
          </p:nvSpPr>
          <p:spPr bwMode="auto">
            <a:xfrm>
              <a:off x="3300" y="1073"/>
              <a:ext cx="36" cy="30"/>
            </a:xfrm>
            <a:custGeom>
              <a:avLst/>
              <a:gdLst>
                <a:gd name="T0" fmla="*/ 0 w 288"/>
                <a:gd name="T1" fmla="*/ 0 h 241"/>
                <a:gd name="T2" fmla="*/ 0 w 288"/>
                <a:gd name="T3" fmla="*/ 0 h 241"/>
                <a:gd name="T4" fmla="*/ 0 w 288"/>
                <a:gd name="T5" fmla="*/ 0 h 241"/>
                <a:gd name="T6" fmla="*/ 0 w 288"/>
                <a:gd name="T7" fmla="*/ 0 h 241"/>
                <a:gd name="T8" fmla="*/ 0 60000 65536"/>
                <a:gd name="T9" fmla="*/ 0 60000 65536"/>
                <a:gd name="T10" fmla="*/ 0 60000 65536"/>
                <a:gd name="T11" fmla="*/ 0 60000 65536"/>
                <a:gd name="T12" fmla="*/ 0 w 288"/>
                <a:gd name="T13" fmla="*/ 0 h 241"/>
                <a:gd name="T14" fmla="*/ 288 w 288"/>
                <a:gd name="T15" fmla="*/ 241 h 241"/>
              </a:gdLst>
              <a:ahLst/>
              <a:cxnLst>
                <a:cxn ang="T8">
                  <a:pos x="T0" y="T1"/>
                </a:cxn>
                <a:cxn ang="T9">
                  <a:pos x="T2" y="T3"/>
                </a:cxn>
                <a:cxn ang="T10">
                  <a:pos x="T4" y="T5"/>
                </a:cxn>
                <a:cxn ang="T11">
                  <a:pos x="T6" y="T7"/>
                </a:cxn>
              </a:cxnLst>
              <a:rect l="T12" t="T13" r="T14" b="T15"/>
              <a:pathLst>
                <a:path w="288" h="241">
                  <a:moveTo>
                    <a:pt x="221" y="241"/>
                  </a:moveTo>
                  <a:lnTo>
                    <a:pt x="288" y="156"/>
                  </a:lnTo>
                  <a:lnTo>
                    <a:pt x="0" y="0"/>
                  </a:lnTo>
                  <a:lnTo>
                    <a:pt x="221" y="2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2" name="Rectangle 657"/>
            <p:cNvSpPr>
              <a:spLocks noChangeArrowheads="1"/>
            </p:cNvSpPr>
            <p:nvPr/>
          </p:nvSpPr>
          <p:spPr bwMode="auto">
            <a:xfrm>
              <a:off x="3174" y="1258"/>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kumimoji="1" lang="en-US" altLang="zh-CN" sz="1400" b="0">
                  <a:solidFill>
                    <a:srgbClr val="000000"/>
                  </a:solidFill>
                  <a:latin typeface="宋体" pitchFamily="2" charset="-122"/>
                </a:rPr>
                <a:t>R</a:t>
              </a:r>
              <a:endParaRPr kumimoji="1" lang="en-US" altLang="zh-CN" sz="2000">
                <a:latin typeface="Tahoma" pitchFamily="34" charset="0"/>
              </a:endParaRPr>
            </a:p>
          </p:txBody>
        </p:sp>
        <p:sp>
          <p:nvSpPr>
            <p:cNvPr id="30943" name="Rectangle 658"/>
            <p:cNvSpPr>
              <a:spLocks noChangeArrowheads="1"/>
            </p:cNvSpPr>
            <p:nvPr/>
          </p:nvSpPr>
          <p:spPr bwMode="auto">
            <a:xfrm>
              <a:off x="3282" y="1764"/>
              <a:ext cx="1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kumimoji="1" lang="en-US" altLang="zh-CN" sz="1400" b="0">
                  <a:solidFill>
                    <a:srgbClr val="000000"/>
                  </a:solidFill>
                  <a:latin typeface="宋体" pitchFamily="2" charset="-122"/>
                </a:rPr>
                <a:t>R'</a:t>
              </a:r>
              <a:endParaRPr kumimoji="1" lang="en-US" altLang="zh-CN" sz="2000">
                <a:latin typeface="Tahoma" pitchFamily="34" charset="0"/>
              </a:endParaRPr>
            </a:p>
          </p:txBody>
        </p:sp>
        <p:sp>
          <p:nvSpPr>
            <p:cNvPr id="30944" name="Freeform 659"/>
            <p:cNvSpPr>
              <a:spLocks/>
            </p:cNvSpPr>
            <p:nvPr/>
          </p:nvSpPr>
          <p:spPr bwMode="auto">
            <a:xfrm>
              <a:off x="3300" y="1073"/>
              <a:ext cx="36" cy="30"/>
            </a:xfrm>
            <a:custGeom>
              <a:avLst/>
              <a:gdLst>
                <a:gd name="T0" fmla="*/ 0 w 288"/>
                <a:gd name="T1" fmla="*/ 0 h 241"/>
                <a:gd name="T2" fmla="*/ 0 w 288"/>
                <a:gd name="T3" fmla="*/ 0 h 241"/>
                <a:gd name="T4" fmla="*/ 0 w 288"/>
                <a:gd name="T5" fmla="*/ 0 h 241"/>
                <a:gd name="T6" fmla="*/ 0 w 288"/>
                <a:gd name="T7" fmla="*/ 0 h 241"/>
                <a:gd name="T8" fmla="*/ 0 60000 65536"/>
                <a:gd name="T9" fmla="*/ 0 60000 65536"/>
                <a:gd name="T10" fmla="*/ 0 60000 65536"/>
                <a:gd name="T11" fmla="*/ 0 60000 65536"/>
                <a:gd name="T12" fmla="*/ 0 w 288"/>
                <a:gd name="T13" fmla="*/ 0 h 241"/>
                <a:gd name="T14" fmla="*/ 288 w 288"/>
                <a:gd name="T15" fmla="*/ 241 h 241"/>
              </a:gdLst>
              <a:ahLst/>
              <a:cxnLst>
                <a:cxn ang="T8">
                  <a:pos x="T0" y="T1"/>
                </a:cxn>
                <a:cxn ang="T9">
                  <a:pos x="T2" y="T3"/>
                </a:cxn>
                <a:cxn ang="T10">
                  <a:pos x="T4" y="T5"/>
                </a:cxn>
                <a:cxn ang="T11">
                  <a:pos x="T6" y="T7"/>
                </a:cxn>
              </a:cxnLst>
              <a:rect l="T12" t="T13" r="T14" b="T15"/>
              <a:pathLst>
                <a:path w="288" h="241">
                  <a:moveTo>
                    <a:pt x="221" y="241"/>
                  </a:moveTo>
                  <a:lnTo>
                    <a:pt x="288" y="156"/>
                  </a:lnTo>
                  <a:lnTo>
                    <a:pt x="0" y="0"/>
                  </a:lnTo>
                  <a:lnTo>
                    <a:pt x="221" y="24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45" name="Freeform 660"/>
            <p:cNvSpPr>
              <a:spLocks/>
            </p:cNvSpPr>
            <p:nvPr/>
          </p:nvSpPr>
          <p:spPr bwMode="auto">
            <a:xfrm>
              <a:off x="3553" y="1284"/>
              <a:ext cx="43" cy="81"/>
            </a:xfrm>
            <a:custGeom>
              <a:avLst/>
              <a:gdLst>
                <a:gd name="T0" fmla="*/ 0 w 344"/>
                <a:gd name="T1" fmla="*/ 0 h 646"/>
                <a:gd name="T2" fmla="*/ 0 w 344"/>
                <a:gd name="T3" fmla="*/ 0 h 646"/>
                <a:gd name="T4" fmla="*/ 0 w 344"/>
                <a:gd name="T5" fmla="*/ 0 h 646"/>
                <a:gd name="T6" fmla="*/ 0 w 344"/>
                <a:gd name="T7" fmla="*/ 0 h 646"/>
                <a:gd name="T8" fmla="*/ 0 60000 65536"/>
                <a:gd name="T9" fmla="*/ 0 60000 65536"/>
                <a:gd name="T10" fmla="*/ 0 60000 65536"/>
                <a:gd name="T11" fmla="*/ 0 60000 65536"/>
                <a:gd name="T12" fmla="*/ 0 w 344"/>
                <a:gd name="T13" fmla="*/ 0 h 646"/>
                <a:gd name="T14" fmla="*/ 344 w 344"/>
                <a:gd name="T15" fmla="*/ 646 h 646"/>
              </a:gdLst>
              <a:ahLst/>
              <a:cxnLst>
                <a:cxn ang="T8">
                  <a:pos x="T0" y="T1"/>
                </a:cxn>
                <a:cxn ang="T9">
                  <a:pos x="T2" y="T3"/>
                </a:cxn>
                <a:cxn ang="T10">
                  <a:pos x="T4" y="T5"/>
                </a:cxn>
                <a:cxn ang="T11">
                  <a:pos x="T6" y="T7"/>
                </a:cxn>
              </a:cxnLst>
              <a:rect l="T12" t="T13" r="T14" b="T15"/>
              <a:pathLst>
                <a:path w="344" h="646">
                  <a:moveTo>
                    <a:pt x="0" y="0"/>
                  </a:moveTo>
                  <a:lnTo>
                    <a:pt x="0" y="646"/>
                  </a:lnTo>
                  <a:lnTo>
                    <a:pt x="343" y="646"/>
                  </a:lnTo>
                  <a:lnTo>
                    <a:pt x="344" y="64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46" name="Line 661"/>
            <p:cNvSpPr>
              <a:spLocks noChangeShapeType="1"/>
            </p:cNvSpPr>
            <p:nvPr/>
          </p:nvSpPr>
          <p:spPr bwMode="auto">
            <a:xfrm>
              <a:off x="3577" y="1458"/>
              <a:ext cx="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7" name="Line 662"/>
            <p:cNvSpPr>
              <a:spLocks noChangeShapeType="1"/>
            </p:cNvSpPr>
            <p:nvPr/>
          </p:nvSpPr>
          <p:spPr bwMode="auto">
            <a:xfrm>
              <a:off x="3525" y="1695"/>
              <a:ext cx="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8" name="Line 663"/>
            <p:cNvSpPr>
              <a:spLocks noChangeShapeType="1"/>
            </p:cNvSpPr>
            <p:nvPr/>
          </p:nvSpPr>
          <p:spPr bwMode="auto">
            <a:xfrm>
              <a:off x="3199" y="1209"/>
              <a:ext cx="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49" name="Line 664"/>
            <p:cNvSpPr>
              <a:spLocks noChangeShapeType="1"/>
            </p:cNvSpPr>
            <p:nvPr/>
          </p:nvSpPr>
          <p:spPr bwMode="auto">
            <a:xfrm>
              <a:off x="3315" y="1053"/>
              <a:ext cx="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50" name="Line 665"/>
            <p:cNvSpPr>
              <a:spLocks noChangeShapeType="1"/>
            </p:cNvSpPr>
            <p:nvPr/>
          </p:nvSpPr>
          <p:spPr bwMode="auto">
            <a:xfrm>
              <a:off x="3635" y="1695"/>
              <a:ext cx="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724" name="Freeform 666"/>
          <p:cNvSpPr>
            <a:spLocks/>
          </p:cNvSpPr>
          <p:nvPr/>
        </p:nvSpPr>
        <p:spPr bwMode="auto">
          <a:xfrm>
            <a:off x="1935163" y="3275013"/>
            <a:ext cx="98425" cy="0"/>
          </a:xfrm>
          <a:custGeom>
            <a:avLst/>
            <a:gdLst>
              <a:gd name="T0" fmla="*/ 0 w 491"/>
              <a:gd name="T1" fmla="*/ 2147483647 w 491"/>
              <a:gd name="T2" fmla="*/ 2147483647 w 491"/>
              <a:gd name="T3" fmla="*/ 0 60000 65536"/>
              <a:gd name="T4" fmla="*/ 0 60000 65536"/>
              <a:gd name="T5" fmla="*/ 0 60000 65536"/>
              <a:gd name="T6" fmla="*/ 0 w 491"/>
              <a:gd name="T7" fmla="*/ 491 w 491"/>
            </a:gdLst>
            <a:ahLst/>
            <a:cxnLst>
              <a:cxn ang="T3">
                <a:pos x="T0" y="0"/>
              </a:cxn>
              <a:cxn ang="T4">
                <a:pos x="T1" y="0"/>
              </a:cxn>
              <a:cxn ang="T5">
                <a:pos x="T2" y="0"/>
              </a:cxn>
            </a:cxnLst>
            <a:rect l="T6" t="0" r="T7" b="0"/>
            <a:pathLst>
              <a:path w="491">
                <a:moveTo>
                  <a:pt x="0" y="0"/>
                </a:moveTo>
                <a:lnTo>
                  <a:pt x="490" y="0"/>
                </a:lnTo>
                <a:lnTo>
                  <a:pt x="49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25" name="Freeform 667"/>
          <p:cNvSpPr>
            <a:spLocks/>
          </p:cNvSpPr>
          <p:nvPr/>
        </p:nvSpPr>
        <p:spPr bwMode="auto">
          <a:xfrm>
            <a:off x="1935163" y="4075113"/>
            <a:ext cx="98425" cy="0"/>
          </a:xfrm>
          <a:custGeom>
            <a:avLst/>
            <a:gdLst>
              <a:gd name="T0" fmla="*/ 0 w 491"/>
              <a:gd name="T1" fmla="*/ 2147483647 w 491"/>
              <a:gd name="T2" fmla="*/ 2147483647 w 491"/>
              <a:gd name="T3" fmla="*/ 0 60000 65536"/>
              <a:gd name="T4" fmla="*/ 0 60000 65536"/>
              <a:gd name="T5" fmla="*/ 0 60000 65536"/>
              <a:gd name="T6" fmla="*/ 0 w 491"/>
              <a:gd name="T7" fmla="*/ 491 w 491"/>
            </a:gdLst>
            <a:ahLst/>
            <a:cxnLst>
              <a:cxn ang="T3">
                <a:pos x="T0" y="0"/>
              </a:cxn>
              <a:cxn ang="T4">
                <a:pos x="T1" y="0"/>
              </a:cxn>
              <a:cxn ang="T5">
                <a:pos x="T2" y="0"/>
              </a:cxn>
            </a:cxnLst>
            <a:rect l="T6" t="0" r="T7" b="0"/>
            <a:pathLst>
              <a:path w="491">
                <a:moveTo>
                  <a:pt x="0" y="0"/>
                </a:moveTo>
                <a:lnTo>
                  <a:pt x="490" y="0"/>
                </a:lnTo>
                <a:lnTo>
                  <a:pt x="49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26" name="Freeform 668"/>
          <p:cNvSpPr>
            <a:spLocks/>
          </p:cNvSpPr>
          <p:nvPr/>
        </p:nvSpPr>
        <p:spPr bwMode="auto">
          <a:xfrm>
            <a:off x="2012950" y="3338513"/>
            <a:ext cx="0" cy="673100"/>
          </a:xfrm>
          <a:custGeom>
            <a:avLst/>
            <a:gdLst>
              <a:gd name="T0" fmla="*/ 0 w 1"/>
              <a:gd name="T1" fmla="*/ 0 h 3389"/>
              <a:gd name="T2" fmla="*/ 0 w 1"/>
              <a:gd name="T3" fmla="*/ 2147483647 h 3389"/>
              <a:gd name="T4" fmla="*/ 0 w 1"/>
              <a:gd name="T5" fmla="*/ 2147483647 h 3389"/>
              <a:gd name="T6" fmla="*/ 0 60000 65536"/>
              <a:gd name="T7" fmla="*/ 0 60000 65536"/>
              <a:gd name="T8" fmla="*/ 0 60000 65536"/>
              <a:gd name="T9" fmla="*/ 0 w 1"/>
              <a:gd name="T10" fmla="*/ 0 h 3389"/>
              <a:gd name="T11" fmla="*/ 0 w 1"/>
              <a:gd name="T12" fmla="*/ 3389 h 3389"/>
            </a:gdLst>
            <a:ahLst/>
            <a:cxnLst>
              <a:cxn ang="T6">
                <a:pos x="T0" y="T1"/>
              </a:cxn>
              <a:cxn ang="T7">
                <a:pos x="T2" y="T3"/>
              </a:cxn>
              <a:cxn ang="T8">
                <a:pos x="T4" y="T5"/>
              </a:cxn>
            </a:cxnLst>
            <a:rect l="T9" t="T10" r="T11" b="T12"/>
            <a:pathLst>
              <a:path w="1" h="3389">
                <a:moveTo>
                  <a:pt x="0" y="0"/>
                </a:moveTo>
                <a:lnTo>
                  <a:pt x="0" y="3389"/>
                </a:lnTo>
                <a:lnTo>
                  <a:pt x="1" y="338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27" name="Freeform 669"/>
          <p:cNvSpPr>
            <a:spLocks/>
          </p:cNvSpPr>
          <p:nvPr/>
        </p:nvSpPr>
        <p:spPr bwMode="auto">
          <a:xfrm>
            <a:off x="2032000" y="3606800"/>
            <a:ext cx="103188" cy="128588"/>
          </a:xfrm>
          <a:custGeom>
            <a:avLst/>
            <a:gdLst>
              <a:gd name="T0" fmla="*/ 0 w 517"/>
              <a:gd name="T1" fmla="*/ 2147483647 h 645"/>
              <a:gd name="T2" fmla="*/ 2147483647 w 517"/>
              <a:gd name="T3" fmla="*/ 0 h 645"/>
              <a:gd name="T4" fmla="*/ 2147483647 w 517"/>
              <a:gd name="T5" fmla="*/ 0 h 645"/>
              <a:gd name="T6" fmla="*/ 0 60000 65536"/>
              <a:gd name="T7" fmla="*/ 0 60000 65536"/>
              <a:gd name="T8" fmla="*/ 0 60000 65536"/>
              <a:gd name="T9" fmla="*/ 0 w 517"/>
              <a:gd name="T10" fmla="*/ 0 h 645"/>
              <a:gd name="T11" fmla="*/ 517 w 517"/>
              <a:gd name="T12" fmla="*/ 645 h 645"/>
            </a:gdLst>
            <a:ahLst/>
            <a:cxnLst>
              <a:cxn ang="T6">
                <a:pos x="T0" y="T1"/>
              </a:cxn>
              <a:cxn ang="T7">
                <a:pos x="T2" y="T3"/>
              </a:cxn>
              <a:cxn ang="T8">
                <a:pos x="T4" y="T5"/>
              </a:cxn>
            </a:cxnLst>
            <a:rect l="T9" t="T10" r="T11" b="T12"/>
            <a:pathLst>
              <a:path w="517" h="645">
                <a:moveTo>
                  <a:pt x="0" y="645"/>
                </a:moveTo>
                <a:lnTo>
                  <a:pt x="516" y="0"/>
                </a:lnTo>
                <a:lnTo>
                  <a:pt x="51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28" name="Freeform 670"/>
          <p:cNvSpPr>
            <a:spLocks/>
          </p:cNvSpPr>
          <p:nvPr/>
        </p:nvSpPr>
        <p:spPr bwMode="auto">
          <a:xfrm>
            <a:off x="2032000" y="3606800"/>
            <a:ext cx="103188" cy="128588"/>
          </a:xfrm>
          <a:custGeom>
            <a:avLst/>
            <a:gdLst>
              <a:gd name="T0" fmla="*/ 0 w 517"/>
              <a:gd name="T1" fmla="*/ 0 h 645"/>
              <a:gd name="T2" fmla="*/ 2147483647 w 517"/>
              <a:gd name="T3" fmla="*/ 2147483647 h 645"/>
              <a:gd name="T4" fmla="*/ 2147483647 w 517"/>
              <a:gd name="T5" fmla="*/ 2147483647 h 645"/>
              <a:gd name="T6" fmla="*/ 0 60000 65536"/>
              <a:gd name="T7" fmla="*/ 0 60000 65536"/>
              <a:gd name="T8" fmla="*/ 0 60000 65536"/>
              <a:gd name="T9" fmla="*/ 0 w 517"/>
              <a:gd name="T10" fmla="*/ 0 h 645"/>
              <a:gd name="T11" fmla="*/ 517 w 517"/>
              <a:gd name="T12" fmla="*/ 645 h 645"/>
            </a:gdLst>
            <a:ahLst/>
            <a:cxnLst>
              <a:cxn ang="T6">
                <a:pos x="T0" y="T1"/>
              </a:cxn>
              <a:cxn ang="T7">
                <a:pos x="T2" y="T3"/>
              </a:cxn>
              <a:cxn ang="T8">
                <a:pos x="T4" y="T5"/>
              </a:cxn>
            </a:cxnLst>
            <a:rect l="T9" t="T10" r="T11" b="T12"/>
            <a:pathLst>
              <a:path w="517" h="645">
                <a:moveTo>
                  <a:pt x="0" y="0"/>
                </a:moveTo>
                <a:lnTo>
                  <a:pt x="516" y="645"/>
                </a:lnTo>
                <a:lnTo>
                  <a:pt x="517" y="64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29" name="Freeform 671"/>
          <p:cNvSpPr>
            <a:spLocks/>
          </p:cNvSpPr>
          <p:nvPr/>
        </p:nvSpPr>
        <p:spPr bwMode="auto">
          <a:xfrm>
            <a:off x="2003425" y="3275013"/>
            <a:ext cx="20638" cy="63500"/>
          </a:xfrm>
          <a:custGeom>
            <a:avLst/>
            <a:gdLst>
              <a:gd name="T0" fmla="*/ 0 w 107"/>
              <a:gd name="T1" fmla="*/ 2147483647 h 323"/>
              <a:gd name="T2" fmla="*/ 2147483647 w 107"/>
              <a:gd name="T3" fmla="*/ 2147483647 h 323"/>
              <a:gd name="T4" fmla="*/ 2147483647 w 107"/>
              <a:gd name="T5" fmla="*/ 0 h 323"/>
              <a:gd name="T6" fmla="*/ 0 w 107"/>
              <a:gd name="T7" fmla="*/ 2147483647 h 323"/>
              <a:gd name="T8" fmla="*/ 0 60000 65536"/>
              <a:gd name="T9" fmla="*/ 0 60000 65536"/>
              <a:gd name="T10" fmla="*/ 0 60000 65536"/>
              <a:gd name="T11" fmla="*/ 0 60000 65536"/>
              <a:gd name="T12" fmla="*/ 0 w 107"/>
              <a:gd name="T13" fmla="*/ 0 h 323"/>
              <a:gd name="T14" fmla="*/ 107 w 107"/>
              <a:gd name="T15" fmla="*/ 323 h 323"/>
            </a:gdLst>
            <a:ahLst/>
            <a:cxnLst>
              <a:cxn ang="T8">
                <a:pos x="T0" y="T1"/>
              </a:cxn>
              <a:cxn ang="T9">
                <a:pos x="T2" y="T3"/>
              </a:cxn>
              <a:cxn ang="T10">
                <a:pos x="T4" y="T5"/>
              </a:cxn>
              <a:cxn ang="T11">
                <a:pos x="T6" y="T7"/>
              </a:cxn>
            </a:cxnLst>
            <a:rect l="T12" t="T13" r="T14" b="T15"/>
            <a:pathLst>
              <a:path w="107" h="323">
                <a:moveTo>
                  <a:pt x="0" y="323"/>
                </a:moveTo>
                <a:lnTo>
                  <a:pt x="107" y="323"/>
                </a:lnTo>
                <a:lnTo>
                  <a:pt x="53" y="0"/>
                </a:lnTo>
                <a:lnTo>
                  <a:pt x="0"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0" name="Freeform 672"/>
          <p:cNvSpPr>
            <a:spLocks/>
          </p:cNvSpPr>
          <p:nvPr/>
        </p:nvSpPr>
        <p:spPr bwMode="auto">
          <a:xfrm>
            <a:off x="2003425" y="3275013"/>
            <a:ext cx="20638" cy="63500"/>
          </a:xfrm>
          <a:custGeom>
            <a:avLst/>
            <a:gdLst>
              <a:gd name="T0" fmla="*/ 0 w 107"/>
              <a:gd name="T1" fmla="*/ 2147483647 h 323"/>
              <a:gd name="T2" fmla="*/ 2147483647 w 107"/>
              <a:gd name="T3" fmla="*/ 2147483647 h 323"/>
              <a:gd name="T4" fmla="*/ 2147483647 w 107"/>
              <a:gd name="T5" fmla="*/ 0 h 323"/>
              <a:gd name="T6" fmla="*/ 0 w 107"/>
              <a:gd name="T7" fmla="*/ 2147483647 h 323"/>
              <a:gd name="T8" fmla="*/ 0 60000 65536"/>
              <a:gd name="T9" fmla="*/ 0 60000 65536"/>
              <a:gd name="T10" fmla="*/ 0 60000 65536"/>
              <a:gd name="T11" fmla="*/ 0 60000 65536"/>
              <a:gd name="T12" fmla="*/ 0 w 107"/>
              <a:gd name="T13" fmla="*/ 0 h 323"/>
              <a:gd name="T14" fmla="*/ 107 w 107"/>
              <a:gd name="T15" fmla="*/ 323 h 323"/>
            </a:gdLst>
            <a:ahLst/>
            <a:cxnLst>
              <a:cxn ang="T8">
                <a:pos x="T0" y="T1"/>
              </a:cxn>
              <a:cxn ang="T9">
                <a:pos x="T2" y="T3"/>
              </a:cxn>
              <a:cxn ang="T10">
                <a:pos x="T4" y="T5"/>
              </a:cxn>
              <a:cxn ang="T11">
                <a:pos x="T6" y="T7"/>
              </a:cxn>
            </a:cxnLst>
            <a:rect l="T12" t="T13" r="T14" b="T15"/>
            <a:pathLst>
              <a:path w="107" h="323">
                <a:moveTo>
                  <a:pt x="0" y="323"/>
                </a:moveTo>
                <a:lnTo>
                  <a:pt x="107" y="323"/>
                </a:lnTo>
                <a:lnTo>
                  <a:pt x="53" y="0"/>
                </a:lnTo>
                <a:lnTo>
                  <a:pt x="0" y="32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1" name="Freeform 673"/>
          <p:cNvSpPr>
            <a:spLocks/>
          </p:cNvSpPr>
          <p:nvPr/>
        </p:nvSpPr>
        <p:spPr bwMode="auto">
          <a:xfrm>
            <a:off x="2003425" y="4011613"/>
            <a:ext cx="20638" cy="63500"/>
          </a:xfrm>
          <a:custGeom>
            <a:avLst/>
            <a:gdLst>
              <a:gd name="T0" fmla="*/ 0 w 107"/>
              <a:gd name="T1" fmla="*/ 0 h 322"/>
              <a:gd name="T2" fmla="*/ 2147483647 w 107"/>
              <a:gd name="T3" fmla="*/ 0 h 322"/>
              <a:gd name="T4" fmla="*/ 2147483647 w 107"/>
              <a:gd name="T5" fmla="*/ 2147483647 h 322"/>
              <a:gd name="T6" fmla="*/ 0 w 107"/>
              <a:gd name="T7" fmla="*/ 0 h 322"/>
              <a:gd name="T8" fmla="*/ 0 60000 65536"/>
              <a:gd name="T9" fmla="*/ 0 60000 65536"/>
              <a:gd name="T10" fmla="*/ 0 60000 65536"/>
              <a:gd name="T11" fmla="*/ 0 60000 65536"/>
              <a:gd name="T12" fmla="*/ 0 w 107"/>
              <a:gd name="T13" fmla="*/ 0 h 322"/>
              <a:gd name="T14" fmla="*/ 107 w 107"/>
              <a:gd name="T15" fmla="*/ 322 h 322"/>
            </a:gdLst>
            <a:ahLst/>
            <a:cxnLst>
              <a:cxn ang="T8">
                <a:pos x="T0" y="T1"/>
              </a:cxn>
              <a:cxn ang="T9">
                <a:pos x="T2" y="T3"/>
              </a:cxn>
              <a:cxn ang="T10">
                <a:pos x="T4" y="T5"/>
              </a:cxn>
              <a:cxn ang="T11">
                <a:pos x="T6" y="T7"/>
              </a:cxn>
            </a:cxnLst>
            <a:rect l="T12" t="T13" r="T14" b="T15"/>
            <a:pathLst>
              <a:path w="107" h="322">
                <a:moveTo>
                  <a:pt x="0" y="0"/>
                </a:moveTo>
                <a:lnTo>
                  <a:pt x="107" y="0"/>
                </a:lnTo>
                <a:lnTo>
                  <a:pt x="53" y="3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2" name="Freeform 674"/>
          <p:cNvSpPr>
            <a:spLocks/>
          </p:cNvSpPr>
          <p:nvPr/>
        </p:nvSpPr>
        <p:spPr bwMode="auto">
          <a:xfrm>
            <a:off x="2003425" y="4011613"/>
            <a:ext cx="20638" cy="63500"/>
          </a:xfrm>
          <a:custGeom>
            <a:avLst/>
            <a:gdLst>
              <a:gd name="T0" fmla="*/ 0 w 107"/>
              <a:gd name="T1" fmla="*/ 0 h 322"/>
              <a:gd name="T2" fmla="*/ 2147483647 w 107"/>
              <a:gd name="T3" fmla="*/ 0 h 322"/>
              <a:gd name="T4" fmla="*/ 2147483647 w 107"/>
              <a:gd name="T5" fmla="*/ 2147483647 h 322"/>
              <a:gd name="T6" fmla="*/ 0 w 107"/>
              <a:gd name="T7" fmla="*/ 0 h 322"/>
              <a:gd name="T8" fmla="*/ 0 60000 65536"/>
              <a:gd name="T9" fmla="*/ 0 60000 65536"/>
              <a:gd name="T10" fmla="*/ 0 60000 65536"/>
              <a:gd name="T11" fmla="*/ 0 60000 65536"/>
              <a:gd name="T12" fmla="*/ 0 w 107"/>
              <a:gd name="T13" fmla="*/ 0 h 322"/>
              <a:gd name="T14" fmla="*/ 107 w 107"/>
              <a:gd name="T15" fmla="*/ 322 h 322"/>
            </a:gdLst>
            <a:ahLst/>
            <a:cxnLst>
              <a:cxn ang="T8">
                <a:pos x="T0" y="T1"/>
              </a:cxn>
              <a:cxn ang="T9">
                <a:pos x="T2" y="T3"/>
              </a:cxn>
              <a:cxn ang="T10">
                <a:pos x="T4" y="T5"/>
              </a:cxn>
              <a:cxn ang="T11">
                <a:pos x="T6" y="T7"/>
              </a:cxn>
            </a:cxnLst>
            <a:rect l="T12" t="T13" r="T14" b="T15"/>
            <a:pathLst>
              <a:path w="107" h="322">
                <a:moveTo>
                  <a:pt x="0" y="0"/>
                </a:moveTo>
                <a:lnTo>
                  <a:pt x="107" y="0"/>
                </a:lnTo>
                <a:lnTo>
                  <a:pt x="53" y="322"/>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3" name="Freeform 675"/>
          <p:cNvSpPr>
            <a:spLocks/>
          </p:cNvSpPr>
          <p:nvPr/>
        </p:nvSpPr>
        <p:spPr bwMode="auto">
          <a:xfrm>
            <a:off x="1719263" y="3059113"/>
            <a:ext cx="98425" cy="0"/>
          </a:xfrm>
          <a:custGeom>
            <a:avLst/>
            <a:gdLst>
              <a:gd name="T0" fmla="*/ 0 w 491"/>
              <a:gd name="T1" fmla="*/ 2147483647 w 491"/>
              <a:gd name="T2" fmla="*/ 2147483647 w 491"/>
              <a:gd name="T3" fmla="*/ 0 60000 65536"/>
              <a:gd name="T4" fmla="*/ 0 60000 65536"/>
              <a:gd name="T5" fmla="*/ 0 60000 65536"/>
              <a:gd name="T6" fmla="*/ 0 w 491"/>
              <a:gd name="T7" fmla="*/ 491 w 491"/>
            </a:gdLst>
            <a:ahLst/>
            <a:cxnLst>
              <a:cxn ang="T3">
                <a:pos x="T0" y="0"/>
              </a:cxn>
              <a:cxn ang="T4">
                <a:pos x="T1" y="0"/>
              </a:cxn>
              <a:cxn ang="T5">
                <a:pos x="T2" y="0"/>
              </a:cxn>
            </a:cxnLst>
            <a:rect l="T6" t="0" r="T7" b="0"/>
            <a:pathLst>
              <a:path w="491">
                <a:moveTo>
                  <a:pt x="0" y="0"/>
                </a:moveTo>
                <a:lnTo>
                  <a:pt x="490" y="0"/>
                </a:lnTo>
                <a:lnTo>
                  <a:pt x="49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4" name="Freeform 676"/>
          <p:cNvSpPr>
            <a:spLocks/>
          </p:cNvSpPr>
          <p:nvPr/>
        </p:nvSpPr>
        <p:spPr bwMode="auto">
          <a:xfrm>
            <a:off x="1719263" y="3859213"/>
            <a:ext cx="98425" cy="0"/>
          </a:xfrm>
          <a:custGeom>
            <a:avLst/>
            <a:gdLst>
              <a:gd name="T0" fmla="*/ 0 w 491"/>
              <a:gd name="T1" fmla="*/ 2147483647 w 491"/>
              <a:gd name="T2" fmla="*/ 2147483647 w 491"/>
              <a:gd name="T3" fmla="*/ 0 60000 65536"/>
              <a:gd name="T4" fmla="*/ 0 60000 65536"/>
              <a:gd name="T5" fmla="*/ 0 60000 65536"/>
              <a:gd name="T6" fmla="*/ 0 w 491"/>
              <a:gd name="T7" fmla="*/ 491 w 491"/>
            </a:gdLst>
            <a:ahLst/>
            <a:cxnLst>
              <a:cxn ang="T3">
                <a:pos x="T0" y="0"/>
              </a:cxn>
              <a:cxn ang="T4">
                <a:pos x="T1" y="0"/>
              </a:cxn>
              <a:cxn ang="T5">
                <a:pos x="T2" y="0"/>
              </a:cxn>
            </a:cxnLst>
            <a:rect l="T6" t="0" r="T7" b="0"/>
            <a:pathLst>
              <a:path w="491">
                <a:moveTo>
                  <a:pt x="0" y="0"/>
                </a:moveTo>
                <a:lnTo>
                  <a:pt x="490" y="0"/>
                </a:lnTo>
                <a:lnTo>
                  <a:pt x="49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5" name="Freeform 677"/>
          <p:cNvSpPr>
            <a:spLocks/>
          </p:cNvSpPr>
          <p:nvPr/>
        </p:nvSpPr>
        <p:spPr bwMode="auto">
          <a:xfrm>
            <a:off x="1797050" y="3122613"/>
            <a:ext cx="0" cy="673100"/>
          </a:xfrm>
          <a:custGeom>
            <a:avLst/>
            <a:gdLst>
              <a:gd name="T0" fmla="*/ 0 w 1"/>
              <a:gd name="T1" fmla="*/ 0 h 3389"/>
              <a:gd name="T2" fmla="*/ 0 w 1"/>
              <a:gd name="T3" fmla="*/ 2147483647 h 3389"/>
              <a:gd name="T4" fmla="*/ 0 w 1"/>
              <a:gd name="T5" fmla="*/ 2147483647 h 3389"/>
              <a:gd name="T6" fmla="*/ 0 60000 65536"/>
              <a:gd name="T7" fmla="*/ 0 60000 65536"/>
              <a:gd name="T8" fmla="*/ 0 60000 65536"/>
              <a:gd name="T9" fmla="*/ 0 w 1"/>
              <a:gd name="T10" fmla="*/ 0 h 3389"/>
              <a:gd name="T11" fmla="*/ 0 w 1"/>
              <a:gd name="T12" fmla="*/ 3389 h 3389"/>
            </a:gdLst>
            <a:ahLst/>
            <a:cxnLst>
              <a:cxn ang="T6">
                <a:pos x="T0" y="T1"/>
              </a:cxn>
              <a:cxn ang="T7">
                <a:pos x="T2" y="T3"/>
              </a:cxn>
              <a:cxn ang="T8">
                <a:pos x="T4" y="T5"/>
              </a:cxn>
            </a:cxnLst>
            <a:rect l="T9" t="T10" r="T11" b="T12"/>
            <a:pathLst>
              <a:path w="1" h="3389">
                <a:moveTo>
                  <a:pt x="0" y="0"/>
                </a:moveTo>
                <a:lnTo>
                  <a:pt x="0" y="3389"/>
                </a:lnTo>
                <a:lnTo>
                  <a:pt x="1" y="338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6" name="Freeform 678"/>
          <p:cNvSpPr>
            <a:spLocks/>
          </p:cNvSpPr>
          <p:nvPr/>
        </p:nvSpPr>
        <p:spPr bwMode="auto">
          <a:xfrm>
            <a:off x="1816100" y="3390900"/>
            <a:ext cx="103188" cy="128588"/>
          </a:xfrm>
          <a:custGeom>
            <a:avLst/>
            <a:gdLst>
              <a:gd name="T0" fmla="*/ 0 w 517"/>
              <a:gd name="T1" fmla="*/ 2147483647 h 645"/>
              <a:gd name="T2" fmla="*/ 2147483647 w 517"/>
              <a:gd name="T3" fmla="*/ 0 h 645"/>
              <a:gd name="T4" fmla="*/ 2147483647 w 517"/>
              <a:gd name="T5" fmla="*/ 0 h 645"/>
              <a:gd name="T6" fmla="*/ 0 60000 65536"/>
              <a:gd name="T7" fmla="*/ 0 60000 65536"/>
              <a:gd name="T8" fmla="*/ 0 60000 65536"/>
              <a:gd name="T9" fmla="*/ 0 w 517"/>
              <a:gd name="T10" fmla="*/ 0 h 645"/>
              <a:gd name="T11" fmla="*/ 517 w 517"/>
              <a:gd name="T12" fmla="*/ 645 h 645"/>
            </a:gdLst>
            <a:ahLst/>
            <a:cxnLst>
              <a:cxn ang="T6">
                <a:pos x="T0" y="T1"/>
              </a:cxn>
              <a:cxn ang="T7">
                <a:pos x="T2" y="T3"/>
              </a:cxn>
              <a:cxn ang="T8">
                <a:pos x="T4" y="T5"/>
              </a:cxn>
            </a:cxnLst>
            <a:rect l="T9" t="T10" r="T11" b="T12"/>
            <a:pathLst>
              <a:path w="517" h="645">
                <a:moveTo>
                  <a:pt x="0" y="645"/>
                </a:moveTo>
                <a:lnTo>
                  <a:pt x="516" y="0"/>
                </a:lnTo>
                <a:lnTo>
                  <a:pt x="51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7" name="Freeform 679"/>
          <p:cNvSpPr>
            <a:spLocks/>
          </p:cNvSpPr>
          <p:nvPr/>
        </p:nvSpPr>
        <p:spPr bwMode="auto">
          <a:xfrm>
            <a:off x="1816100" y="3390900"/>
            <a:ext cx="103188" cy="128588"/>
          </a:xfrm>
          <a:custGeom>
            <a:avLst/>
            <a:gdLst>
              <a:gd name="T0" fmla="*/ 0 w 517"/>
              <a:gd name="T1" fmla="*/ 0 h 645"/>
              <a:gd name="T2" fmla="*/ 2147483647 w 517"/>
              <a:gd name="T3" fmla="*/ 2147483647 h 645"/>
              <a:gd name="T4" fmla="*/ 2147483647 w 517"/>
              <a:gd name="T5" fmla="*/ 2147483647 h 645"/>
              <a:gd name="T6" fmla="*/ 0 60000 65536"/>
              <a:gd name="T7" fmla="*/ 0 60000 65536"/>
              <a:gd name="T8" fmla="*/ 0 60000 65536"/>
              <a:gd name="T9" fmla="*/ 0 w 517"/>
              <a:gd name="T10" fmla="*/ 0 h 645"/>
              <a:gd name="T11" fmla="*/ 517 w 517"/>
              <a:gd name="T12" fmla="*/ 645 h 645"/>
            </a:gdLst>
            <a:ahLst/>
            <a:cxnLst>
              <a:cxn ang="T6">
                <a:pos x="T0" y="T1"/>
              </a:cxn>
              <a:cxn ang="T7">
                <a:pos x="T2" y="T3"/>
              </a:cxn>
              <a:cxn ang="T8">
                <a:pos x="T4" y="T5"/>
              </a:cxn>
            </a:cxnLst>
            <a:rect l="T9" t="T10" r="T11" b="T12"/>
            <a:pathLst>
              <a:path w="517" h="645">
                <a:moveTo>
                  <a:pt x="0" y="0"/>
                </a:moveTo>
                <a:lnTo>
                  <a:pt x="516" y="645"/>
                </a:lnTo>
                <a:lnTo>
                  <a:pt x="517" y="64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8" name="Freeform 680"/>
          <p:cNvSpPr>
            <a:spLocks/>
          </p:cNvSpPr>
          <p:nvPr/>
        </p:nvSpPr>
        <p:spPr bwMode="auto">
          <a:xfrm>
            <a:off x="1787525" y="3059113"/>
            <a:ext cx="20638" cy="63500"/>
          </a:xfrm>
          <a:custGeom>
            <a:avLst/>
            <a:gdLst>
              <a:gd name="T0" fmla="*/ 0 w 107"/>
              <a:gd name="T1" fmla="*/ 2147483647 h 323"/>
              <a:gd name="T2" fmla="*/ 2147483647 w 107"/>
              <a:gd name="T3" fmla="*/ 2147483647 h 323"/>
              <a:gd name="T4" fmla="*/ 2147483647 w 107"/>
              <a:gd name="T5" fmla="*/ 0 h 323"/>
              <a:gd name="T6" fmla="*/ 0 w 107"/>
              <a:gd name="T7" fmla="*/ 2147483647 h 323"/>
              <a:gd name="T8" fmla="*/ 0 60000 65536"/>
              <a:gd name="T9" fmla="*/ 0 60000 65536"/>
              <a:gd name="T10" fmla="*/ 0 60000 65536"/>
              <a:gd name="T11" fmla="*/ 0 60000 65536"/>
              <a:gd name="T12" fmla="*/ 0 w 107"/>
              <a:gd name="T13" fmla="*/ 0 h 323"/>
              <a:gd name="T14" fmla="*/ 107 w 107"/>
              <a:gd name="T15" fmla="*/ 323 h 323"/>
            </a:gdLst>
            <a:ahLst/>
            <a:cxnLst>
              <a:cxn ang="T8">
                <a:pos x="T0" y="T1"/>
              </a:cxn>
              <a:cxn ang="T9">
                <a:pos x="T2" y="T3"/>
              </a:cxn>
              <a:cxn ang="T10">
                <a:pos x="T4" y="T5"/>
              </a:cxn>
              <a:cxn ang="T11">
                <a:pos x="T6" y="T7"/>
              </a:cxn>
            </a:cxnLst>
            <a:rect l="T12" t="T13" r="T14" b="T15"/>
            <a:pathLst>
              <a:path w="107" h="323">
                <a:moveTo>
                  <a:pt x="0" y="323"/>
                </a:moveTo>
                <a:lnTo>
                  <a:pt x="107" y="323"/>
                </a:lnTo>
                <a:lnTo>
                  <a:pt x="53" y="0"/>
                </a:lnTo>
                <a:lnTo>
                  <a:pt x="0" y="3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9" name="Freeform 681"/>
          <p:cNvSpPr>
            <a:spLocks/>
          </p:cNvSpPr>
          <p:nvPr/>
        </p:nvSpPr>
        <p:spPr bwMode="auto">
          <a:xfrm>
            <a:off x="1787525" y="3059113"/>
            <a:ext cx="20638" cy="63500"/>
          </a:xfrm>
          <a:custGeom>
            <a:avLst/>
            <a:gdLst>
              <a:gd name="T0" fmla="*/ 0 w 107"/>
              <a:gd name="T1" fmla="*/ 2147483647 h 323"/>
              <a:gd name="T2" fmla="*/ 2147483647 w 107"/>
              <a:gd name="T3" fmla="*/ 2147483647 h 323"/>
              <a:gd name="T4" fmla="*/ 2147483647 w 107"/>
              <a:gd name="T5" fmla="*/ 0 h 323"/>
              <a:gd name="T6" fmla="*/ 0 w 107"/>
              <a:gd name="T7" fmla="*/ 2147483647 h 323"/>
              <a:gd name="T8" fmla="*/ 0 60000 65536"/>
              <a:gd name="T9" fmla="*/ 0 60000 65536"/>
              <a:gd name="T10" fmla="*/ 0 60000 65536"/>
              <a:gd name="T11" fmla="*/ 0 60000 65536"/>
              <a:gd name="T12" fmla="*/ 0 w 107"/>
              <a:gd name="T13" fmla="*/ 0 h 323"/>
              <a:gd name="T14" fmla="*/ 107 w 107"/>
              <a:gd name="T15" fmla="*/ 323 h 323"/>
            </a:gdLst>
            <a:ahLst/>
            <a:cxnLst>
              <a:cxn ang="T8">
                <a:pos x="T0" y="T1"/>
              </a:cxn>
              <a:cxn ang="T9">
                <a:pos x="T2" y="T3"/>
              </a:cxn>
              <a:cxn ang="T10">
                <a:pos x="T4" y="T5"/>
              </a:cxn>
              <a:cxn ang="T11">
                <a:pos x="T6" y="T7"/>
              </a:cxn>
            </a:cxnLst>
            <a:rect l="T12" t="T13" r="T14" b="T15"/>
            <a:pathLst>
              <a:path w="107" h="323">
                <a:moveTo>
                  <a:pt x="0" y="323"/>
                </a:moveTo>
                <a:lnTo>
                  <a:pt x="107" y="323"/>
                </a:lnTo>
                <a:lnTo>
                  <a:pt x="53" y="0"/>
                </a:lnTo>
                <a:lnTo>
                  <a:pt x="0" y="32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40" name="Freeform 682"/>
          <p:cNvSpPr>
            <a:spLocks/>
          </p:cNvSpPr>
          <p:nvPr/>
        </p:nvSpPr>
        <p:spPr bwMode="auto">
          <a:xfrm>
            <a:off x="1787525" y="3795713"/>
            <a:ext cx="20638" cy="63500"/>
          </a:xfrm>
          <a:custGeom>
            <a:avLst/>
            <a:gdLst>
              <a:gd name="T0" fmla="*/ 0 w 107"/>
              <a:gd name="T1" fmla="*/ 0 h 322"/>
              <a:gd name="T2" fmla="*/ 2147483647 w 107"/>
              <a:gd name="T3" fmla="*/ 0 h 322"/>
              <a:gd name="T4" fmla="*/ 2147483647 w 107"/>
              <a:gd name="T5" fmla="*/ 2147483647 h 322"/>
              <a:gd name="T6" fmla="*/ 0 w 107"/>
              <a:gd name="T7" fmla="*/ 0 h 322"/>
              <a:gd name="T8" fmla="*/ 0 60000 65536"/>
              <a:gd name="T9" fmla="*/ 0 60000 65536"/>
              <a:gd name="T10" fmla="*/ 0 60000 65536"/>
              <a:gd name="T11" fmla="*/ 0 60000 65536"/>
              <a:gd name="T12" fmla="*/ 0 w 107"/>
              <a:gd name="T13" fmla="*/ 0 h 322"/>
              <a:gd name="T14" fmla="*/ 107 w 107"/>
              <a:gd name="T15" fmla="*/ 322 h 322"/>
            </a:gdLst>
            <a:ahLst/>
            <a:cxnLst>
              <a:cxn ang="T8">
                <a:pos x="T0" y="T1"/>
              </a:cxn>
              <a:cxn ang="T9">
                <a:pos x="T2" y="T3"/>
              </a:cxn>
              <a:cxn ang="T10">
                <a:pos x="T4" y="T5"/>
              </a:cxn>
              <a:cxn ang="T11">
                <a:pos x="T6" y="T7"/>
              </a:cxn>
            </a:cxnLst>
            <a:rect l="T12" t="T13" r="T14" b="T15"/>
            <a:pathLst>
              <a:path w="107" h="322">
                <a:moveTo>
                  <a:pt x="0" y="0"/>
                </a:moveTo>
                <a:lnTo>
                  <a:pt x="107" y="0"/>
                </a:lnTo>
                <a:lnTo>
                  <a:pt x="53" y="3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1" name="Freeform 683"/>
          <p:cNvSpPr>
            <a:spLocks/>
          </p:cNvSpPr>
          <p:nvPr/>
        </p:nvSpPr>
        <p:spPr bwMode="auto">
          <a:xfrm>
            <a:off x="1787525" y="3795713"/>
            <a:ext cx="20638" cy="63500"/>
          </a:xfrm>
          <a:custGeom>
            <a:avLst/>
            <a:gdLst>
              <a:gd name="T0" fmla="*/ 0 w 107"/>
              <a:gd name="T1" fmla="*/ 0 h 322"/>
              <a:gd name="T2" fmla="*/ 2147483647 w 107"/>
              <a:gd name="T3" fmla="*/ 0 h 322"/>
              <a:gd name="T4" fmla="*/ 2147483647 w 107"/>
              <a:gd name="T5" fmla="*/ 2147483647 h 322"/>
              <a:gd name="T6" fmla="*/ 0 w 107"/>
              <a:gd name="T7" fmla="*/ 0 h 322"/>
              <a:gd name="T8" fmla="*/ 0 60000 65536"/>
              <a:gd name="T9" fmla="*/ 0 60000 65536"/>
              <a:gd name="T10" fmla="*/ 0 60000 65536"/>
              <a:gd name="T11" fmla="*/ 0 60000 65536"/>
              <a:gd name="T12" fmla="*/ 0 w 107"/>
              <a:gd name="T13" fmla="*/ 0 h 322"/>
              <a:gd name="T14" fmla="*/ 107 w 107"/>
              <a:gd name="T15" fmla="*/ 322 h 322"/>
            </a:gdLst>
            <a:ahLst/>
            <a:cxnLst>
              <a:cxn ang="T8">
                <a:pos x="T0" y="T1"/>
              </a:cxn>
              <a:cxn ang="T9">
                <a:pos x="T2" y="T3"/>
              </a:cxn>
              <a:cxn ang="T10">
                <a:pos x="T4" y="T5"/>
              </a:cxn>
              <a:cxn ang="T11">
                <a:pos x="T6" y="T7"/>
              </a:cxn>
            </a:cxnLst>
            <a:rect l="T12" t="T13" r="T14" b="T15"/>
            <a:pathLst>
              <a:path w="107" h="322">
                <a:moveTo>
                  <a:pt x="0" y="0"/>
                </a:moveTo>
                <a:lnTo>
                  <a:pt x="107" y="0"/>
                </a:lnTo>
                <a:lnTo>
                  <a:pt x="53" y="322"/>
                </a:lnTo>
                <a:lnTo>
                  <a:pt x="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42" name="Freeform 684"/>
          <p:cNvSpPr>
            <a:spLocks/>
          </p:cNvSpPr>
          <p:nvPr/>
        </p:nvSpPr>
        <p:spPr bwMode="auto">
          <a:xfrm>
            <a:off x="1598613" y="2259013"/>
            <a:ext cx="127000" cy="127000"/>
          </a:xfrm>
          <a:custGeom>
            <a:avLst/>
            <a:gdLst>
              <a:gd name="T0" fmla="*/ 2147483647 w 644"/>
              <a:gd name="T1" fmla="*/ 0 h 646"/>
              <a:gd name="T2" fmla="*/ 2147483647 w 644"/>
              <a:gd name="T3" fmla="*/ 2147483647 h 646"/>
              <a:gd name="T4" fmla="*/ 0 w 644"/>
              <a:gd name="T5" fmla="*/ 2147483647 h 646"/>
              <a:gd name="T6" fmla="*/ 2147483647 w 644"/>
              <a:gd name="T7" fmla="*/ 2147483647 h 646"/>
              <a:gd name="T8" fmla="*/ 0 60000 65536"/>
              <a:gd name="T9" fmla="*/ 0 60000 65536"/>
              <a:gd name="T10" fmla="*/ 0 60000 65536"/>
              <a:gd name="T11" fmla="*/ 0 60000 65536"/>
              <a:gd name="T12" fmla="*/ 0 w 644"/>
              <a:gd name="T13" fmla="*/ 0 h 646"/>
              <a:gd name="T14" fmla="*/ 644 w 644"/>
              <a:gd name="T15" fmla="*/ 646 h 646"/>
            </a:gdLst>
            <a:ahLst/>
            <a:cxnLst>
              <a:cxn ang="T8">
                <a:pos x="T0" y="T1"/>
              </a:cxn>
              <a:cxn ang="T9">
                <a:pos x="T2" y="T3"/>
              </a:cxn>
              <a:cxn ang="T10">
                <a:pos x="T4" y="T5"/>
              </a:cxn>
              <a:cxn ang="T11">
                <a:pos x="T6" y="T7"/>
              </a:cxn>
            </a:cxnLst>
            <a:rect l="T12" t="T13" r="T14" b="T15"/>
            <a:pathLst>
              <a:path w="644" h="646">
                <a:moveTo>
                  <a:pt x="644" y="0"/>
                </a:moveTo>
                <a:lnTo>
                  <a:pt x="188" y="189"/>
                </a:lnTo>
                <a:lnTo>
                  <a:pt x="0" y="646"/>
                </a:lnTo>
                <a:lnTo>
                  <a:pt x="1" y="64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Group 685"/>
          <p:cNvGrpSpPr>
            <a:grpSpLocks/>
          </p:cNvGrpSpPr>
          <p:nvPr/>
        </p:nvGrpSpPr>
        <p:grpSpPr bwMode="auto">
          <a:xfrm>
            <a:off x="900113" y="2709863"/>
            <a:ext cx="8081962" cy="2422525"/>
            <a:chOff x="431" y="1616"/>
            <a:chExt cx="5091" cy="1526"/>
          </a:xfrm>
        </p:grpSpPr>
        <p:sp>
          <p:nvSpPr>
            <p:cNvPr id="30745" name="Rectangle 686"/>
            <p:cNvSpPr>
              <a:spLocks noChangeArrowheads="1"/>
            </p:cNvSpPr>
            <p:nvPr/>
          </p:nvSpPr>
          <p:spPr bwMode="auto">
            <a:xfrm>
              <a:off x="431" y="2478"/>
              <a:ext cx="132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kumimoji="1" lang="zh-CN" altLang="en-US" sz="2200">
                  <a:solidFill>
                    <a:schemeClr val="hlink"/>
                  </a:solidFill>
                  <a:latin typeface="宋体" pitchFamily="2" charset="-122"/>
                </a:rPr>
                <a:t>浮子</a:t>
              </a:r>
              <a:r>
                <a:rPr kumimoji="1" lang="en-US" altLang="zh-CN" sz="2200">
                  <a:solidFill>
                    <a:schemeClr val="hlink"/>
                  </a:solidFill>
                  <a:latin typeface="宋体" pitchFamily="2" charset="-122"/>
                </a:rPr>
                <a:t>---</a:t>
              </a:r>
              <a:r>
                <a:rPr kumimoji="1" lang="zh-CN" altLang="en-US" sz="2200">
                  <a:solidFill>
                    <a:schemeClr val="hlink"/>
                  </a:solidFill>
                  <a:latin typeface="宋体" pitchFamily="2" charset="-122"/>
                </a:rPr>
                <a:t>敏感元件</a:t>
              </a:r>
              <a:endParaRPr kumimoji="1" lang="zh-CN" altLang="en-US" sz="2000">
                <a:solidFill>
                  <a:schemeClr val="hlink"/>
                </a:solidFill>
                <a:latin typeface="Tahoma" pitchFamily="34" charset="0"/>
              </a:endParaRPr>
            </a:p>
          </p:txBody>
        </p:sp>
        <p:sp>
          <p:nvSpPr>
            <p:cNvPr id="30746" name="Rectangle 687"/>
            <p:cNvSpPr>
              <a:spLocks noChangeArrowheads="1"/>
            </p:cNvSpPr>
            <p:nvPr/>
          </p:nvSpPr>
          <p:spPr bwMode="auto">
            <a:xfrm>
              <a:off x="1066" y="2931"/>
              <a:ext cx="327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kumimoji="1" lang="zh-CN" altLang="en-US" sz="2200">
                  <a:solidFill>
                    <a:schemeClr val="hlink"/>
                  </a:solidFill>
                  <a:latin typeface="宋体" pitchFamily="2" charset="-122"/>
                </a:rPr>
                <a:t>杠杆</a:t>
              </a:r>
              <a:r>
                <a:rPr kumimoji="1" lang="en-US" altLang="zh-CN" sz="2200">
                  <a:solidFill>
                    <a:schemeClr val="hlink"/>
                  </a:solidFill>
                  <a:latin typeface="宋体" pitchFamily="2" charset="-122"/>
                </a:rPr>
                <a:t>---</a:t>
              </a:r>
              <a:r>
                <a:rPr kumimoji="1" lang="zh-CN" altLang="en-US" sz="2200">
                  <a:solidFill>
                    <a:schemeClr val="hlink"/>
                  </a:solidFill>
                  <a:latin typeface="宋体" pitchFamily="2" charset="-122"/>
                </a:rPr>
                <a:t>转换元件，</a:t>
              </a:r>
              <a:r>
                <a:rPr kumimoji="1" lang="zh-CN" altLang="en-US" sz="2000">
                  <a:solidFill>
                    <a:schemeClr val="hlink"/>
                  </a:solidFill>
                  <a:latin typeface="Tahoma" pitchFamily="34" charset="0"/>
                </a:rPr>
                <a:t>将角位移变成另一角位移</a:t>
              </a:r>
            </a:p>
          </p:txBody>
        </p:sp>
        <p:sp>
          <p:nvSpPr>
            <p:cNvPr id="30747" name="Rectangle 688"/>
            <p:cNvSpPr>
              <a:spLocks noChangeArrowheads="1"/>
            </p:cNvSpPr>
            <p:nvPr/>
          </p:nvSpPr>
          <p:spPr bwMode="auto">
            <a:xfrm>
              <a:off x="2381" y="2614"/>
              <a:ext cx="31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50000"/>
                </a:spcBef>
              </a:pPr>
              <a:r>
                <a:rPr kumimoji="1" lang="zh-CN" altLang="en-US" sz="2000">
                  <a:solidFill>
                    <a:schemeClr val="hlink"/>
                  </a:solidFill>
                  <a:latin typeface="宋体" pitchFamily="2" charset="-122"/>
                </a:rPr>
                <a:t>变阻器</a:t>
              </a:r>
              <a:r>
                <a:rPr kumimoji="1" lang="en-US" altLang="zh-CN" sz="2000">
                  <a:solidFill>
                    <a:schemeClr val="hlink"/>
                  </a:solidFill>
                  <a:latin typeface="宋体" pitchFamily="2" charset="-122"/>
                </a:rPr>
                <a:t>---</a:t>
              </a:r>
              <a:r>
                <a:rPr kumimoji="1" lang="zh-CN" altLang="en-US" sz="2000">
                  <a:solidFill>
                    <a:schemeClr val="hlink"/>
                  </a:solidFill>
                  <a:latin typeface="宋体" pitchFamily="2" charset="-122"/>
                </a:rPr>
                <a:t>转换元件，</a:t>
              </a:r>
              <a:r>
                <a:rPr kumimoji="1" lang="zh-CN" altLang="en-US" sz="2000">
                  <a:solidFill>
                    <a:schemeClr val="hlink"/>
                  </a:solidFill>
                  <a:latin typeface="Tahoma" pitchFamily="34" charset="0"/>
                </a:rPr>
                <a:t>将角位移变成电阻变化</a:t>
              </a:r>
            </a:p>
          </p:txBody>
        </p:sp>
        <p:sp>
          <p:nvSpPr>
            <p:cNvPr id="30748" name="Freeform 689"/>
            <p:cNvSpPr>
              <a:spLocks/>
            </p:cNvSpPr>
            <p:nvPr/>
          </p:nvSpPr>
          <p:spPr bwMode="auto">
            <a:xfrm flipH="1">
              <a:off x="1973" y="1616"/>
              <a:ext cx="136" cy="1315"/>
            </a:xfrm>
            <a:custGeom>
              <a:avLst/>
              <a:gdLst>
                <a:gd name="T0" fmla="*/ 0 w 4767"/>
                <a:gd name="T1" fmla="*/ 0 h 11384"/>
                <a:gd name="T2" fmla="*/ 0 w 4767"/>
                <a:gd name="T3" fmla="*/ 0 h 11384"/>
                <a:gd name="T4" fmla="*/ 0 w 4767"/>
                <a:gd name="T5" fmla="*/ 0 h 11384"/>
                <a:gd name="T6" fmla="*/ 0 60000 65536"/>
                <a:gd name="T7" fmla="*/ 0 60000 65536"/>
                <a:gd name="T8" fmla="*/ 0 60000 65536"/>
                <a:gd name="T9" fmla="*/ 0 w 4767"/>
                <a:gd name="T10" fmla="*/ 0 h 11384"/>
                <a:gd name="T11" fmla="*/ 4767 w 4767"/>
                <a:gd name="T12" fmla="*/ 11384 h 11384"/>
              </a:gdLst>
              <a:ahLst/>
              <a:cxnLst>
                <a:cxn ang="T6">
                  <a:pos x="T0" y="T1"/>
                </a:cxn>
                <a:cxn ang="T7">
                  <a:pos x="T2" y="T3"/>
                </a:cxn>
                <a:cxn ang="T8">
                  <a:pos x="T4" y="T5"/>
                </a:cxn>
              </a:cxnLst>
              <a:rect l="T9" t="T10" r="T11" b="T12"/>
              <a:pathLst>
                <a:path w="4767" h="11384">
                  <a:moveTo>
                    <a:pt x="0" y="0"/>
                  </a:moveTo>
                  <a:lnTo>
                    <a:pt x="4766" y="11384"/>
                  </a:lnTo>
                  <a:lnTo>
                    <a:pt x="4767" y="11384"/>
                  </a:lnTo>
                </a:path>
              </a:pathLst>
            </a:custGeom>
            <a:noFill/>
            <a:ln w="0" cap="flat">
              <a:solidFill>
                <a:srgbClr val="FF5050"/>
              </a:solidFill>
              <a:prstDash val="dash"/>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49" name="Freeform 690"/>
            <p:cNvSpPr>
              <a:spLocks/>
            </p:cNvSpPr>
            <p:nvPr/>
          </p:nvSpPr>
          <p:spPr bwMode="auto">
            <a:xfrm flipH="1">
              <a:off x="1202" y="1842"/>
              <a:ext cx="90" cy="635"/>
            </a:xfrm>
            <a:custGeom>
              <a:avLst/>
              <a:gdLst>
                <a:gd name="T0" fmla="*/ 0 w 4767"/>
                <a:gd name="T1" fmla="*/ 0 h 11384"/>
                <a:gd name="T2" fmla="*/ 0 w 4767"/>
                <a:gd name="T3" fmla="*/ 0 h 11384"/>
                <a:gd name="T4" fmla="*/ 0 w 4767"/>
                <a:gd name="T5" fmla="*/ 0 h 11384"/>
                <a:gd name="T6" fmla="*/ 0 60000 65536"/>
                <a:gd name="T7" fmla="*/ 0 60000 65536"/>
                <a:gd name="T8" fmla="*/ 0 60000 65536"/>
                <a:gd name="T9" fmla="*/ 0 w 4767"/>
                <a:gd name="T10" fmla="*/ 0 h 11384"/>
                <a:gd name="T11" fmla="*/ 4767 w 4767"/>
                <a:gd name="T12" fmla="*/ 11384 h 11384"/>
              </a:gdLst>
              <a:ahLst/>
              <a:cxnLst>
                <a:cxn ang="T6">
                  <a:pos x="T0" y="T1"/>
                </a:cxn>
                <a:cxn ang="T7">
                  <a:pos x="T2" y="T3"/>
                </a:cxn>
                <a:cxn ang="T8">
                  <a:pos x="T4" y="T5"/>
                </a:cxn>
              </a:cxnLst>
              <a:rect l="T9" t="T10" r="T11" b="T12"/>
              <a:pathLst>
                <a:path w="4767" h="11384">
                  <a:moveTo>
                    <a:pt x="0" y="0"/>
                  </a:moveTo>
                  <a:lnTo>
                    <a:pt x="4766" y="11384"/>
                  </a:lnTo>
                  <a:lnTo>
                    <a:pt x="4767" y="11384"/>
                  </a:lnTo>
                </a:path>
              </a:pathLst>
            </a:custGeom>
            <a:noFill/>
            <a:ln w="0" cap="flat">
              <a:solidFill>
                <a:srgbClr val="FF5050"/>
              </a:solidFill>
              <a:prstDash val="dash"/>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0" name="Freeform 691"/>
            <p:cNvSpPr>
              <a:spLocks/>
            </p:cNvSpPr>
            <p:nvPr/>
          </p:nvSpPr>
          <p:spPr bwMode="auto">
            <a:xfrm>
              <a:off x="3243" y="2069"/>
              <a:ext cx="272" cy="589"/>
            </a:xfrm>
            <a:custGeom>
              <a:avLst/>
              <a:gdLst>
                <a:gd name="T0" fmla="*/ 0 w 4767"/>
                <a:gd name="T1" fmla="*/ 0 h 11384"/>
                <a:gd name="T2" fmla="*/ 0 w 4767"/>
                <a:gd name="T3" fmla="*/ 0 h 11384"/>
                <a:gd name="T4" fmla="*/ 0 w 4767"/>
                <a:gd name="T5" fmla="*/ 0 h 11384"/>
                <a:gd name="T6" fmla="*/ 0 60000 65536"/>
                <a:gd name="T7" fmla="*/ 0 60000 65536"/>
                <a:gd name="T8" fmla="*/ 0 60000 65536"/>
                <a:gd name="T9" fmla="*/ 0 w 4767"/>
                <a:gd name="T10" fmla="*/ 0 h 11384"/>
                <a:gd name="T11" fmla="*/ 4767 w 4767"/>
                <a:gd name="T12" fmla="*/ 11384 h 11384"/>
              </a:gdLst>
              <a:ahLst/>
              <a:cxnLst>
                <a:cxn ang="T6">
                  <a:pos x="T0" y="T1"/>
                </a:cxn>
                <a:cxn ang="T7">
                  <a:pos x="T2" y="T3"/>
                </a:cxn>
                <a:cxn ang="T8">
                  <a:pos x="T4" y="T5"/>
                </a:cxn>
              </a:cxnLst>
              <a:rect l="T9" t="T10" r="T11" b="T12"/>
              <a:pathLst>
                <a:path w="4767" h="11384">
                  <a:moveTo>
                    <a:pt x="0" y="0"/>
                  </a:moveTo>
                  <a:lnTo>
                    <a:pt x="4766" y="11384"/>
                  </a:lnTo>
                  <a:lnTo>
                    <a:pt x="4767" y="11384"/>
                  </a:lnTo>
                </a:path>
              </a:pathLst>
            </a:custGeom>
            <a:noFill/>
            <a:ln w="0" cap="flat">
              <a:solidFill>
                <a:srgbClr val="FF5050"/>
              </a:solidFill>
              <a:prstDash val="dash"/>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744" name="Rectangle 18"/>
          <p:cNvSpPr>
            <a:spLocks noChangeArrowheads="1"/>
          </p:cNvSpPr>
          <p:nvPr/>
        </p:nvSpPr>
        <p:spPr bwMode="auto">
          <a:xfrm>
            <a:off x="179388" y="268288"/>
            <a:ext cx="74168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r>
              <a:rPr lang="en-US" altLang="zh-CN" sz="3200">
                <a:solidFill>
                  <a:schemeClr val="hlink"/>
                </a:solidFill>
                <a:latin typeface="宋体" pitchFamily="2" charset="-122"/>
              </a:rPr>
              <a:t>——</a:t>
            </a:r>
            <a:r>
              <a:rPr lang="zh-CN" altLang="en-US" sz="3200">
                <a:solidFill>
                  <a:schemeClr val="hlink"/>
                </a:solidFill>
              </a:rPr>
              <a:t>举例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3E3D9FC6-4C9F-4738-94C8-C1B9D1AA2463}" type="slidenum">
              <a:rPr lang="en-US" altLang="zh-CN" sz="1400" b="0" smtClean="0">
                <a:solidFill>
                  <a:srgbClr val="FF5050"/>
                </a:solidFill>
              </a:rPr>
              <a:pPr eaLnBrk="1" hangingPunct="1"/>
              <a:t>3</a:t>
            </a:fld>
            <a:endParaRPr lang="en-US" altLang="zh-CN" sz="1400" b="0" smtClean="0">
              <a:solidFill>
                <a:srgbClr val="FF5050"/>
              </a:solidFill>
            </a:endParaRPr>
          </a:p>
        </p:txBody>
      </p:sp>
      <p:sp>
        <p:nvSpPr>
          <p:cNvPr id="4099" name="Text Box 4"/>
          <p:cNvSpPr txBox="1">
            <a:spLocks noChangeArrowheads="1"/>
          </p:cNvSpPr>
          <p:nvPr/>
        </p:nvSpPr>
        <p:spPr bwMode="auto">
          <a:xfrm>
            <a:off x="1116013" y="2060575"/>
            <a:ext cx="55451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endParaRPr lang="zh-CN" altLang="zh-CN"/>
          </a:p>
        </p:txBody>
      </p:sp>
      <p:sp>
        <p:nvSpPr>
          <p:cNvPr id="4100" name="Text Box 5"/>
          <p:cNvSpPr txBox="1">
            <a:spLocks noChangeArrowheads="1"/>
          </p:cNvSpPr>
          <p:nvPr/>
        </p:nvSpPr>
        <p:spPr bwMode="auto">
          <a:xfrm>
            <a:off x="611188" y="2781300"/>
            <a:ext cx="7993062"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spcBef>
                <a:spcPct val="50000"/>
              </a:spcBef>
            </a:pPr>
            <a:r>
              <a:rPr lang="zh-CN" altLang="en-US">
                <a:ea typeface="华文隶书" pitchFamily="2" charset="-122"/>
              </a:rPr>
              <a:t>在生活和学习中是否感受到</a:t>
            </a:r>
          </a:p>
          <a:p>
            <a:pPr eaLnBrk="1" hangingPunct="1">
              <a:spcBef>
                <a:spcPct val="50000"/>
              </a:spcBef>
            </a:pPr>
            <a:r>
              <a:rPr lang="zh-CN" altLang="en-US">
                <a:ea typeface="华文隶书" pitchFamily="2" charset="-122"/>
              </a:rPr>
              <a:t>         </a:t>
            </a:r>
            <a:r>
              <a:rPr lang="zh-CN" altLang="en-US">
                <a:solidFill>
                  <a:srgbClr val="990099"/>
                </a:solidFill>
                <a:ea typeface="华文隶书" pitchFamily="2" charset="-122"/>
              </a:rPr>
              <a:t> 传感器（</a:t>
            </a:r>
            <a:r>
              <a:rPr lang="en-US" altLang="zh-CN">
                <a:solidFill>
                  <a:srgbClr val="990099"/>
                </a:solidFill>
                <a:ea typeface="华文隶书" pitchFamily="2" charset="-122"/>
              </a:rPr>
              <a:t>sensor</a:t>
            </a:r>
            <a:r>
              <a:rPr lang="zh-CN" altLang="en-US">
                <a:solidFill>
                  <a:srgbClr val="990099"/>
                </a:solidFill>
                <a:ea typeface="华文隶书" pitchFamily="2" charset="-122"/>
              </a:rPr>
              <a:t>）</a:t>
            </a:r>
            <a:r>
              <a:rPr lang="zh-CN" altLang="en-US">
                <a:ea typeface="华文隶书" pitchFamily="2" charset="-122"/>
              </a:rPr>
              <a:t>的存在？</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F7A7F560-F292-4251-BF32-93C12471AD26}" type="slidenum">
              <a:rPr lang="en-US" altLang="zh-CN" sz="1400" b="0" smtClean="0">
                <a:solidFill>
                  <a:srgbClr val="FF5050"/>
                </a:solidFill>
              </a:rPr>
              <a:pPr eaLnBrk="1" hangingPunct="1"/>
              <a:t>30</a:t>
            </a:fld>
            <a:endParaRPr lang="en-US" altLang="zh-CN" sz="1400" b="0" smtClean="0">
              <a:solidFill>
                <a:srgbClr val="FF5050"/>
              </a:solidFill>
            </a:endParaRPr>
          </a:p>
        </p:txBody>
      </p:sp>
      <p:sp>
        <p:nvSpPr>
          <p:cNvPr id="6"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98CEB571-0E03-46E2-98A7-04571441377B}" type="slidenum">
              <a:rPr lang="zh-CN" altLang="en-US" sz="1400" b="0">
                <a:solidFill>
                  <a:srgbClr val="FF5050"/>
                </a:solidFill>
                <a:latin typeface="+mn-lt"/>
              </a:rPr>
              <a:pPr algn="r">
                <a:defRPr/>
              </a:pPr>
              <a:t>30</a:t>
            </a:fld>
            <a:endParaRPr lang="en-US" altLang="zh-CN" sz="1400" b="0">
              <a:solidFill>
                <a:srgbClr val="FF5050"/>
              </a:solidFill>
              <a:latin typeface="+mn-lt"/>
            </a:endParaRPr>
          </a:p>
        </p:txBody>
      </p:sp>
      <p:sp>
        <p:nvSpPr>
          <p:cNvPr id="31748" name="Rectangle 9"/>
          <p:cNvSpPr>
            <a:spLocks noChangeArrowheads="1"/>
          </p:cNvSpPr>
          <p:nvPr/>
        </p:nvSpPr>
        <p:spPr bwMode="auto">
          <a:xfrm>
            <a:off x="3609975" y="2195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kumimoji="1" lang="zh-CN" altLang="zh-CN" sz="2000">
              <a:latin typeface="Tahoma" pitchFamily="34" charset="0"/>
            </a:endParaRPr>
          </a:p>
        </p:txBody>
      </p:sp>
      <p:grpSp>
        <p:nvGrpSpPr>
          <p:cNvPr id="31749" name="Group 5"/>
          <p:cNvGrpSpPr>
            <a:grpSpLocks/>
          </p:cNvGrpSpPr>
          <p:nvPr/>
        </p:nvGrpSpPr>
        <p:grpSpPr bwMode="auto">
          <a:xfrm>
            <a:off x="5292725" y="4149725"/>
            <a:ext cx="1800225" cy="2162175"/>
            <a:chOff x="204" y="1547"/>
            <a:chExt cx="1134" cy="1362"/>
          </a:xfrm>
        </p:grpSpPr>
        <p:pic>
          <p:nvPicPr>
            <p:cNvPr id="31761" name="Picture 11" descr="displayp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1547"/>
              <a:ext cx="1134"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2" name="Text Box 7"/>
            <p:cNvSpPr txBox="1">
              <a:spLocks noChangeArrowheads="1"/>
            </p:cNvSpPr>
            <p:nvPr/>
          </p:nvSpPr>
          <p:spPr bwMode="auto">
            <a:xfrm>
              <a:off x="340" y="2659"/>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latin typeface="Tahoma" pitchFamily="34" charset="0"/>
                  <a:ea typeface="黑体" pitchFamily="49" charset="-122"/>
                </a:rPr>
                <a:t>铠装热电阻</a:t>
              </a:r>
            </a:p>
          </p:txBody>
        </p:sp>
      </p:grpSp>
      <p:grpSp>
        <p:nvGrpSpPr>
          <p:cNvPr id="31750" name="Group 8"/>
          <p:cNvGrpSpPr>
            <a:grpSpLocks/>
          </p:cNvGrpSpPr>
          <p:nvPr/>
        </p:nvGrpSpPr>
        <p:grpSpPr bwMode="auto">
          <a:xfrm>
            <a:off x="4859338" y="1125538"/>
            <a:ext cx="2520950" cy="2773362"/>
            <a:chOff x="1882" y="1365"/>
            <a:chExt cx="1588" cy="1747"/>
          </a:xfrm>
        </p:grpSpPr>
        <p:pic>
          <p:nvPicPr>
            <p:cNvPr id="31759" name="Picture 9" descr="200905251220469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 y="1365"/>
              <a:ext cx="1588" cy="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0" name="Text Box 10"/>
            <p:cNvSpPr txBox="1">
              <a:spLocks noChangeArrowheads="1"/>
            </p:cNvSpPr>
            <p:nvPr/>
          </p:nvSpPr>
          <p:spPr bwMode="auto">
            <a:xfrm>
              <a:off x="2426" y="2862"/>
              <a:ext cx="8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en-US" altLang="zh-CN" sz="2000">
                  <a:latin typeface="Tahoma" pitchFamily="34" charset="0"/>
                  <a:ea typeface="黑体" pitchFamily="49" charset="-122"/>
                </a:rPr>
                <a:t>DS18B20</a:t>
              </a:r>
            </a:p>
          </p:txBody>
        </p:sp>
      </p:grpSp>
      <p:grpSp>
        <p:nvGrpSpPr>
          <p:cNvPr id="31751" name="Group 11"/>
          <p:cNvGrpSpPr>
            <a:grpSpLocks/>
          </p:cNvGrpSpPr>
          <p:nvPr/>
        </p:nvGrpSpPr>
        <p:grpSpPr bwMode="auto">
          <a:xfrm>
            <a:off x="2484438" y="3933825"/>
            <a:ext cx="1728787" cy="2381250"/>
            <a:chOff x="3696" y="1229"/>
            <a:chExt cx="1316" cy="1905"/>
          </a:xfrm>
        </p:grpSpPr>
        <p:pic>
          <p:nvPicPr>
            <p:cNvPr id="31757" name="Picture 12" descr="1034940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1229"/>
              <a:ext cx="1316"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8" name="Text Box 13"/>
            <p:cNvSpPr txBox="1">
              <a:spLocks noChangeArrowheads="1"/>
            </p:cNvSpPr>
            <p:nvPr/>
          </p:nvSpPr>
          <p:spPr bwMode="auto">
            <a:xfrm>
              <a:off x="4150" y="2817"/>
              <a:ext cx="789"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en-US" altLang="zh-CN" sz="2000">
                  <a:latin typeface="Tahoma" pitchFamily="34" charset="0"/>
                  <a:ea typeface="黑体" pitchFamily="49" charset="-122"/>
                </a:rPr>
                <a:t>AD590</a:t>
              </a:r>
            </a:p>
          </p:txBody>
        </p:sp>
      </p:grpSp>
      <p:grpSp>
        <p:nvGrpSpPr>
          <p:cNvPr id="31752" name="Group 14"/>
          <p:cNvGrpSpPr>
            <a:grpSpLocks/>
          </p:cNvGrpSpPr>
          <p:nvPr/>
        </p:nvGrpSpPr>
        <p:grpSpPr bwMode="auto">
          <a:xfrm>
            <a:off x="2484438" y="1125538"/>
            <a:ext cx="1584325" cy="2511425"/>
            <a:chOff x="3379" y="1842"/>
            <a:chExt cx="1234" cy="1886"/>
          </a:xfrm>
        </p:grpSpPr>
        <p:pic>
          <p:nvPicPr>
            <p:cNvPr id="31755" name="Picture 15" descr="PT-5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9" y="1842"/>
              <a:ext cx="1234"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6" name="Text Box 16"/>
            <p:cNvSpPr txBox="1">
              <a:spLocks noChangeArrowheads="1"/>
            </p:cNvSpPr>
            <p:nvPr/>
          </p:nvSpPr>
          <p:spPr bwMode="auto">
            <a:xfrm>
              <a:off x="3470" y="3430"/>
              <a:ext cx="1139"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latin typeface="Tahoma" pitchFamily="34" charset="0"/>
                  <a:ea typeface="黑体" pitchFamily="49" charset="-122"/>
                </a:rPr>
                <a:t>电子温度计</a:t>
              </a:r>
            </a:p>
          </p:txBody>
        </p:sp>
      </p:grpSp>
      <p:sp>
        <p:nvSpPr>
          <p:cNvPr id="31753" name="Text Box 17"/>
          <p:cNvSpPr txBox="1">
            <a:spLocks noChangeArrowheads="1"/>
          </p:cNvSpPr>
          <p:nvPr/>
        </p:nvSpPr>
        <p:spPr bwMode="auto">
          <a:xfrm>
            <a:off x="671513" y="1628775"/>
            <a:ext cx="501650" cy="1358900"/>
          </a:xfrm>
          <a:prstGeom prst="rect">
            <a:avLst/>
          </a:prstGeom>
          <a:noFill/>
          <a:ln w="12700" cap="sq" algn="ctr">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solidFill>
                  <a:schemeClr val="hlink"/>
                </a:solidFill>
                <a:latin typeface="Tahoma" pitchFamily="34" charset="0"/>
                <a:ea typeface="黑体" pitchFamily="49" charset="-122"/>
              </a:rPr>
              <a:t>温度传感器</a:t>
            </a:r>
          </a:p>
        </p:txBody>
      </p:sp>
      <p:sp>
        <p:nvSpPr>
          <p:cNvPr id="31754" name="Rectangle 18"/>
          <p:cNvSpPr>
            <a:spLocks noChangeArrowheads="1"/>
          </p:cNvSpPr>
          <p:nvPr/>
        </p:nvSpPr>
        <p:spPr bwMode="auto">
          <a:xfrm>
            <a:off x="179388" y="268288"/>
            <a:ext cx="74168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r>
              <a:rPr lang="en-US" altLang="zh-CN" sz="3200">
                <a:solidFill>
                  <a:schemeClr val="hlink"/>
                </a:solidFill>
                <a:latin typeface="宋体" pitchFamily="2" charset="-122"/>
              </a:rPr>
              <a:t>——</a:t>
            </a:r>
            <a:r>
              <a:rPr lang="zh-CN" altLang="en-US" sz="3200">
                <a:solidFill>
                  <a:schemeClr val="hlink"/>
                </a:solidFill>
              </a:rPr>
              <a:t>举例</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799491D3-7B6D-4766-A822-46471F23684F}" type="slidenum">
              <a:rPr lang="en-US" altLang="zh-CN" sz="1400" b="0" smtClean="0">
                <a:solidFill>
                  <a:srgbClr val="FF5050"/>
                </a:solidFill>
              </a:rPr>
              <a:pPr eaLnBrk="1" hangingPunct="1"/>
              <a:t>31</a:t>
            </a:fld>
            <a:endParaRPr lang="en-US" altLang="zh-CN" sz="1400" b="0" smtClean="0">
              <a:solidFill>
                <a:srgbClr val="FF5050"/>
              </a:solidFill>
            </a:endParaRPr>
          </a:p>
        </p:txBody>
      </p:sp>
      <p:sp>
        <p:nvSpPr>
          <p:cNvPr id="5"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3F3F1F59-2982-4877-8278-B2E9C808E025}" type="slidenum">
              <a:rPr lang="zh-CN" altLang="en-US" sz="1400" b="0">
                <a:solidFill>
                  <a:srgbClr val="FF5050"/>
                </a:solidFill>
                <a:latin typeface="+mn-lt"/>
              </a:rPr>
              <a:pPr algn="r">
                <a:defRPr/>
              </a:pPr>
              <a:t>31</a:t>
            </a:fld>
            <a:endParaRPr lang="en-US" altLang="zh-CN" sz="1400" b="0">
              <a:solidFill>
                <a:srgbClr val="FF5050"/>
              </a:solidFill>
              <a:latin typeface="+mn-lt"/>
            </a:endParaRPr>
          </a:p>
        </p:txBody>
      </p:sp>
      <p:sp>
        <p:nvSpPr>
          <p:cNvPr id="32772" name="Rectangle 2"/>
          <p:cNvSpPr>
            <a:spLocks noGrp="1" noRot="1" noChangeArrowheads="1"/>
          </p:cNvSpPr>
          <p:nvPr>
            <p:ph type="title" idx="4294967295"/>
          </p:nvPr>
        </p:nvSpPr>
        <p:spPr>
          <a:xfrm>
            <a:off x="3492500" y="1125538"/>
            <a:ext cx="1512888" cy="431800"/>
          </a:xfrm>
          <a:ln>
            <a:solidFill>
              <a:srgbClr val="800000"/>
            </a:solidFill>
            <a:miter lim="800000"/>
            <a:headEnd/>
            <a:tailEnd/>
          </a:ln>
        </p:spPr>
        <p:txBody>
          <a:bodyPr/>
          <a:lstStyle/>
          <a:p>
            <a:pPr eaLnBrk="1" hangingPunct="1"/>
            <a:r>
              <a:rPr lang="zh-CN" altLang="en-US" sz="2000" smtClean="0">
                <a:latin typeface="黑体" pitchFamily="49" charset="-122"/>
                <a:ea typeface="黑体" pitchFamily="49" charset="-122"/>
              </a:rPr>
              <a:t>压力传感器</a:t>
            </a:r>
          </a:p>
        </p:txBody>
      </p:sp>
      <p:grpSp>
        <p:nvGrpSpPr>
          <p:cNvPr id="32773" name="Group 5"/>
          <p:cNvGrpSpPr>
            <a:grpSpLocks/>
          </p:cNvGrpSpPr>
          <p:nvPr/>
        </p:nvGrpSpPr>
        <p:grpSpPr bwMode="auto">
          <a:xfrm>
            <a:off x="5508625" y="3141663"/>
            <a:ext cx="3095625" cy="2959100"/>
            <a:chOff x="295" y="2205"/>
            <a:chExt cx="1351" cy="1782"/>
          </a:xfrm>
        </p:grpSpPr>
        <p:pic>
          <p:nvPicPr>
            <p:cNvPr id="32782" name="Picture 6" descr="b200611611505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2205"/>
              <a:ext cx="1351"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Text Box 7"/>
            <p:cNvSpPr txBox="1">
              <a:spLocks noChangeArrowheads="1"/>
            </p:cNvSpPr>
            <p:nvPr/>
          </p:nvSpPr>
          <p:spPr bwMode="auto">
            <a:xfrm>
              <a:off x="295" y="3748"/>
              <a:ext cx="106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solidFill>
                    <a:schemeClr val="hlink"/>
                  </a:solidFill>
                  <a:latin typeface="Tahoma" pitchFamily="34" charset="0"/>
                  <a:ea typeface="黑体" pitchFamily="49" charset="-122"/>
                </a:rPr>
                <a:t>血压计压力传感器</a:t>
              </a:r>
            </a:p>
          </p:txBody>
        </p:sp>
      </p:grpSp>
      <p:grpSp>
        <p:nvGrpSpPr>
          <p:cNvPr id="32774" name="Group 8"/>
          <p:cNvGrpSpPr>
            <a:grpSpLocks/>
          </p:cNvGrpSpPr>
          <p:nvPr/>
        </p:nvGrpSpPr>
        <p:grpSpPr bwMode="auto">
          <a:xfrm>
            <a:off x="250825" y="1700213"/>
            <a:ext cx="4897438" cy="2808287"/>
            <a:chOff x="3243" y="1525"/>
            <a:chExt cx="2304" cy="1532"/>
          </a:xfrm>
        </p:grpSpPr>
        <p:pic>
          <p:nvPicPr>
            <p:cNvPr id="32780" name="Picture 9" descr="110350134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 y="1525"/>
              <a:ext cx="2304"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Text Box 10"/>
            <p:cNvSpPr txBox="1">
              <a:spLocks noChangeArrowheads="1"/>
            </p:cNvSpPr>
            <p:nvPr/>
          </p:nvSpPr>
          <p:spPr bwMode="auto">
            <a:xfrm>
              <a:off x="3833" y="2840"/>
              <a:ext cx="1141"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en-US" altLang="zh-CN" sz="2000">
                  <a:solidFill>
                    <a:schemeClr val="hlink"/>
                  </a:solidFill>
                  <a:latin typeface="Times New Roman" pitchFamily="18" charset="0"/>
                  <a:ea typeface="黑体" pitchFamily="49" charset="-122"/>
                </a:rPr>
                <a:t>MEMS</a:t>
              </a:r>
              <a:r>
                <a:rPr kumimoji="1" lang="zh-CN" altLang="en-US" sz="2000">
                  <a:solidFill>
                    <a:schemeClr val="hlink"/>
                  </a:solidFill>
                  <a:latin typeface="Times New Roman" pitchFamily="18" charset="0"/>
                  <a:ea typeface="黑体" pitchFamily="49" charset="-122"/>
                </a:rPr>
                <a:t>压力传感器</a:t>
              </a:r>
            </a:p>
          </p:txBody>
        </p:sp>
      </p:grpSp>
      <p:sp>
        <p:nvSpPr>
          <p:cNvPr id="32775" name="Rectangle 11"/>
          <p:cNvSpPr>
            <a:spLocks noChangeArrowheads="1"/>
          </p:cNvSpPr>
          <p:nvPr/>
        </p:nvSpPr>
        <p:spPr bwMode="auto">
          <a:xfrm>
            <a:off x="107950" y="339725"/>
            <a:ext cx="74168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r>
              <a:rPr lang="en-US" altLang="zh-CN" sz="3200">
                <a:solidFill>
                  <a:schemeClr val="hlink"/>
                </a:solidFill>
                <a:latin typeface="宋体" pitchFamily="2" charset="-122"/>
              </a:rPr>
              <a:t>——</a:t>
            </a:r>
            <a:r>
              <a:rPr lang="zh-CN" altLang="en-US" sz="3200">
                <a:solidFill>
                  <a:schemeClr val="hlink"/>
                </a:solidFill>
              </a:rPr>
              <a:t>举例</a:t>
            </a:r>
          </a:p>
        </p:txBody>
      </p:sp>
      <p:sp>
        <p:nvSpPr>
          <p:cNvPr id="32776" name="Text Box 12"/>
          <p:cNvSpPr txBox="1">
            <a:spLocks noChangeArrowheads="1"/>
          </p:cNvSpPr>
          <p:nvPr/>
        </p:nvSpPr>
        <p:spPr bwMode="auto">
          <a:xfrm>
            <a:off x="684213" y="4652963"/>
            <a:ext cx="46085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lang="zh-CN" altLang="en-US" sz="3000"/>
              <a:t>想一想，工艺如何实现？</a:t>
            </a:r>
          </a:p>
        </p:txBody>
      </p:sp>
      <p:grpSp>
        <p:nvGrpSpPr>
          <p:cNvPr id="4" name="Group 16"/>
          <p:cNvGrpSpPr>
            <a:grpSpLocks/>
          </p:cNvGrpSpPr>
          <p:nvPr/>
        </p:nvGrpSpPr>
        <p:grpSpPr bwMode="auto">
          <a:xfrm>
            <a:off x="1908175" y="5300663"/>
            <a:ext cx="3024188" cy="981075"/>
            <a:chOff x="1202" y="3339"/>
            <a:chExt cx="1905" cy="618"/>
          </a:xfrm>
        </p:grpSpPr>
        <p:sp>
          <p:nvSpPr>
            <p:cNvPr id="32778" name="Text Box 14"/>
            <p:cNvSpPr txBox="1">
              <a:spLocks noChangeArrowheads="1"/>
            </p:cNvSpPr>
            <p:nvPr/>
          </p:nvSpPr>
          <p:spPr bwMode="auto">
            <a:xfrm>
              <a:off x="1202" y="3611"/>
              <a:ext cx="1905"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lang="zh-CN" altLang="en-US" sz="3000"/>
                <a:t>牺牲层技术</a:t>
              </a:r>
            </a:p>
          </p:txBody>
        </p:sp>
        <p:sp>
          <p:nvSpPr>
            <p:cNvPr id="32779" name="AutoShape 15"/>
            <p:cNvSpPr>
              <a:spLocks noChangeArrowheads="1"/>
            </p:cNvSpPr>
            <p:nvPr/>
          </p:nvSpPr>
          <p:spPr bwMode="auto">
            <a:xfrm>
              <a:off x="1519" y="3339"/>
              <a:ext cx="499" cy="273"/>
            </a:xfrm>
            <a:prstGeom prst="downArrow">
              <a:avLst>
                <a:gd name="adj1" fmla="val 50000"/>
                <a:gd name="adj2" fmla="val 25000"/>
              </a:avLst>
            </a:prstGeom>
            <a:solidFill>
              <a:srgbClr val="FF0000"/>
            </a:solidFill>
            <a:ln w="9525" algn="ctr">
              <a:solidFill>
                <a:schemeClr val="tx1"/>
              </a:solidFill>
              <a:miter lim="800000"/>
              <a:headEnd/>
              <a:tailEnd/>
            </a:ln>
          </p:spPr>
          <p:txBody>
            <a:bodyPr wrap="none" anchor="ctr">
              <a:spAutoFit/>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CDB0BBF5-6505-4970-8C51-DE9F3E8E6367}" type="slidenum">
              <a:rPr lang="en-US" altLang="zh-CN" sz="1400" b="0" smtClean="0">
                <a:solidFill>
                  <a:srgbClr val="FF5050"/>
                </a:solidFill>
              </a:rPr>
              <a:pPr eaLnBrk="1" hangingPunct="1"/>
              <a:t>32</a:t>
            </a:fld>
            <a:endParaRPr lang="en-US" altLang="zh-CN" sz="1400" b="0" smtClean="0">
              <a:solidFill>
                <a:srgbClr val="FF5050"/>
              </a:solidFill>
            </a:endParaRPr>
          </a:p>
        </p:txBody>
      </p:sp>
      <p:sp>
        <p:nvSpPr>
          <p:cNvPr id="5"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4D6441FD-1C0C-4E3A-95AD-D211AD9B91EC}" type="slidenum">
              <a:rPr lang="zh-CN" altLang="en-US" sz="1400" b="0">
                <a:solidFill>
                  <a:srgbClr val="FF5050"/>
                </a:solidFill>
                <a:latin typeface="+mn-lt"/>
              </a:rPr>
              <a:pPr algn="r">
                <a:defRPr/>
              </a:pPr>
              <a:t>32</a:t>
            </a:fld>
            <a:endParaRPr lang="en-US" altLang="zh-CN" sz="1400" b="0">
              <a:solidFill>
                <a:srgbClr val="FF5050"/>
              </a:solidFill>
              <a:latin typeface="+mn-lt"/>
            </a:endParaRPr>
          </a:p>
        </p:txBody>
      </p:sp>
      <p:sp>
        <p:nvSpPr>
          <p:cNvPr id="33796" name="Rectangle 2"/>
          <p:cNvSpPr>
            <a:spLocks noGrp="1" noRot="1" noChangeArrowheads="1"/>
          </p:cNvSpPr>
          <p:nvPr>
            <p:ph type="title" idx="4294967295"/>
          </p:nvPr>
        </p:nvSpPr>
        <p:spPr>
          <a:xfrm>
            <a:off x="539750" y="1196975"/>
            <a:ext cx="1511300" cy="574675"/>
          </a:xfrm>
          <a:ln>
            <a:solidFill>
              <a:srgbClr val="800000"/>
            </a:solidFill>
            <a:miter lim="800000"/>
            <a:headEnd/>
            <a:tailEnd/>
          </a:ln>
        </p:spPr>
        <p:txBody>
          <a:bodyPr/>
          <a:lstStyle/>
          <a:p>
            <a:pPr eaLnBrk="1" hangingPunct="1"/>
            <a:r>
              <a:rPr lang="zh-CN" altLang="en-US" sz="2000" smtClean="0">
                <a:latin typeface="黑体" pitchFamily="49" charset="-122"/>
                <a:ea typeface="黑体" pitchFamily="49" charset="-122"/>
              </a:rPr>
              <a:t>明火探测器</a:t>
            </a:r>
          </a:p>
        </p:txBody>
      </p:sp>
      <p:pic>
        <p:nvPicPr>
          <p:cNvPr id="33797" name="Picture 5" descr="displayp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916113"/>
            <a:ext cx="3600450" cy="311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6"/>
          <p:cNvSpPr>
            <a:spLocks noChangeArrowheads="1"/>
          </p:cNvSpPr>
          <p:nvPr/>
        </p:nvSpPr>
        <p:spPr bwMode="auto">
          <a:xfrm>
            <a:off x="107950" y="268288"/>
            <a:ext cx="74168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r>
              <a:rPr lang="en-US" altLang="zh-CN" sz="3200">
                <a:solidFill>
                  <a:schemeClr val="hlink"/>
                </a:solidFill>
                <a:latin typeface="宋体" pitchFamily="2" charset="-122"/>
              </a:rPr>
              <a:t>——</a:t>
            </a:r>
            <a:r>
              <a:rPr lang="zh-CN" altLang="en-US" sz="3200">
                <a:solidFill>
                  <a:schemeClr val="hlink"/>
                </a:solidFill>
              </a:rPr>
              <a:t>举例</a:t>
            </a:r>
          </a:p>
        </p:txBody>
      </p:sp>
      <p:sp>
        <p:nvSpPr>
          <p:cNvPr id="33799" name="Text Box 7"/>
          <p:cNvSpPr txBox="1">
            <a:spLocks noChangeArrowheads="1"/>
          </p:cNvSpPr>
          <p:nvPr/>
        </p:nvSpPr>
        <p:spPr bwMode="auto">
          <a:xfrm>
            <a:off x="2555875" y="5373688"/>
            <a:ext cx="2879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lang="zh-CN" altLang="en-US" sz="3000"/>
              <a:t>基本检测原理？</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BEAC28DE-B374-4A64-86FC-8BFFAA7FDDEA}" type="slidenum">
              <a:rPr lang="en-US" altLang="zh-CN" sz="1400" b="0" smtClean="0">
                <a:solidFill>
                  <a:srgbClr val="FF5050"/>
                </a:solidFill>
              </a:rPr>
              <a:pPr eaLnBrk="1" hangingPunct="1"/>
              <a:t>33</a:t>
            </a:fld>
            <a:endParaRPr lang="en-US" altLang="zh-CN" sz="1400" b="0" smtClean="0">
              <a:solidFill>
                <a:srgbClr val="FF5050"/>
              </a:solidFill>
            </a:endParaRPr>
          </a:p>
        </p:txBody>
      </p:sp>
      <p:sp>
        <p:nvSpPr>
          <p:cNvPr id="5"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97043E0F-F9A8-4EE9-AA3B-09E53519BE64}" type="slidenum">
              <a:rPr lang="zh-CN" altLang="en-US" sz="1400" b="0">
                <a:solidFill>
                  <a:srgbClr val="FF5050"/>
                </a:solidFill>
                <a:latin typeface="+mn-lt"/>
              </a:rPr>
              <a:pPr algn="r">
                <a:defRPr/>
              </a:pPr>
              <a:t>33</a:t>
            </a:fld>
            <a:endParaRPr lang="en-US" altLang="zh-CN" sz="1400" b="0">
              <a:solidFill>
                <a:srgbClr val="FF5050"/>
              </a:solidFill>
              <a:latin typeface="+mn-lt"/>
            </a:endParaRPr>
          </a:p>
        </p:txBody>
      </p:sp>
      <p:sp>
        <p:nvSpPr>
          <p:cNvPr id="34820" name="Rectangle 5"/>
          <p:cNvSpPr>
            <a:spLocks noChangeArrowheads="1"/>
          </p:cNvSpPr>
          <p:nvPr/>
        </p:nvSpPr>
        <p:spPr bwMode="auto">
          <a:xfrm>
            <a:off x="107950" y="268288"/>
            <a:ext cx="74168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r>
              <a:rPr lang="en-US" altLang="zh-CN" sz="3200">
                <a:solidFill>
                  <a:schemeClr val="hlink"/>
                </a:solidFill>
                <a:latin typeface="宋体" pitchFamily="2" charset="-122"/>
              </a:rPr>
              <a:t>——</a:t>
            </a:r>
            <a:r>
              <a:rPr lang="zh-CN" altLang="en-US" sz="3200">
                <a:solidFill>
                  <a:schemeClr val="hlink"/>
                </a:solidFill>
              </a:rPr>
              <a:t>举例</a:t>
            </a:r>
          </a:p>
        </p:txBody>
      </p:sp>
      <p:pic>
        <p:nvPicPr>
          <p:cNvPr id="34821" name="图片 3" descr="360截图20120511120741708.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25538"/>
            <a:ext cx="4248150"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8"/>
          <p:cNvSpPr>
            <a:spLocks noChangeArrowheads="1"/>
          </p:cNvSpPr>
          <p:nvPr/>
        </p:nvSpPr>
        <p:spPr bwMode="auto">
          <a:xfrm>
            <a:off x="323850" y="3805238"/>
            <a:ext cx="8424863"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zh-CN" altLang="en-US" sz="2200">
                <a:ea typeface="华文楷体" pitchFamily="2" charset="-122"/>
              </a:rPr>
              <a:t>首先是产生</a:t>
            </a:r>
            <a:r>
              <a:rPr lang="zh-CN" altLang="en-US" sz="2200">
                <a:solidFill>
                  <a:schemeClr val="hlink"/>
                </a:solidFill>
                <a:ea typeface="华文楷体" pitchFamily="2" charset="-122"/>
              </a:rPr>
              <a:t>可燃气体</a:t>
            </a:r>
            <a:r>
              <a:rPr lang="zh-CN" altLang="en-US" sz="2200">
                <a:ea typeface="华文楷体" pitchFamily="2" charset="-122"/>
              </a:rPr>
              <a:t>，然后是</a:t>
            </a:r>
            <a:r>
              <a:rPr lang="zh-CN" altLang="en-US" sz="2200">
                <a:solidFill>
                  <a:schemeClr val="hlink"/>
                </a:solidFill>
                <a:ea typeface="华文楷体" pitchFamily="2" charset="-122"/>
              </a:rPr>
              <a:t>烟雾</a:t>
            </a:r>
            <a:r>
              <a:rPr lang="zh-CN" altLang="en-US" sz="2200">
                <a:ea typeface="华文楷体" pitchFamily="2" charset="-122"/>
              </a:rPr>
              <a:t>，在氧气充足的情况下充分燃烧，产生火焰，发出</a:t>
            </a:r>
            <a:r>
              <a:rPr lang="zh-CN" altLang="en-US" sz="2200">
                <a:solidFill>
                  <a:schemeClr val="hlink"/>
                </a:solidFill>
                <a:ea typeface="华文楷体" pitchFamily="2" charset="-122"/>
              </a:rPr>
              <a:t>可见光和不可见光</a:t>
            </a:r>
            <a:r>
              <a:rPr lang="zh-CN" altLang="en-US" sz="2200">
                <a:ea typeface="华文楷体" pitchFamily="2" charset="-122"/>
              </a:rPr>
              <a:t>，并散发出大量热，使</a:t>
            </a:r>
            <a:r>
              <a:rPr lang="zh-CN" altLang="en-US" sz="2200">
                <a:solidFill>
                  <a:schemeClr val="hlink"/>
                </a:solidFill>
                <a:ea typeface="华文楷体" pitchFamily="2" charset="-122"/>
              </a:rPr>
              <a:t>环境温度升高</a:t>
            </a:r>
            <a:r>
              <a:rPr lang="zh-CN" altLang="en-US" sz="2200">
                <a:ea typeface="华文楷体" pitchFamily="2" charset="-122"/>
              </a:rPr>
              <a:t>；起火过程中，起初和阴燃两个阶段所占的时间比较长，虽然产生大量烟雾，但是环境温度不高，若探测器从此阶段开始进行探测，就可以将火灾的损失减小到最小。火焰燃烧后，迅速蔓延，产生大量的热使得环境温度升高，如果这时能够有效地探测到温度值，就可以及时控制火情。</a:t>
            </a:r>
          </a:p>
        </p:txBody>
      </p:sp>
      <p:sp>
        <p:nvSpPr>
          <p:cNvPr id="7" name="Rectangle 7"/>
          <p:cNvSpPr>
            <a:spLocks noChangeArrowheads="1"/>
          </p:cNvSpPr>
          <p:nvPr/>
        </p:nvSpPr>
        <p:spPr bwMode="auto">
          <a:xfrm>
            <a:off x="4427538" y="1792288"/>
            <a:ext cx="45370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nSpc>
                <a:spcPct val="120000"/>
              </a:lnSpc>
            </a:pPr>
            <a:r>
              <a:rPr lang="zh-CN" altLang="en-US" sz="2000">
                <a:solidFill>
                  <a:srgbClr val="000099"/>
                </a:solidFill>
              </a:rPr>
              <a:t>离子感烟报警器    光电感烟报警器</a:t>
            </a:r>
          </a:p>
          <a:p>
            <a:pPr>
              <a:lnSpc>
                <a:spcPct val="120000"/>
              </a:lnSpc>
            </a:pPr>
            <a:r>
              <a:rPr lang="zh-CN" altLang="en-US" sz="2000">
                <a:solidFill>
                  <a:srgbClr val="000099"/>
                </a:solidFill>
              </a:rPr>
              <a:t>感温探测器           气体式探测器</a:t>
            </a:r>
          </a:p>
          <a:p>
            <a:pPr>
              <a:lnSpc>
                <a:spcPct val="120000"/>
              </a:lnSpc>
            </a:pPr>
            <a:r>
              <a:rPr lang="zh-CN" altLang="en-US" sz="2000">
                <a:solidFill>
                  <a:srgbClr val="000099"/>
                </a:solidFill>
              </a:rPr>
              <a:t>红外线式探测器     紫外线式探测器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12C8E927-FFBA-4543-8104-1FDECE11E2AF}" type="slidenum">
              <a:rPr lang="en-US" altLang="zh-CN" sz="1400" b="0" smtClean="0">
                <a:solidFill>
                  <a:srgbClr val="FF5050"/>
                </a:solidFill>
              </a:rPr>
              <a:pPr eaLnBrk="1" hangingPunct="1"/>
              <a:t>34</a:t>
            </a:fld>
            <a:endParaRPr lang="en-US" altLang="zh-CN" sz="1400" b="0" smtClean="0">
              <a:solidFill>
                <a:srgbClr val="FF5050"/>
              </a:solidFill>
            </a:endParaRPr>
          </a:p>
        </p:txBody>
      </p:sp>
      <p:sp>
        <p:nvSpPr>
          <p:cNvPr id="7"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BFB1149A-12B0-4CA8-BB96-2CBE25D0BA2C}" type="slidenum">
              <a:rPr lang="zh-CN" altLang="en-US" sz="1400" b="0">
                <a:solidFill>
                  <a:srgbClr val="FF5050"/>
                </a:solidFill>
                <a:latin typeface="+mn-lt"/>
              </a:rPr>
              <a:pPr algn="r">
                <a:defRPr/>
              </a:pPr>
              <a:t>34</a:t>
            </a:fld>
            <a:endParaRPr lang="en-US" altLang="zh-CN" sz="1400" b="0">
              <a:solidFill>
                <a:srgbClr val="FF5050"/>
              </a:solidFill>
              <a:latin typeface="+mn-lt"/>
            </a:endParaRPr>
          </a:p>
        </p:txBody>
      </p:sp>
      <p:sp>
        <p:nvSpPr>
          <p:cNvPr id="35844" name="Rectangle 2"/>
          <p:cNvSpPr>
            <a:spLocks noGrp="1" noRot="1" noChangeArrowheads="1"/>
          </p:cNvSpPr>
          <p:nvPr>
            <p:ph type="title" idx="4294967295"/>
          </p:nvPr>
        </p:nvSpPr>
        <p:spPr>
          <a:xfrm>
            <a:off x="3492500" y="1196975"/>
            <a:ext cx="1511300" cy="431800"/>
          </a:xfrm>
          <a:ln>
            <a:solidFill>
              <a:srgbClr val="800000"/>
            </a:solidFill>
            <a:miter lim="800000"/>
            <a:headEnd/>
            <a:tailEnd/>
          </a:ln>
        </p:spPr>
        <p:txBody>
          <a:bodyPr/>
          <a:lstStyle/>
          <a:p>
            <a:pPr eaLnBrk="1" hangingPunct="1"/>
            <a:r>
              <a:rPr lang="zh-CN" altLang="zh-CN" sz="2000" smtClean="0">
                <a:latin typeface="黑体" pitchFamily="49" charset="-122"/>
                <a:ea typeface="黑体" pitchFamily="49" charset="-122"/>
              </a:rPr>
              <a:t>气</a:t>
            </a:r>
            <a:r>
              <a:rPr lang="zh-CN" altLang="en-US" sz="2000" smtClean="0">
                <a:latin typeface="黑体" pitchFamily="49" charset="-122"/>
                <a:ea typeface="黑体" pitchFamily="49" charset="-122"/>
              </a:rPr>
              <a:t>体</a:t>
            </a:r>
            <a:r>
              <a:rPr lang="zh-CN" altLang="zh-CN" sz="2000" smtClean="0">
                <a:latin typeface="黑体" pitchFamily="49" charset="-122"/>
                <a:ea typeface="黑体" pitchFamily="49" charset="-122"/>
              </a:rPr>
              <a:t>传感器</a:t>
            </a:r>
            <a:endParaRPr lang="zh-CN" altLang="en-US" sz="2000" smtClean="0">
              <a:latin typeface="黑体" pitchFamily="49" charset="-122"/>
              <a:ea typeface="黑体" pitchFamily="49" charset="-122"/>
            </a:endParaRPr>
          </a:p>
        </p:txBody>
      </p:sp>
      <p:grpSp>
        <p:nvGrpSpPr>
          <p:cNvPr id="35845" name="Group 5"/>
          <p:cNvGrpSpPr>
            <a:grpSpLocks/>
          </p:cNvGrpSpPr>
          <p:nvPr/>
        </p:nvGrpSpPr>
        <p:grpSpPr bwMode="auto">
          <a:xfrm>
            <a:off x="250825" y="2205038"/>
            <a:ext cx="8355013" cy="3328987"/>
            <a:chOff x="158" y="1389"/>
            <a:chExt cx="5263" cy="2097"/>
          </a:xfrm>
        </p:grpSpPr>
        <p:pic>
          <p:nvPicPr>
            <p:cNvPr id="35847" name="Picture 6" descr="201010281618935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1389"/>
              <a:ext cx="1192"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7" descr="b20091251439298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 y="1389"/>
              <a:ext cx="1814" cy="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Rectangle 2"/>
            <p:cNvSpPr>
              <a:spLocks noRot="1" noChangeArrowheads="1"/>
            </p:cNvSpPr>
            <p:nvPr/>
          </p:nvSpPr>
          <p:spPr bwMode="auto">
            <a:xfrm>
              <a:off x="295" y="3067"/>
              <a:ext cx="122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a:solidFill>
                    <a:schemeClr val="hlink"/>
                  </a:solidFill>
                  <a:latin typeface="黑体" pitchFamily="49" charset="-122"/>
                  <a:ea typeface="黑体" pitchFamily="49" charset="-122"/>
                </a:rPr>
                <a:t>氯化氢传感器</a:t>
              </a:r>
            </a:p>
          </p:txBody>
        </p:sp>
        <p:sp>
          <p:nvSpPr>
            <p:cNvPr id="35850" name="Rectangle 2"/>
            <p:cNvSpPr>
              <a:spLocks noRot="1" noChangeArrowheads="1"/>
            </p:cNvSpPr>
            <p:nvPr/>
          </p:nvSpPr>
          <p:spPr bwMode="auto">
            <a:xfrm>
              <a:off x="2018" y="3067"/>
              <a:ext cx="131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a:solidFill>
                    <a:schemeClr val="hlink"/>
                  </a:solidFill>
                  <a:latin typeface="黑体" pitchFamily="49" charset="-122"/>
                  <a:ea typeface="黑体" pitchFamily="49" charset="-122"/>
                </a:rPr>
                <a:t>可燃气体传感器</a:t>
              </a:r>
            </a:p>
          </p:txBody>
        </p:sp>
        <p:pic>
          <p:nvPicPr>
            <p:cNvPr id="35851" name="Picture 10" descr="88798671_8b89e3cc680f0469b59889289e8d36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 y="1389"/>
              <a:ext cx="1815"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2" name="Rectangle 2"/>
            <p:cNvSpPr>
              <a:spLocks noRot="1" noChangeArrowheads="1"/>
            </p:cNvSpPr>
            <p:nvPr/>
          </p:nvSpPr>
          <p:spPr bwMode="auto">
            <a:xfrm>
              <a:off x="3833" y="3067"/>
              <a:ext cx="1314"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000">
                  <a:solidFill>
                    <a:schemeClr val="hlink"/>
                  </a:solidFill>
                  <a:latin typeface="黑体" pitchFamily="49" charset="-122"/>
                  <a:ea typeface="黑体" pitchFamily="49" charset="-122"/>
                </a:rPr>
                <a:t>一氧化碳传感器</a:t>
              </a:r>
            </a:p>
          </p:txBody>
        </p:sp>
      </p:grpSp>
      <p:sp>
        <p:nvSpPr>
          <p:cNvPr id="35846" name="Rectangle 12"/>
          <p:cNvSpPr>
            <a:spLocks noChangeArrowheads="1"/>
          </p:cNvSpPr>
          <p:nvPr/>
        </p:nvSpPr>
        <p:spPr bwMode="auto">
          <a:xfrm>
            <a:off x="179388" y="268288"/>
            <a:ext cx="74168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r>
              <a:rPr lang="en-US" altLang="zh-CN" sz="3200">
                <a:solidFill>
                  <a:schemeClr val="hlink"/>
                </a:solidFill>
                <a:latin typeface="宋体" pitchFamily="2" charset="-122"/>
              </a:rPr>
              <a:t>——</a:t>
            </a:r>
            <a:r>
              <a:rPr lang="zh-CN" altLang="en-US" sz="3200">
                <a:solidFill>
                  <a:schemeClr val="hlink"/>
                </a:solidFill>
              </a:rPr>
              <a:t>举例</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DF512991-79E4-4B2D-959C-F5EC9C5F84D6}" type="slidenum">
              <a:rPr lang="en-US" altLang="zh-CN" sz="1400" b="0" smtClean="0">
                <a:solidFill>
                  <a:srgbClr val="FF5050"/>
                </a:solidFill>
              </a:rPr>
              <a:pPr eaLnBrk="1" hangingPunct="1"/>
              <a:t>35</a:t>
            </a:fld>
            <a:endParaRPr lang="en-US" altLang="zh-CN" sz="1400" b="0" smtClean="0">
              <a:solidFill>
                <a:srgbClr val="FF5050"/>
              </a:solidFill>
            </a:endParaRPr>
          </a:p>
        </p:txBody>
      </p:sp>
      <p:sp>
        <p:nvSpPr>
          <p:cNvPr id="8"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B7C7E7F7-6FC9-4DC8-AD17-35FAE52F5A3C}" type="slidenum">
              <a:rPr lang="zh-CN" altLang="en-US" sz="1400" b="0">
                <a:solidFill>
                  <a:srgbClr val="FF5050"/>
                </a:solidFill>
                <a:latin typeface="+mn-lt"/>
              </a:rPr>
              <a:pPr algn="r">
                <a:defRPr/>
              </a:pPr>
              <a:t>35</a:t>
            </a:fld>
            <a:endParaRPr lang="en-US" altLang="zh-CN" sz="1400" b="0">
              <a:solidFill>
                <a:srgbClr val="FF5050"/>
              </a:solidFill>
              <a:latin typeface="+mn-lt"/>
            </a:endParaRPr>
          </a:p>
        </p:txBody>
      </p:sp>
      <p:sp>
        <p:nvSpPr>
          <p:cNvPr id="36868" name="Rectangle 2"/>
          <p:cNvSpPr>
            <a:spLocks noGrp="1" noRot="1" noChangeArrowheads="1"/>
          </p:cNvSpPr>
          <p:nvPr>
            <p:ph type="title" idx="4294967295"/>
          </p:nvPr>
        </p:nvSpPr>
        <p:spPr>
          <a:xfrm>
            <a:off x="3132138" y="1268413"/>
            <a:ext cx="1871662" cy="431800"/>
          </a:xfrm>
          <a:ln cap="flat" algn="ctr">
            <a:solidFill>
              <a:srgbClr val="800000"/>
            </a:solidFill>
            <a:miter lim="800000"/>
            <a:headEnd/>
            <a:tailEnd/>
          </a:ln>
        </p:spPr>
        <p:txBody>
          <a:bodyPr/>
          <a:lstStyle/>
          <a:p>
            <a:pPr eaLnBrk="1" hangingPunct="1"/>
            <a:r>
              <a:rPr lang="zh-CN" altLang="en-US" sz="2000" smtClean="0">
                <a:latin typeface="黑体" pitchFamily="49" charset="-122"/>
                <a:ea typeface="黑体" pitchFamily="49" charset="-122"/>
              </a:rPr>
              <a:t>温湿度传感器 </a:t>
            </a:r>
          </a:p>
        </p:txBody>
      </p:sp>
      <p:sp>
        <p:nvSpPr>
          <p:cNvPr id="36869" name="Rectangle 7"/>
          <p:cNvSpPr>
            <a:spLocks noChangeArrowheads="1"/>
          </p:cNvSpPr>
          <p:nvPr/>
        </p:nvSpPr>
        <p:spPr bwMode="auto">
          <a:xfrm>
            <a:off x="3000375" y="2590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kumimoji="1" lang="zh-CN" altLang="zh-CN" sz="2000">
              <a:latin typeface="Tahoma" pitchFamily="34" charset="0"/>
            </a:endParaRPr>
          </a:p>
        </p:txBody>
      </p:sp>
      <p:grpSp>
        <p:nvGrpSpPr>
          <p:cNvPr id="36870" name="Group 6"/>
          <p:cNvGrpSpPr>
            <a:grpSpLocks/>
          </p:cNvGrpSpPr>
          <p:nvPr/>
        </p:nvGrpSpPr>
        <p:grpSpPr bwMode="auto">
          <a:xfrm>
            <a:off x="971550" y="1916113"/>
            <a:ext cx="6842125" cy="4248150"/>
            <a:chOff x="612" y="1207"/>
            <a:chExt cx="4310" cy="2676"/>
          </a:xfrm>
        </p:grpSpPr>
        <p:pic>
          <p:nvPicPr>
            <p:cNvPr id="36872" name="Picture 4" descr="displayp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2568"/>
              <a:ext cx="858" cy="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5" descr="displaypic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 y="1207"/>
              <a:ext cx="9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9" descr="b1849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 y="1389"/>
              <a:ext cx="2586" cy="1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71" name="Rectangle 10"/>
          <p:cNvSpPr>
            <a:spLocks noChangeArrowheads="1"/>
          </p:cNvSpPr>
          <p:nvPr/>
        </p:nvSpPr>
        <p:spPr bwMode="auto">
          <a:xfrm>
            <a:off x="34925" y="268288"/>
            <a:ext cx="74168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r>
              <a:rPr lang="en-US" altLang="zh-CN" sz="3200">
                <a:solidFill>
                  <a:schemeClr val="hlink"/>
                </a:solidFill>
                <a:latin typeface="宋体" pitchFamily="2" charset="-122"/>
              </a:rPr>
              <a:t>——</a:t>
            </a:r>
            <a:r>
              <a:rPr lang="zh-CN" altLang="en-US" sz="3200">
                <a:solidFill>
                  <a:schemeClr val="hlink"/>
                </a:solidFill>
              </a:rPr>
              <a:t>举例</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20E98218-E55F-4691-B8E7-BBC2C263119E}" type="slidenum">
              <a:rPr lang="en-US" altLang="zh-CN" sz="1400" b="0" smtClean="0">
                <a:solidFill>
                  <a:srgbClr val="FF5050"/>
                </a:solidFill>
              </a:rPr>
              <a:pPr eaLnBrk="1" hangingPunct="1"/>
              <a:t>36</a:t>
            </a:fld>
            <a:endParaRPr lang="en-US" altLang="zh-CN" sz="1400" b="0" smtClean="0">
              <a:solidFill>
                <a:srgbClr val="FF5050"/>
              </a:solidFill>
            </a:endParaRPr>
          </a:p>
        </p:txBody>
      </p:sp>
      <p:sp>
        <p:nvSpPr>
          <p:cNvPr id="9"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70F2D2CE-AD62-4F11-B332-F4ED75298A70}" type="slidenum">
              <a:rPr lang="zh-CN" altLang="en-US" sz="1400" b="0">
                <a:solidFill>
                  <a:srgbClr val="FF5050"/>
                </a:solidFill>
                <a:latin typeface="+mn-lt"/>
              </a:rPr>
              <a:pPr algn="r">
                <a:defRPr/>
              </a:pPr>
              <a:t>36</a:t>
            </a:fld>
            <a:endParaRPr lang="en-US" altLang="zh-CN" sz="1400" b="0">
              <a:solidFill>
                <a:srgbClr val="FF5050"/>
              </a:solidFill>
              <a:latin typeface="+mn-lt"/>
            </a:endParaRPr>
          </a:p>
        </p:txBody>
      </p:sp>
      <p:pic>
        <p:nvPicPr>
          <p:cNvPr id="37892" name="Picture 2" descr="infrared sensor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16113"/>
            <a:ext cx="22860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3" descr="infrared sensor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420938"/>
            <a:ext cx="1646238"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5" descr="infrared sensor 1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1484313"/>
            <a:ext cx="2286000" cy="187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6" descr="infrared sensor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4437063"/>
            <a:ext cx="2743200"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9" descr="infrared sensor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573463"/>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7" name="Rectangle 10"/>
          <p:cNvSpPr>
            <a:spLocks noGrp="1" noRot="1" noChangeArrowheads="1"/>
          </p:cNvSpPr>
          <p:nvPr>
            <p:ph type="title" idx="4294967295"/>
          </p:nvPr>
        </p:nvSpPr>
        <p:spPr>
          <a:xfrm>
            <a:off x="3059113" y="1125538"/>
            <a:ext cx="2297112" cy="576262"/>
          </a:xfrm>
          <a:ln>
            <a:solidFill>
              <a:srgbClr val="800000"/>
            </a:solidFill>
            <a:miter lim="800000"/>
            <a:headEnd/>
            <a:tailEnd/>
          </a:ln>
        </p:spPr>
        <p:txBody>
          <a:bodyPr/>
          <a:lstStyle/>
          <a:p>
            <a:pPr eaLnBrk="1" hangingPunct="1"/>
            <a:r>
              <a:rPr lang="zh-CN" altLang="en-US" sz="2000" smtClean="0">
                <a:latin typeface="黑体" pitchFamily="49" charset="-122"/>
                <a:ea typeface="黑体" pitchFamily="49" charset="-122"/>
              </a:rPr>
              <a:t>非制冷红外传感器</a:t>
            </a:r>
            <a:endParaRPr lang="en-US" altLang="zh-CN" sz="2000" smtClean="0">
              <a:latin typeface="黑体" pitchFamily="49" charset="-122"/>
              <a:ea typeface="黑体" pitchFamily="49" charset="-122"/>
            </a:endParaRPr>
          </a:p>
        </p:txBody>
      </p:sp>
      <p:sp>
        <p:nvSpPr>
          <p:cNvPr id="37898" name="Rectangle 10"/>
          <p:cNvSpPr>
            <a:spLocks noChangeArrowheads="1"/>
          </p:cNvSpPr>
          <p:nvPr/>
        </p:nvSpPr>
        <p:spPr bwMode="auto">
          <a:xfrm>
            <a:off x="34925" y="268288"/>
            <a:ext cx="74168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zh-CN" altLang="en-US" sz="3200">
                <a:solidFill>
                  <a:schemeClr val="hlink"/>
                </a:solidFill>
              </a:rPr>
              <a:t>第</a:t>
            </a:r>
            <a:r>
              <a:rPr lang="en-US" altLang="zh-CN" sz="3200">
                <a:solidFill>
                  <a:schemeClr val="hlink"/>
                </a:solidFill>
              </a:rPr>
              <a:t>2</a:t>
            </a:r>
            <a:r>
              <a:rPr lang="zh-CN" altLang="en-US" sz="3200">
                <a:solidFill>
                  <a:schemeClr val="hlink"/>
                </a:solidFill>
              </a:rPr>
              <a:t>节  传感器基本构成型式 </a:t>
            </a:r>
            <a:r>
              <a:rPr lang="en-US" altLang="zh-CN" sz="3200">
                <a:solidFill>
                  <a:schemeClr val="hlink"/>
                </a:solidFill>
                <a:latin typeface="宋体" pitchFamily="2" charset="-122"/>
              </a:rPr>
              <a:t>——</a:t>
            </a:r>
            <a:r>
              <a:rPr lang="zh-CN" altLang="en-US" sz="3200">
                <a:solidFill>
                  <a:schemeClr val="hlink"/>
                </a:solidFill>
              </a:rPr>
              <a:t>举例</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934F1274-861B-4C01-8699-7D5894B09B34}" type="slidenum">
              <a:rPr lang="en-US" altLang="zh-CN" sz="1400" b="0" smtClean="0">
                <a:solidFill>
                  <a:srgbClr val="FF5050"/>
                </a:solidFill>
              </a:rPr>
              <a:pPr eaLnBrk="1" hangingPunct="1"/>
              <a:t>37</a:t>
            </a:fld>
            <a:endParaRPr lang="en-US" altLang="zh-CN" sz="1400" b="0" smtClean="0">
              <a:solidFill>
                <a:srgbClr val="FF5050"/>
              </a:solidFill>
            </a:endParaRPr>
          </a:p>
        </p:txBody>
      </p:sp>
      <p:sp>
        <p:nvSpPr>
          <p:cNvPr id="38915" name="Rectangle 11"/>
          <p:cNvSpPr>
            <a:spLocks noChangeArrowheads="1"/>
          </p:cNvSpPr>
          <p:nvPr/>
        </p:nvSpPr>
        <p:spPr bwMode="auto">
          <a:xfrm>
            <a:off x="107950" y="146050"/>
            <a:ext cx="6119813"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p>
            <a:pPr>
              <a:lnSpc>
                <a:spcPct val="140000"/>
              </a:lnSpc>
            </a:pPr>
            <a:r>
              <a:rPr lang="zh-CN" altLang="en-US" sz="2800">
                <a:solidFill>
                  <a:schemeClr val="hlink"/>
                </a:solidFill>
                <a:latin typeface="黑体" pitchFamily="49" charset="-122"/>
                <a:ea typeface="黑体" pitchFamily="49" charset="-122"/>
              </a:rPr>
              <a:t>第</a:t>
            </a:r>
            <a:r>
              <a:rPr lang="en-US" altLang="zh-CN" sz="2800">
                <a:solidFill>
                  <a:schemeClr val="hlink"/>
                </a:solidFill>
                <a:latin typeface="黑体" pitchFamily="49" charset="-122"/>
                <a:ea typeface="黑体" pitchFamily="49" charset="-122"/>
              </a:rPr>
              <a:t>3</a:t>
            </a:r>
            <a:r>
              <a:rPr lang="zh-CN" altLang="en-US" sz="2800">
                <a:solidFill>
                  <a:schemeClr val="hlink"/>
                </a:solidFill>
                <a:latin typeface="黑体" pitchFamily="49" charset="-122"/>
                <a:ea typeface="黑体" pitchFamily="49" charset="-122"/>
              </a:rPr>
              <a:t>节、传感器技术的发展动向</a:t>
            </a:r>
          </a:p>
        </p:txBody>
      </p:sp>
      <p:sp>
        <p:nvSpPr>
          <p:cNvPr id="38916" name="Rectangle 3"/>
          <p:cNvSpPr>
            <a:spLocks noChangeArrowheads="1"/>
          </p:cNvSpPr>
          <p:nvPr/>
        </p:nvSpPr>
        <p:spPr bwMode="auto">
          <a:xfrm>
            <a:off x="939800" y="1700213"/>
            <a:ext cx="4495800" cy="469900"/>
          </a:xfrm>
          <a:prstGeom prst="rect">
            <a:avLst/>
          </a:prstGeom>
          <a:noFill/>
          <a:ln w="12700" cap="sq"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lang="en-US" altLang="zh-CN" sz="2400">
                <a:solidFill>
                  <a:srgbClr val="000066"/>
                </a:solidFill>
                <a:latin typeface="楷体_GB2312" pitchFamily="49" charset="-122"/>
                <a:ea typeface="楷体_GB2312" pitchFamily="49" charset="-122"/>
              </a:rPr>
              <a:t>1. </a:t>
            </a:r>
            <a:r>
              <a:rPr lang="zh-CN" altLang="en-US" sz="2400">
                <a:solidFill>
                  <a:srgbClr val="000066"/>
                </a:solidFill>
                <a:latin typeface="楷体_GB2312" pitchFamily="49" charset="-122"/>
                <a:ea typeface="楷体_GB2312" pitchFamily="49" charset="-122"/>
              </a:rPr>
              <a:t>新材料、新功能的开发应用</a:t>
            </a:r>
          </a:p>
        </p:txBody>
      </p:sp>
      <p:sp>
        <p:nvSpPr>
          <p:cNvPr id="38917" name="Rectangle 4"/>
          <p:cNvSpPr>
            <a:spLocks noChangeArrowheads="1"/>
          </p:cNvSpPr>
          <p:nvPr/>
        </p:nvSpPr>
        <p:spPr bwMode="auto">
          <a:xfrm>
            <a:off x="900113" y="2565400"/>
            <a:ext cx="4535487" cy="469900"/>
          </a:xfrm>
          <a:prstGeom prst="rect">
            <a:avLst/>
          </a:prstGeom>
          <a:noFill/>
          <a:ln w="12700" cap="sq"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lang="en-US" altLang="zh-CN" sz="2400">
                <a:solidFill>
                  <a:srgbClr val="000066"/>
                </a:solidFill>
                <a:latin typeface="楷体_GB2312" pitchFamily="49" charset="-122"/>
                <a:ea typeface="楷体_GB2312" pitchFamily="49" charset="-122"/>
              </a:rPr>
              <a:t>2. </a:t>
            </a:r>
            <a:r>
              <a:rPr lang="zh-CN" altLang="en-US" sz="2400">
                <a:solidFill>
                  <a:srgbClr val="000066"/>
                </a:solidFill>
                <a:latin typeface="楷体_GB2312" pitchFamily="49" charset="-122"/>
                <a:ea typeface="楷体_GB2312" pitchFamily="49" charset="-122"/>
              </a:rPr>
              <a:t>微机械加工工艺的发展</a:t>
            </a:r>
          </a:p>
        </p:txBody>
      </p:sp>
      <p:sp>
        <p:nvSpPr>
          <p:cNvPr id="38918" name="Rectangle 5"/>
          <p:cNvSpPr>
            <a:spLocks noChangeArrowheads="1"/>
          </p:cNvSpPr>
          <p:nvPr/>
        </p:nvSpPr>
        <p:spPr bwMode="auto">
          <a:xfrm>
            <a:off x="900113" y="3405188"/>
            <a:ext cx="4535487" cy="469900"/>
          </a:xfrm>
          <a:prstGeom prst="rect">
            <a:avLst/>
          </a:prstGeom>
          <a:noFill/>
          <a:ln w="12700" cap="sq"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lang="en-US" altLang="zh-CN" sz="2400">
                <a:solidFill>
                  <a:srgbClr val="000066"/>
                </a:solidFill>
                <a:latin typeface="楷体_GB2312" pitchFamily="49" charset="-122"/>
                <a:ea typeface="楷体_GB2312" pitchFamily="49" charset="-122"/>
              </a:rPr>
              <a:t>3. </a:t>
            </a:r>
            <a:r>
              <a:rPr lang="zh-CN" altLang="en-US" sz="2400">
                <a:solidFill>
                  <a:srgbClr val="000066"/>
                </a:solidFill>
                <a:latin typeface="楷体_GB2312" pitchFamily="49" charset="-122"/>
                <a:ea typeface="楷体_GB2312" pitchFamily="49" charset="-122"/>
              </a:rPr>
              <a:t>传感器的多功能化发展</a:t>
            </a:r>
          </a:p>
        </p:txBody>
      </p:sp>
      <p:sp>
        <p:nvSpPr>
          <p:cNvPr id="38919" name="Rectangle 6"/>
          <p:cNvSpPr>
            <a:spLocks noChangeArrowheads="1"/>
          </p:cNvSpPr>
          <p:nvPr/>
        </p:nvSpPr>
        <p:spPr bwMode="auto">
          <a:xfrm>
            <a:off x="900113" y="4254500"/>
            <a:ext cx="4535487" cy="469900"/>
          </a:xfrm>
          <a:prstGeom prst="rect">
            <a:avLst/>
          </a:prstGeom>
          <a:noFill/>
          <a:ln w="12700" cap="sq"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lang="en-US" altLang="zh-CN" sz="2400">
                <a:solidFill>
                  <a:srgbClr val="000066"/>
                </a:solidFill>
                <a:latin typeface="楷体_GB2312" pitchFamily="49" charset="-122"/>
                <a:ea typeface="楷体_GB2312" pitchFamily="49" charset="-122"/>
              </a:rPr>
              <a:t>4. </a:t>
            </a:r>
            <a:r>
              <a:rPr lang="zh-CN" altLang="en-US" sz="2400">
                <a:solidFill>
                  <a:srgbClr val="000066"/>
                </a:solidFill>
                <a:latin typeface="楷体_GB2312" pitchFamily="49" charset="-122"/>
                <a:ea typeface="楷体_GB2312" pitchFamily="49" charset="-122"/>
              </a:rPr>
              <a:t>传感器的智能化发展</a:t>
            </a:r>
          </a:p>
        </p:txBody>
      </p:sp>
      <p:sp>
        <p:nvSpPr>
          <p:cNvPr id="18"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261CC77A-8A81-4E0A-8AF2-9A4E9290EFA2}" type="slidenum">
              <a:rPr lang="zh-CN" altLang="en-US" sz="1400" b="0">
                <a:solidFill>
                  <a:srgbClr val="FF5050"/>
                </a:solidFill>
                <a:latin typeface="+mn-lt"/>
              </a:rPr>
              <a:pPr algn="r">
                <a:defRPr/>
              </a:pPr>
              <a:t>37</a:t>
            </a:fld>
            <a:endParaRPr lang="en-US" altLang="zh-CN" sz="1400" b="0">
              <a:solidFill>
                <a:srgbClr val="FF5050"/>
              </a:solidFill>
              <a:latin typeface="+mn-lt"/>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6D621ADA-D25A-49D3-8896-C44551BDC4F3}" type="slidenum">
              <a:rPr lang="en-US" altLang="zh-CN" sz="1400" b="0" smtClean="0">
                <a:solidFill>
                  <a:srgbClr val="FF5050"/>
                </a:solidFill>
              </a:rPr>
              <a:pPr eaLnBrk="1" hangingPunct="1"/>
              <a:t>38</a:t>
            </a:fld>
            <a:endParaRPr lang="en-US" altLang="zh-CN" sz="1400" b="0" smtClean="0">
              <a:solidFill>
                <a:srgbClr val="FF5050"/>
              </a:solidFill>
            </a:endParaRPr>
          </a:p>
        </p:txBody>
      </p:sp>
      <p:sp>
        <p:nvSpPr>
          <p:cNvPr id="39939" name="Rectangle 2"/>
          <p:cNvSpPr>
            <a:spLocks noGrp="1" noRot="1" noChangeArrowheads="1"/>
          </p:cNvSpPr>
          <p:nvPr>
            <p:ph type="title"/>
          </p:nvPr>
        </p:nvSpPr>
        <p:spPr>
          <a:xfrm>
            <a:off x="323850" y="333375"/>
            <a:ext cx="4211638" cy="457200"/>
          </a:xfrm>
          <a:noFill/>
        </p:spPr>
        <p:txBody>
          <a:bodyPr anchor="t">
            <a:spAutoFit/>
          </a:bodyPr>
          <a:lstStyle/>
          <a:p>
            <a:pPr eaLnBrk="1" hangingPunct="1">
              <a:spcBef>
                <a:spcPct val="50000"/>
              </a:spcBef>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新材料、新功能的开发应用</a:t>
            </a:r>
          </a:p>
        </p:txBody>
      </p:sp>
      <p:sp>
        <p:nvSpPr>
          <p:cNvPr id="39940" name="灯片编号占位符 5"/>
          <p:cNvSpPr txBox="1">
            <a:spLocks noGrp="1"/>
          </p:cNvSpPr>
          <p:nvPr/>
        </p:nvSpPr>
        <p:spPr bwMode="auto">
          <a:xfrm>
            <a:off x="6443663" y="6619875"/>
            <a:ext cx="22891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r" eaLnBrk="1" hangingPunct="1"/>
            <a:fld id="{752EA996-E168-4BE2-8BE4-5DCAB3C8A779}" type="slidenum">
              <a:rPr lang="en-US" altLang="zh-CN" sz="2000" b="0">
                <a:solidFill>
                  <a:srgbClr val="000066"/>
                </a:solidFill>
              </a:rPr>
              <a:pPr algn="r" eaLnBrk="1" hangingPunct="1"/>
              <a:t>38</a:t>
            </a:fld>
            <a:endParaRPr lang="en-US" altLang="zh-CN" sz="2000" b="0">
              <a:solidFill>
                <a:srgbClr val="000066"/>
              </a:solidFill>
            </a:endParaRPr>
          </a:p>
        </p:txBody>
      </p:sp>
      <p:grpSp>
        <p:nvGrpSpPr>
          <p:cNvPr id="39941" name="Group 4"/>
          <p:cNvGrpSpPr>
            <a:grpSpLocks/>
          </p:cNvGrpSpPr>
          <p:nvPr/>
        </p:nvGrpSpPr>
        <p:grpSpPr bwMode="auto">
          <a:xfrm>
            <a:off x="755650" y="1590675"/>
            <a:ext cx="7761288" cy="4718050"/>
            <a:chOff x="476" y="1002"/>
            <a:chExt cx="4889" cy="2972"/>
          </a:xfrm>
        </p:grpSpPr>
        <p:pic>
          <p:nvPicPr>
            <p:cNvPr id="39943" name="Picture 5" descr="u=3571228622,2970276713&amp;fm=0&amp;gp=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 y="1002"/>
              <a:ext cx="1225" cy="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6" descr="u=823359894,3009647044&amp;fm=0&amp;gp=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 y="2568"/>
              <a:ext cx="1316" cy="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ext Box 7"/>
            <p:cNvSpPr txBox="1">
              <a:spLocks noChangeArrowheads="1"/>
            </p:cNvSpPr>
            <p:nvPr/>
          </p:nvSpPr>
          <p:spPr bwMode="auto">
            <a:xfrm>
              <a:off x="476" y="3724"/>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b="0">
                  <a:solidFill>
                    <a:schemeClr val="hlink"/>
                  </a:solidFill>
                  <a:latin typeface="Tahoma" pitchFamily="34" charset="0"/>
                  <a:ea typeface="黑体" pitchFamily="49" charset="-122"/>
                </a:rPr>
                <a:t>单晶硅太阳能电池</a:t>
              </a:r>
            </a:p>
          </p:txBody>
        </p:sp>
        <p:sp>
          <p:nvSpPr>
            <p:cNvPr id="39946" name="Text Box 8"/>
            <p:cNvSpPr txBox="1">
              <a:spLocks noChangeArrowheads="1"/>
            </p:cNvSpPr>
            <p:nvPr/>
          </p:nvSpPr>
          <p:spPr bwMode="auto">
            <a:xfrm>
              <a:off x="703" y="2182"/>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b="0">
                  <a:solidFill>
                    <a:schemeClr val="hlink"/>
                  </a:solidFill>
                  <a:latin typeface="Tahoma" pitchFamily="34" charset="0"/>
                  <a:ea typeface="黑体" pitchFamily="49" charset="-122"/>
                </a:rPr>
                <a:t>单晶硅锭</a:t>
              </a:r>
            </a:p>
          </p:txBody>
        </p:sp>
        <p:sp>
          <p:nvSpPr>
            <p:cNvPr id="39947" name="Text Box 9"/>
            <p:cNvSpPr txBox="1">
              <a:spLocks noChangeArrowheads="1"/>
            </p:cNvSpPr>
            <p:nvPr/>
          </p:nvSpPr>
          <p:spPr bwMode="auto">
            <a:xfrm>
              <a:off x="4105" y="209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b="0">
                  <a:solidFill>
                    <a:schemeClr val="hlink"/>
                  </a:solidFill>
                  <a:latin typeface="Tahoma" pitchFamily="34" charset="0"/>
                  <a:ea typeface="黑体" pitchFamily="49" charset="-122"/>
                </a:rPr>
                <a:t>单晶硅片</a:t>
              </a:r>
            </a:p>
          </p:txBody>
        </p:sp>
        <p:pic>
          <p:nvPicPr>
            <p:cNvPr id="39948" name="Picture 10" descr="u=3291287533,41478089&amp;fm=0&amp;gp=0">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5" y="1183"/>
              <a:ext cx="1089"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9" name="Picture 11" descr="多晶硅太阳能电池太阳能电池">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1" y="2523"/>
              <a:ext cx="1043" cy="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0" name="Text Box 12"/>
            <p:cNvSpPr txBox="1">
              <a:spLocks noChangeArrowheads="1"/>
            </p:cNvSpPr>
            <p:nvPr/>
          </p:nvSpPr>
          <p:spPr bwMode="auto">
            <a:xfrm>
              <a:off x="2164" y="3724"/>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b="0">
                  <a:solidFill>
                    <a:schemeClr val="hlink"/>
                  </a:solidFill>
                  <a:latin typeface="Tahoma" pitchFamily="34" charset="0"/>
                  <a:ea typeface="黑体" pitchFamily="49" charset="-122"/>
                </a:rPr>
                <a:t>多晶硅太阳能电池</a:t>
              </a:r>
            </a:p>
          </p:txBody>
        </p:sp>
        <p:pic>
          <p:nvPicPr>
            <p:cNvPr id="39951" name="Picture 13" descr="20090628230010734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14" y="2432"/>
              <a:ext cx="1179" cy="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2" name="Text Box 14"/>
            <p:cNvSpPr txBox="1">
              <a:spLocks noChangeArrowheads="1"/>
            </p:cNvSpPr>
            <p:nvPr/>
          </p:nvSpPr>
          <p:spPr bwMode="auto">
            <a:xfrm>
              <a:off x="3969" y="3702"/>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b="0">
                  <a:solidFill>
                    <a:schemeClr val="hlink"/>
                  </a:solidFill>
                  <a:latin typeface="Tahoma" pitchFamily="34" charset="0"/>
                  <a:ea typeface="黑体" pitchFamily="49" charset="-122"/>
                </a:rPr>
                <a:t>非晶硅太阳能电池</a:t>
              </a:r>
            </a:p>
          </p:txBody>
        </p:sp>
        <p:pic>
          <p:nvPicPr>
            <p:cNvPr id="39953" name="Picture 15" descr="78089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 y="1093"/>
              <a:ext cx="1064" cy="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4" name="Text Box 16"/>
            <p:cNvSpPr txBox="1">
              <a:spLocks noChangeArrowheads="1"/>
            </p:cNvSpPr>
            <p:nvPr/>
          </p:nvSpPr>
          <p:spPr bwMode="auto">
            <a:xfrm>
              <a:off x="2290" y="2136"/>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b="0">
                  <a:solidFill>
                    <a:schemeClr val="hlink"/>
                  </a:solidFill>
                  <a:latin typeface="Tahoma" pitchFamily="34" charset="0"/>
                  <a:ea typeface="黑体" pitchFamily="49" charset="-122"/>
                </a:rPr>
                <a:t>单晶硅棒</a:t>
              </a:r>
            </a:p>
          </p:txBody>
        </p:sp>
      </p:grpSp>
      <p:sp>
        <p:nvSpPr>
          <p:cNvPr id="39942" name="Rectangle 17"/>
          <p:cNvSpPr>
            <a:spLocks noChangeArrowheads="1"/>
          </p:cNvSpPr>
          <p:nvPr/>
        </p:nvSpPr>
        <p:spPr bwMode="auto">
          <a:xfrm>
            <a:off x="611188" y="1160463"/>
            <a:ext cx="20685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buFontTx/>
              <a:buChar char="•"/>
            </a:pPr>
            <a:r>
              <a:rPr kumimoji="1" lang="en-US" altLang="zh-CN" sz="2000">
                <a:solidFill>
                  <a:srgbClr val="000066"/>
                </a:solidFill>
                <a:latin typeface="Tahoma" pitchFamily="34" charset="0"/>
                <a:ea typeface="黑体" pitchFamily="49" charset="-122"/>
              </a:rPr>
              <a:t>   </a:t>
            </a:r>
            <a:r>
              <a:rPr kumimoji="1" lang="zh-CN" altLang="en-US" sz="2000">
                <a:solidFill>
                  <a:srgbClr val="000066"/>
                </a:solidFill>
                <a:latin typeface="Tahoma" pitchFamily="34" charset="0"/>
                <a:ea typeface="黑体" pitchFamily="49" charset="-122"/>
              </a:rPr>
              <a:t>半导体硅材料</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721743FE-1057-4E39-9EDF-EAD2B798DA1D}" type="slidenum">
              <a:rPr lang="en-US" altLang="zh-CN" sz="1400" b="0" smtClean="0">
                <a:solidFill>
                  <a:srgbClr val="FF5050"/>
                </a:solidFill>
              </a:rPr>
              <a:pPr eaLnBrk="1" hangingPunct="1"/>
              <a:t>39</a:t>
            </a:fld>
            <a:endParaRPr lang="en-US" altLang="zh-CN" sz="1400" b="0" smtClean="0">
              <a:solidFill>
                <a:srgbClr val="FF5050"/>
              </a:solidFill>
            </a:endParaRPr>
          </a:p>
        </p:txBody>
      </p:sp>
      <p:pic>
        <p:nvPicPr>
          <p:cNvPr id="40963" name="Picture 2"/>
          <p:cNvPicPr>
            <a:picLocks noChangeAspect="1" noChangeArrowheads="1"/>
          </p:cNvPicPr>
          <p:nvPr/>
        </p:nvPicPr>
        <p:blipFill>
          <a:blip r:embed="rId2">
            <a:extLst>
              <a:ext uri="{28A0092B-C50C-407E-A947-70E740481C1C}">
                <a14:useLocalDpi xmlns:a14="http://schemas.microsoft.com/office/drawing/2010/main" val="0"/>
              </a:ext>
            </a:extLst>
          </a:blip>
          <a:srcRect b="43040"/>
          <a:stretch>
            <a:fillRect/>
          </a:stretch>
        </p:blipFill>
        <p:spPr bwMode="auto">
          <a:xfrm>
            <a:off x="179388" y="1365250"/>
            <a:ext cx="8640762" cy="4008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627313" y="1196975"/>
            <a:ext cx="5995987" cy="522288"/>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lvl1pPr marL="342900" indent="-342900" eaLnBrk="0" hangingPunct="0">
              <a:defRPr sz="3600" b="1">
                <a:solidFill>
                  <a:schemeClr val="tx1"/>
                </a:solidFill>
                <a:latin typeface="Arial" charset="0"/>
                <a:ea typeface="宋体" pitchFamily="2" charset="-122"/>
              </a:defRPr>
            </a:lvl1pPr>
            <a:lvl2pPr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marL="0" lvl="1" algn="ctr" eaLnBrk="1" hangingPunct="1">
              <a:defRPr/>
            </a:pPr>
            <a:r>
              <a:rPr lang="en-US" altLang="zh-CN" sz="2800" smtClean="0">
                <a:solidFill>
                  <a:srgbClr val="FF0000"/>
                </a:solidFill>
                <a:latin typeface="Verdana" pitchFamily="34" charset="0"/>
              </a:rPr>
              <a:t>Si : God’s Material</a:t>
            </a:r>
            <a:r>
              <a:rPr lang="zh-CN" altLang="en-US" sz="2800" smtClean="0">
                <a:solidFill>
                  <a:srgbClr val="FF0000"/>
                </a:solidFill>
                <a:latin typeface="Verdana" pitchFamily="34" charset="0"/>
                <a:ea typeface="微软雅黑" pitchFamily="34" charset="-122"/>
                <a:cs typeface="Verdana" pitchFamily="34" charset="0"/>
              </a:rPr>
              <a:t>（上帝材料）</a:t>
            </a:r>
            <a:endParaRPr lang="en-US" altLang="zh-CN" sz="2800" smtClean="0">
              <a:solidFill>
                <a:srgbClr val="FF0000"/>
              </a:solidFill>
              <a:latin typeface="Verdana" pitchFamily="34" charset="0"/>
            </a:endParaRPr>
          </a:p>
        </p:txBody>
      </p:sp>
      <p:sp>
        <p:nvSpPr>
          <p:cNvPr id="7" name="矩形 6"/>
          <p:cNvSpPr/>
          <p:nvPr/>
        </p:nvSpPr>
        <p:spPr>
          <a:xfrm>
            <a:off x="395288" y="5094288"/>
            <a:ext cx="8297862" cy="581025"/>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anchor="ctr">
            <a:spAutoFit/>
          </a:bodyPr>
          <a:lstStyle/>
          <a:p>
            <a:pPr marL="0" lvl="1" indent="-457200" algn="ctr">
              <a:lnSpc>
                <a:spcPct val="150000"/>
              </a:lnSpc>
              <a:defRPr/>
            </a:pPr>
            <a:r>
              <a:rPr lang="zh-CN" altLang="zh-CN" sz="2400" i="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Nature</a:t>
            </a:r>
            <a:r>
              <a:rPr lang="en-US" altLang="zh-CN" sz="2400" i="1"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468</a:t>
            </a:r>
            <a:r>
              <a:rPr lang="en-US" altLang="zh-CN" sz="24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177–178</a:t>
            </a:r>
            <a:r>
              <a:rPr lang="en-US" altLang="zh-CN" sz="24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(2010)</a:t>
            </a:r>
            <a:r>
              <a:rPr lang="en-US" altLang="zh-CN" sz="2400" dirty="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John A. Rogers, </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美国三院院士</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 name="直接连接符 7"/>
          <p:cNvCxnSpPr/>
          <p:nvPr/>
        </p:nvCxnSpPr>
        <p:spPr>
          <a:xfrm>
            <a:off x="971550" y="4292600"/>
            <a:ext cx="3529013"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12"/>
          <p:cNvCxnSpPr/>
          <p:nvPr/>
        </p:nvCxnSpPr>
        <p:spPr>
          <a:xfrm flipH="1">
            <a:off x="3779838" y="1771650"/>
            <a:ext cx="1152525" cy="21621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1188" y="5868988"/>
            <a:ext cx="7848600" cy="58420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zh-CN" altLang="en-US" sz="3200" dirty="0">
                <a:solidFill>
                  <a:srgbClr val="002060"/>
                </a:solidFill>
                <a:latin typeface="微软雅黑" panose="020B0503020204020204" pitchFamily="34" charset="-122"/>
                <a:ea typeface="微软雅黑" panose="020B0503020204020204" pitchFamily="34" charset="-122"/>
              </a:rPr>
              <a:t>硅材料是支撑现代信息技术的关键基础</a:t>
            </a:r>
          </a:p>
        </p:txBody>
      </p:sp>
      <p:cxnSp>
        <p:nvCxnSpPr>
          <p:cNvPr id="11" name="直接连接符 10"/>
          <p:cNvCxnSpPr/>
          <p:nvPr/>
        </p:nvCxnSpPr>
        <p:spPr>
          <a:xfrm>
            <a:off x="3695700" y="4076700"/>
            <a:ext cx="804863"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0970" name="Rectangle 2"/>
          <p:cNvSpPr>
            <a:spLocks noGrp="1" noRot="1" noChangeArrowheads="1"/>
          </p:cNvSpPr>
          <p:nvPr>
            <p:ph type="title"/>
          </p:nvPr>
        </p:nvSpPr>
        <p:spPr>
          <a:xfrm>
            <a:off x="323850" y="333375"/>
            <a:ext cx="4211638" cy="457200"/>
          </a:xfrm>
          <a:noFill/>
        </p:spPr>
        <p:txBody>
          <a:bodyPr anchor="t">
            <a:spAutoFit/>
          </a:bodyPr>
          <a:lstStyle/>
          <a:p>
            <a:pPr eaLnBrk="1" hangingPunct="1">
              <a:spcBef>
                <a:spcPct val="50000"/>
              </a:spcBef>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新材料、新功能的开发应用</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7F2F225C-22B8-44DA-8477-15851398E430}" type="slidenum">
              <a:rPr lang="en-US" altLang="zh-CN" sz="1400" b="0" smtClean="0">
                <a:solidFill>
                  <a:srgbClr val="FF5050"/>
                </a:solidFill>
              </a:rPr>
              <a:pPr eaLnBrk="1" hangingPunct="1"/>
              <a:t>4</a:t>
            </a:fld>
            <a:endParaRPr lang="en-US" altLang="zh-CN" sz="1400" b="0" smtClean="0">
              <a:solidFill>
                <a:srgbClr val="FF5050"/>
              </a:solidFill>
            </a:endParaRPr>
          </a:p>
        </p:txBody>
      </p:sp>
      <p:sp>
        <p:nvSpPr>
          <p:cNvPr id="5123" name="Text Box 2"/>
          <p:cNvSpPr txBox="1">
            <a:spLocks noChangeArrowheads="1"/>
          </p:cNvSpPr>
          <p:nvPr/>
        </p:nvSpPr>
        <p:spPr bwMode="auto">
          <a:xfrm>
            <a:off x="179388" y="981075"/>
            <a:ext cx="6697662" cy="5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lnSpc>
                <a:spcPct val="150000"/>
              </a:lnSpc>
            </a:pPr>
            <a:r>
              <a:rPr lang="zh-CN" altLang="en-US" sz="2800">
                <a:latin typeface="黑体" pitchFamily="49" charset="-122"/>
                <a:ea typeface="黑体" pitchFamily="49" charset="-122"/>
              </a:rPr>
              <a:t>一、课堂教学 （</a:t>
            </a:r>
            <a:r>
              <a:rPr lang="en-US" altLang="zh-CN" sz="2800">
                <a:latin typeface="黑体" pitchFamily="49" charset="-122"/>
                <a:ea typeface="黑体" pitchFamily="49" charset="-122"/>
              </a:rPr>
              <a:t>40</a:t>
            </a:r>
            <a:r>
              <a:rPr lang="zh-CN" altLang="en-US" sz="2800">
                <a:latin typeface="黑体" pitchFamily="49" charset="-122"/>
                <a:ea typeface="黑体" pitchFamily="49" charset="-122"/>
              </a:rPr>
              <a:t>学时，共十三章）</a:t>
            </a:r>
            <a:endParaRPr lang="en-US" altLang="zh-CN" sz="2800">
              <a:latin typeface="黑体" pitchFamily="49" charset="-122"/>
              <a:ea typeface="黑体" pitchFamily="49" charset="-122"/>
            </a:endParaRPr>
          </a:p>
          <a:p>
            <a:pPr eaLnBrk="1" hangingPunct="1">
              <a:lnSpc>
                <a:spcPct val="150000"/>
              </a:lnSpc>
            </a:pPr>
            <a:r>
              <a:rPr lang="zh-CN" altLang="zh-CN" sz="2400"/>
              <a:t>第一章：传感器技术的现状及发展</a:t>
            </a:r>
            <a:r>
              <a:rPr lang="en-US" altLang="zh-CN" sz="2400"/>
              <a:t>(4</a:t>
            </a:r>
            <a:r>
              <a:rPr lang="zh-CN" altLang="en-US" sz="2400"/>
              <a:t>学时</a:t>
            </a:r>
            <a:r>
              <a:rPr lang="en-US" altLang="zh-CN" sz="2400"/>
              <a:t>)</a:t>
            </a:r>
          </a:p>
          <a:p>
            <a:pPr eaLnBrk="1" hangingPunct="1">
              <a:lnSpc>
                <a:spcPct val="150000"/>
              </a:lnSpc>
            </a:pPr>
            <a:r>
              <a:rPr lang="zh-CN" altLang="en-US" sz="2400"/>
              <a:t>第二章</a:t>
            </a:r>
            <a:r>
              <a:rPr lang="en-US" altLang="zh-CN" sz="2400"/>
              <a:t>:   </a:t>
            </a:r>
            <a:r>
              <a:rPr lang="zh-CN" altLang="zh-CN" sz="2400"/>
              <a:t>传感器的一般特性</a:t>
            </a:r>
            <a:r>
              <a:rPr lang="en-US" altLang="zh-CN" sz="2400"/>
              <a:t>(2</a:t>
            </a:r>
            <a:r>
              <a:rPr lang="zh-CN" altLang="en-US" sz="2400"/>
              <a:t>学时</a:t>
            </a:r>
            <a:r>
              <a:rPr lang="en-US" altLang="zh-CN" sz="2400"/>
              <a:t>)</a:t>
            </a:r>
          </a:p>
          <a:p>
            <a:pPr eaLnBrk="1" hangingPunct="1">
              <a:lnSpc>
                <a:spcPct val="150000"/>
              </a:lnSpc>
            </a:pPr>
            <a:r>
              <a:rPr lang="zh-CN" altLang="en-US" sz="2400">
                <a:solidFill>
                  <a:srgbClr val="9933FF"/>
                </a:solidFill>
              </a:rPr>
              <a:t>第三章：</a:t>
            </a:r>
            <a:r>
              <a:rPr lang="zh-CN" altLang="zh-CN" sz="2400">
                <a:solidFill>
                  <a:srgbClr val="9933FF"/>
                </a:solidFill>
              </a:rPr>
              <a:t>应变式力学量传感器</a:t>
            </a:r>
            <a:r>
              <a:rPr lang="en-US" altLang="zh-CN" sz="2400">
                <a:solidFill>
                  <a:srgbClr val="9933FF"/>
                </a:solidFill>
              </a:rPr>
              <a:t>(3</a:t>
            </a:r>
            <a:r>
              <a:rPr lang="zh-CN" altLang="en-US" sz="2400">
                <a:solidFill>
                  <a:srgbClr val="9933FF"/>
                </a:solidFill>
              </a:rPr>
              <a:t>学时</a:t>
            </a:r>
            <a:r>
              <a:rPr lang="en-US" altLang="zh-CN" sz="2400">
                <a:solidFill>
                  <a:srgbClr val="9933FF"/>
                </a:solidFill>
              </a:rPr>
              <a:t>)</a:t>
            </a:r>
          </a:p>
          <a:p>
            <a:pPr eaLnBrk="1" hangingPunct="1">
              <a:lnSpc>
                <a:spcPct val="150000"/>
              </a:lnSpc>
            </a:pPr>
            <a:r>
              <a:rPr lang="zh-CN" altLang="en-US" sz="2400">
                <a:solidFill>
                  <a:srgbClr val="9933FF"/>
                </a:solidFill>
              </a:rPr>
              <a:t>第四章：</a:t>
            </a:r>
            <a:r>
              <a:rPr lang="zh-CN" altLang="zh-CN" sz="2400">
                <a:solidFill>
                  <a:srgbClr val="9933FF"/>
                </a:solidFill>
              </a:rPr>
              <a:t>压电式力学量传感器</a:t>
            </a:r>
            <a:r>
              <a:rPr lang="en-US" altLang="zh-CN" sz="2400">
                <a:solidFill>
                  <a:srgbClr val="9933FF"/>
                </a:solidFill>
              </a:rPr>
              <a:t>(3</a:t>
            </a:r>
            <a:r>
              <a:rPr lang="zh-CN" altLang="en-US" sz="2400">
                <a:solidFill>
                  <a:srgbClr val="9933FF"/>
                </a:solidFill>
              </a:rPr>
              <a:t>学时</a:t>
            </a:r>
            <a:r>
              <a:rPr lang="en-US" altLang="zh-CN" sz="2400">
                <a:solidFill>
                  <a:srgbClr val="9933FF"/>
                </a:solidFill>
              </a:rPr>
              <a:t>) </a:t>
            </a:r>
            <a:endParaRPr lang="en-US" altLang="zh-CN" sz="2400">
              <a:solidFill>
                <a:srgbClr val="FF0000"/>
              </a:solidFill>
            </a:endParaRPr>
          </a:p>
          <a:p>
            <a:pPr eaLnBrk="1" hangingPunct="1">
              <a:lnSpc>
                <a:spcPct val="150000"/>
              </a:lnSpc>
            </a:pPr>
            <a:r>
              <a:rPr lang="zh-CN" altLang="en-US" sz="2400">
                <a:solidFill>
                  <a:srgbClr val="9933FF"/>
                </a:solidFill>
              </a:rPr>
              <a:t>第五章：</a:t>
            </a:r>
            <a:r>
              <a:rPr lang="zh-CN" altLang="zh-CN" sz="2400">
                <a:solidFill>
                  <a:srgbClr val="9933FF"/>
                </a:solidFill>
              </a:rPr>
              <a:t>光电式传感器</a:t>
            </a:r>
            <a:r>
              <a:rPr lang="en-US" altLang="zh-CN" sz="2400">
                <a:solidFill>
                  <a:srgbClr val="9933FF"/>
                </a:solidFill>
              </a:rPr>
              <a:t>(3</a:t>
            </a:r>
            <a:r>
              <a:rPr lang="zh-CN" altLang="en-US" sz="2400">
                <a:solidFill>
                  <a:srgbClr val="9933FF"/>
                </a:solidFill>
              </a:rPr>
              <a:t>学时</a:t>
            </a:r>
            <a:r>
              <a:rPr lang="en-US" altLang="zh-CN" sz="2400">
                <a:solidFill>
                  <a:srgbClr val="9933FF"/>
                </a:solidFill>
              </a:rPr>
              <a:t>)</a:t>
            </a:r>
          </a:p>
          <a:p>
            <a:pPr eaLnBrk="1" hangingPunct="1">
              <a:lnSpc>
                <a:spcPct val="150000"/>
              </a:lnSpc>
            </a:pPr>
            <a:r>
              <a:rPr lang="zh-CN" altLang="en-US" sz="2400">
                <a:solidFill>
                  <a:srgbClr val="9933FF"/>
                </a:solidFill>
              </a:rPr>
              <a:t>第六章：</a:t>
            </a:r>
            <a:r>
              <a:rPr lang="zh-CN" altLang="zh-CN" sz="2400">
                <a:solidFill>
                  <a:srgbClr val="9933FF"/>
                </a:solidFill>
              </a:rPr>
              <a:t>温度传感器</a:t>
            </a:r>
            <a:r>
              <a:rPr lang="en-US" altLang="zh-CN" sz="2400">
                <a:solidFill>
                  <a:srgbClr val="9933FF"/>
                </a:solidFill>
              </a:rPr>
              <a:t>(3</a:t>
            </a:r>
            <a:r>
              <a:rPr lang="zh-CN" altLang="en-US" sz="2400">
                <a:solidFill>
                  <a:srgbClr val="9933FF"/>
                </a:solidFill>
              </a:rPr>
              <a:t>学时</a:t>
            </a:r>
            <a:r>
              <a:rPr lang="en-US" altLang="zh-CN" sz="2400">
                <a:solidFill>
                  <a:srgbClr val="9933FF"/>
                </a:solidFill>
              </a:rPr>
              <a:t>)</a:t>
            </a:r>
          </a:p>
          <a:p>
            <a:pPr eaLnBrk="1" hangingPunct="1">
              <a:lnSpc>
                <a:spcPct val="150000"/>
              </a:lnSpc>
            </a:pPr>
            <a:r>
              <a:rPr lang="zh-CN" altLang="en-US" sz="2400">
                <a:solidFill>
                  <a:srgbClr val="9933FF"/>
                </a:solidFill>
              </a:rPr>
              <a:t>第七章：红外</a:t>
            </a:r>
            <a:r>
              <a:rPr lang="zh-CN" altLang="zh-CN" sz="2400">
                <a:solidFill>
                  <a:srgbClr val="9933FF"/>
                </a:solidFill>
              </a:rPr>
              <a:t>传感器</a:t>
            </a:r>
            <a:r>
              <a:rPr lang="en-US" altLang="zh-CN" sz="2400">
                <a:solidFill>
                  <a:srgbClr val="9933FF"/>
                </a:solidFill>
              </a:rPr>
              <a:t>(4</a:t>
            </a:r>
            <a:r>
              <a:rPr lang="zh-CN" altLang="en-US" sz="2400">
                <a:solidFill>
                  <a:srgbClr val="9933FF"/>
                </a:solidFill>
              </a:rPr>
              <a:t>学时</a:t>
            </a:r>
            <a:r>
              <a:rPr lang="en-US" altLang="zh-CN" sz="2400">
                <a:solidFill>
                  <a:srgbClr val="9933FF"/>
                </a:solidFill>
              </a:rPr>
              <a:t>)</a:t>
            </a:r>
          </a:p>
          <a:p>
            <a:pPr eaLnBrk="1" hangingPunct="1">
              <a:lnSpc>
                <a:spcPct val="150000"/>
              </a:lnSpc>
            </a:pPr>
            <a:r>
              <a:rPr lang="zh-CN" altLang="en-US" sz="2400">
                <a:solidFill>
                  <a:srgbClr val="9933FF"/>
                </a:solidFill>
              </a:rPr>
              <a:t>第八章：光纤传感器</a:t>
            </a:r>
            <a:r>
              <a:rPr lang="en-US" altLang="zh-CN" sz="2400">
                <a:solidFill>
                  <a:srgbClr val="9933FF"/>
                </a:solidFill>
              </a:rPr>
              <a:t>(2</a:t>
            </a:r>
            <a:r>
              <a:rPr lang="zh-CN" altLang="en-US" sz="2400">
                <a:solidFill>
                  <a:srgbClr val="9933FF"/>
                </a:solidFill>
              </a:rPr>
              <a:t>学时</a:t>
            </a:r>
            <a:r>
              <a:rPr lang="en-US" altLang="zh-CN" sz="2400">
                <a:solidFill>
                  <a:srgbClr val="9933FF"/>
                </a:solidFill>
              </a:rPr>
              <a:t>)</a:t>
            </a:r>
          </a:p>
          <a:p>
            <a:pPr eaLnBrk="1" hangingPunct="1">
              <a:lnSpc>
                <a:spcPct val="130000"/>
              </a:lnSpc>
            </a:pPr>
            <a:endParaRPr lang="en-US" altLang="zh-CN" sz="2400"/>
          </a:p>
        </p:txBody>
      </p:sp>
      <p:sp>
        <p:nvSpPr>
          <p:cNvPr id="5124" name="Rectangle 4"/>
          <p:cNvSpPr>
            <a:spLocks noRot="1" noChangeArrowheads="1"/>
          </p:cNvSpPr>
          <p:nvPr/>
        </p:nvSpPr>
        <p:spPr bwMode="auto">
          <a:xfrm>
            <a:off x="0" y="0"/>
            <a:ext cx="85407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3200">
                <a:solidFill>
                  <a:schemeClr val="hlink"/>
                </a:solidFill>
              </a:rPr>
              <a:t>主要内容</a:t>
            </a:r>
          </a:p>
        </p:txBody>
      </p:sp>
      <p:sp>
        <p:nvSpPr>
          <p:cNvPr id="5125" name="右大括号 4"/>
          <p:cNvSpPr>
            <a:spLocks/>
          </p:cNvSpPr>
          <p:nvPr/>
        </p:nvSpPr>
        <p:spPr bwMode="auto">
          <a:xfrm>
            <a:off x="5580063" y="2997200"/>
            <a:ext cx="1152525" cy="2952750"/>
          </a:xfrm>
          <a:prstGeom prst="rightBrace">
            <a:avLst>
              <a:gd name="adj1" fmla="val 8326"/>
              <a:gd name="adj2" fmla="val 50000"/>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5126" name="TextBox 5"/>
          <p:cNvSpPr txBox="1">
            <a:spLocks noChangeArrowheads="1"/>
          </p:cNvSpPr>
          <p:nvPr/>
        </p:nvSpPr>
        <p:spPr bwMode="auto">
          <a:xfrm>
            <a:off x="6804025" y="3933825"/>
            <a:ext cx="151288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r>
              <a:rPr lang="zh-CN" altLang="en-US" sz="3200">
                <a:solidFill>
                  <a:srgbClr val="FF0000"/>
                </a:solidFill>
              </a:rPr>
              <a:t>物理量传感器</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BC262336-4944-4E2E-827D-9027EED438E1}" type="slidenum">
              <a:rPr lang="en-US" altLang="zh-CN" sz="1400" b="0" smtClean="0">
                <a:solidFill>
                  <a:srgbClr val="FF5050"/>
                </a:solidFill>
              </a:rPr>
              <a:pPr eaLnBrk="1" hangingPunct="1"/>
              <a:t>40</a:t>
            </a:fld>
            <a:endParaRPr lang="en-US" altLang="zh-CN" sz="1400" b="0" smtClean="0">
              <a:solidFill>
                <a:srgbClr val="FF5050"/>
              </a:solidFill>
            </a:endParaRPr>
          </a:p>
        </p:txBody>
      </p:sp>
      <p:sp>
        <p:nvSpPr>
          <p:cNvPr id="41987" name="Rectangle 2"/>
          <p:cNvSpPr>
            <a:spLocks noGrp="1" noRot="1" noChangeArrowheads="1"/>
          </p:cNvSpPr>
          <p:nvPr>
            <p:ph type="title"/>
          </p:nvPr>
        </p:nvSpPr>
        <p:spPr>
          <a:xfrm>
            <a:off x="323850" y="379413"/>
            <a:ext cx="4211638" cy="457200"/>
          </a:xfrm>
          <a:noFill/>
        </p:spPr>
        <p:txBody>
          <a:bodyPr anchor="t">
            <a:spAutoFit/>
          </a:bodyPr>
          <a:lstStyle/>
          <a:p>
            <a:pPr eaLnBrk="1" hangingPunct="1">
              <a:spcBef>
                <a:spcPct val="50000"/>
              </a:spcBef>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新材料、新功能的开发应用</a:t>
            </a:r>
          </a:p>
        </p:txBody>
      </p:sp>
      <p:sp>
        <p:nvSpPr>
          <p:cNvPr id="41988" name="Rectangle 3"/>
          <p:cNvSpPr>
            <a:spLocks noChangeArrowheads="1"/>
          </p:cNvSpPr>
          <p:nvPr/>
        </p:nvSpPr>
        <p:spPr bwMode="auto">
          <a:xfrm>
            <a:off x="179388" y="908050"/>
            <a:ext cx="20685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buFontTx/>
              <a:buChar char="•"/>
            </a:pPr>
            <a:r>
              <a:rPr kumimoji="1" lang="en-US" altLang="zh-CN" sz="2000">
                <a:solidFill>
                  <a:srgbClr val="000066"/>
                </a:solidFill>
                <a:latin typeface="Tahoma" pitchFamily="34" charset="0"/>
                <a:ea typeface="黑体" pitchFamily="49" charset="-122"/>
              </a:rPr>
              <a:t>   </a:t>
            </a:r>
            <a:r>
              <a:rPr kumimoji="1" lang="zh-CN" altLang="en-US" sz="2000">
                <a:solidFill>
                  <a:srgbClr val="000066"/>
                </a:solidFill>
                <a:latin typeface="Tahoma" pitchFamily="34" charset="0"/>
                <a:ea typeface="黑体" pitchFamily="49" charset="-122"/>
              </a:rPr>
              <a:t>功能陶瓷材料</a:t>
            </a:r>
          </a:p>
        </p:txBody>
      </p:sp>
      <p:pic>
        <p:nvPicPr>
          <p:cNvPr id="41989" name="Picture 5" descr="u=98345239,1228523887&amp;fm=0&amp;gp=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4652963"/>
            <a:ext cx="13335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6"/>
          <p:cNvSpPr txBox="1">
            <a:spLocks noChangeArrowheads="1"/>
          </p:cNvSpPr>
          <p:nvPr/>
        </p:nvSpPr>
        <p:spPr bwMode="auto">
          <a:xfrm>
            <a:off x="7739063" y="609282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1800" b="0">
                <a:solidFill>
                  <a:schemeClr val="hlink"/>
                </a:solidFill>
                <a:latin typeface="Tahoma" pitchFamily="34" charset="0"/>
                <a:ea typeface="黑体" pitchFamily="49" charset="-122"/>
              </a:rPr>
              <a:t>陶瓷轴承</a:t>
            </a:r>
          </a:p>
        </p:txBody>
      </p:sp>
      <p:pic>
        <p:nvPicPr>
          <p:cNvPr id="41991" name="Picture 7" descr="10112208167ac20ed8994055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450" y="2924175"/>
            <a:ext cx="18256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Text Box 8"/>
          <p:cNvSpPr txBox="1">
            <a:spLocks noChangeArrowheads="1"/>
          </p:cNvSpPr>
          <p:nvPr/>
        </p:nvSpPr>
        <p:spPr bwMode="auto">
          <a:xfrm>
            <a:off x="7380288" y="4292600"/>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1800" b="0">
                <a:solidFill>
                  <a:schemeClr val="hlink"/>
                </a:solidFill>
                <a:latin typeface="Tahoma" pitchFamily="34" charset="0"/>
                <a:ea typeface="黑体" pitchFamily="49" charset="-122"/>
              </a:rPr>
              <a:t>红外功能陶瓷</a:t>
            </a:r>
          </a:p>
        </p:txBody>
      </p:sp>
      <p:pic>
        <p:nvPicPr>
          <p:cNvPr id="41993" name="Picture 9" descr="101122081617323859fa1642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0113" y="1196975"/>
            <a:ext cx="1893887"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Text Box 10"/>
          <p:cNvSpPr txBox="1">
            <a:spLocks noChangeArrowheads="1"/>
          </p:cNvSpPr>
          <p:nvPr/>
        </p:nvSpPr>
        <p:spPr bwMode="auto">
          <a:xfrm>
            <a:off x="7740650" y="2565400"/>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1800" b="0">
                <a:solidFill>
                  <a:schemeClr val="hlink"/>
                </a:solidFill>
                <a:latin typeface="Tahoma" pitchFamily="34" charset="0"/>
                <a:ea typeface="黑体" pitchFamily="49" charset="-122"/>
              </a:rPr>
              <a:t>石英陶瓷</a:t>
            </a:r>
          </a:p>
        </p:txBody>
      </p:sp>
      <p:graphicFrame>
        <p:nvGraphicFramePr>
          <p:cNvPr id="12" name="表格 11"/>
          <p:cNvGraphicFramePr>
            <a:graphicFrameLocks noGrp="1"/>
          </p:cNvGraphicFramePr>
          <p:nvPr/>
        </p:nvGraphicFramePr>
        <p:xfrm>
          <a:off x="323850" y="1341438"/>
          <a:ext cx="6840538" cy="5080000"/>
        </p:xfrm>
        <a:graphic>
          <a:graphicData uri="http://schemas.openxmlformats.org/drawingml/2006/table">
            <a:tbl>
              <a:tblPr/>
              <a:tblGrid>
                <a:gridCol w="864068"/>
                <a:gridCol w="936074"/>
                <a:gridCol w="864068"/>
                <a:gridCol w="1008079"/>
                <a:gridCol w="1800142"/>
                <a:gridCol w="1368108"/>
              </a:tblGrid>
              <a:tr h="157418">
                <a:tc>
                  <a:txBody>
                    <a:bodyPr/>
                    <a:lstStyle/>
                    <a:p>
                      <a:pPr indent="266700" algn="ctr">
                        <a:lnSpc>
                          <a:spcPts val="1600"/>
                        </a:lnSpc>
                        <a:spcAft>
                          <a:spcPts val="0"/>
                        </a:spcAft>
                      </a:pPr>
                      <a:r>
                        <a:rPr lang="zh-CN" sz="1200" b="1" kern="100" dirty="0">
                          <a:latin typeface="Times New Roman"/>
                          <a:ea typeface="宋体"/>
                          <a:cs typeface="Times New Roman"/>
                        </a:rPr>
                        <a:t>名称</a:t>
                      </a:r>
                    </a:p>
                  </a:txBody>
                  <a:tcPr marL="28039" marR="28039"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dirty="0">
                          <a:latin typeface="Times New Roman"/>
                          <a:ea typeface="宋体"/>
                          <a:cs typeface="Times New Roman"/>
                        </a:rPr>
                        <a:t>输出</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ctr">
                        <a:lnSpc>
                          <a:spcPts val="1600"/>
                        </a:lnSpc>
                        <a:spcAft>
                          <a:spcPts val="0"/>
                        </a:spcAft>
                      </a:pPr>
                      <a:r>
                        <a:rPr lang="zh-CN" sz="1200" b="1" kern="100" dirty="0">
                          <a:latin typeface="Times New Roman"/>
                          <a:ea typeface="宋体"/>
                          <a:cs typeface="Times New Roman"/>
                        </a:rPr>
                        <a:t>原理</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ts val="1600"/>
                        </a:lnSpc>
                        <a:spcBef>
                          <a:spcPts val="600"/>
                        </a:spcBef>
                        <a:spcAft>
                          <a:spcPts val="0"/>
                        </a:spcAft>
                      </a:pPr>
                      <a:r>
                        <a:rPr lang="zh-CN" sz="1200" b="1" kern="100">
                          <a:latin typeface="Times New Roman"/>
                          <a:ea typeface="宋体"/>
                          <a:cs typeface="Times New Roman"/>
                        </a:rPr>
                        <a:t>材料例子（形态）</a:t>
                      </a:r>
                      <a:endParaRPr lang="zh-CN" sz="1200" b="1" kern="100">
                        <a:latin typeface="Times New Roman"/>
                        <a:ea typeface="黑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00"/>
                        </a:lnSpc>
                        <a:spcBef>
                          <a:spcPts val="600"/>
                        </a:spcBef>
                        <a:spcAft>
                          <a:spcPts val="0"/>
                        </a:spcAft>
                      </a:pPr>
                      <a:r>
                        <a:rPr lang="zh-CN" sz="1200" b="1" kern="100">
                          <a:latin typeface="Times New Roman"/>
                          <a:ea typeface="宋体"/>
                          <a:cs typeface="Times New Roman"/>
                        </a:rPr>
                        <a:t>应用</a:t>
                      </a:r>
                      <a:endParaRPr lang="zh-CN" sz="1200" b="1" kern="100">
                        <a:latin typeface="Times New Roman"/>
                        <a:ea typeface="黑体"/>
                        <a:cs typeface="Times New Roman"/>
                      </a:endParaRPr>
                    </a:p>
                  </a:txBody>
                  <a:tcPr marL="28039" marR="28039"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9671">
                <a:tc rowSpan="5">
                  <a:txBody>
                    <a:bodyPr/>
                    <a:lstStyle/>
                    <a:p>
                      <a:pPr indent="266700" algn="ctr">
                        <a:lnSpc>
                          <a:spcPts val="1600"/>
                        </a:lnSpc>
                        <a:spcAft>
                          <a:spcPts val="0"/>
                        </a:spcAft>
                      </a:pPr>
                      <a:r>
                        <a:rPr lang="zh-CN" sz="1200" b="1" kern="100" dirty="0">
                          <a:latin typeface="Times New Roman"/>
                          <a:ea typeface="宋体"/>
                          <a:cs typeface="Times New Roman"/>
                        </a:rPr>
                        <a:t>温度</a:t>
                      </a:r>
                      <a:r>
                        <a:rPr lang="zh-CN" sz="1200" b="1" kern="100" dirty="0" smtClean="0">
                          <a:latin typeface="Times New Roman"/>
                          <a:ea typeface="宋体"/>
                          <a:cs typeface="Times New Roman"/>
                        </a:rPr>
                        <a:t>敏感元件</a:t>
                      </a:r>
                      <a:endParaRPr lang="zh-CN" sz="1200" b="1" kern="100" dirty="0">
                        <a:latin typeface="Times New Roman"/>
                        <a:ea typeface="宋体"/>
                        <a:cs typeface="Times New Roman"/>
                      </a:endParaRPr>
                    </a:p>
                  </a:txBody>
                  <a:tcPr marL="28039" marR="2803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266700" algn="ctr">
                        <a:lnSpc>
                          <a:spcPts val="1600"/>
                        </a:lnSpc>
                        <a:spcAft>
                          <a:spcPts val="0"/>
                        </a:spcAft>
                      </a:pPr>
                      <a:r>
                        <a:rPr lang="zh-CN" sz="1200" b="1" kern="100" dirty="0" smtClean="0">
                          <a:latin typeface="Times New Roman"/>
                          <a:ea typeface="宋体"/>
                          <a:cs typeface="Times New Roman"/>
                        </a:rPr>
                        <a:t>电阻</a:t>
                      </a:r>
                      <a:endParaRPr lang="en-US" altLang="zh-CN" sz="1200" b="1" kern="100" dirty="0" smtClean="0">
                        <a:latin typeface="Times New Roman"/>
                        <a:ea typeface="宋体"/>
                        <a:cs typeface="Times New Roman"/>
                      </a:endParaRPr>
                    </a:p>
                    <a:p>
                      <a:pPr indent="266700" algn="ctr">
                        <a:lnSpc>
                          <a:spcPts val="1600"/>
                        </a:lnSpc>
                        <a:spcAft>
                          <a:spcPts val="0"/>
                        </a:spcAft>
                      </a:pPr>
                      <a:r>
                        <a:rPr lang="zh-CN" sz="1200" b="1" kern="100" dirty="0" smtClean="0">
                          <a:latin typeface="Times New Roman"/>
                          <a:ea typeface="宋体"/>
                          <a:cs typeface="Times New Roman"/>
                        </a:rPr>
                        <a:t>变化</a:t>
                      </a:r>
                      <a:endParaRPr lang="zh-CN" sz="1200" b="1" kern="100" dirty="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266700" algn="ctr">
                        <a:lnSpc>
                          <a:spcPts val="1600"/>
                        </a:lnSpc>
                        <a:spcAft>
                          <a:spcPts val="0"/>
                        </a:spcAft>
                      </a:pPr>
                      <a:r>
                        <a:rPr lang="zh-CN" sz="1200" b="1" kern="100" dirty="0">
                          <a:latin typeface="Times New Roman"/>
                          <a:ea typeface="宋体"/>
                          <a:cs typeface="Times New Roman"/>
                        </a:rPr>
                        <a:t>载流子浓度随温度变化</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dirty="0">
                          <a:latin typeface="Times New Roman"/>
                          <a:ea typeface="宋体"/>
                          <a:cs typeface="Times New Roman"/>
                        </a:rPr>
                        <a:t>（</a:t>
                      </a:r>
                      <a:r>
                        <a:rPr lang="en-US" sz="1200" b="1" kern="100" dirty="0">
                          <a:latin typeface="Times New Roman"/>
                          <a:ea typeface="宋体"/>
                          <a:cs typeface="Times New Roman"/>
                        </a:rPr>
                        <a:t>NTC</a:t>
                      </a:r>
                      <a:r>
                        <a:rPr lang="zh-CN" sz="1200" b="1" kern="100" dirty="0">
                          <a:latin typeface="Times New Roman"/>
                          <a:ea typeface="宋体"/>
                          <a:cs typeface="Times New Roman"/>
                        </a:rPr>
                        <a:t>）</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600"/>
                        </a:lnSpc>
                        <a:spcAft>
                          <a:spcPts val="0"/>
                        </a:spcAft>
                      </a:pPr>
                      <a:r>
                        <a:rPr lang="en-US" sz="1200" b="1" kern="100">
                          <a:latin typeface="Times New Roman"/>
                          <a:ea typeface="宋体"/>
                          <a:cs typeface="Times New Roman"/>
                        </a:rPr>
                        <a:t>NiO</a:t>
                      </a:r>
                      <a:r>
                        <a:rPr lang="zh-CN" sz="1200" b="1" kern="100">
                          <a:latin typeface="Times New Roman"/>
                          <a:ea typeface="宋体"/>
                          <a:cs typeface="Times New Roman"/>
                        </a:rPr>
                        <a:t>、</a:t>
                      </a:r>
                      <a:r>
                        <a:rPr lang="en-US" sz="1200" b="1" kern="100">
                          <a:latin typeface="Times New Roman"/>
                          <a:ea typeface="宋体"/>
                          <a:cs typeface="Times New Roman"/>
                        </a:rPr>
                        <a:t>FeO</a:t>
                      </a:r>
                      <a:r>
                        <a:rPr lang="zh-CN" sz="1200" b="1" kern="100">
                          <a:latin typeface="Times New Roman"/>
                          <a:ea typeface="宋体"/>
                          <a:cs typeface="Times New Roman"/>
                        </a:rPr>
                        <a:t>、</a:t>
                      </a:r>
                      <a:r>
                        <a:rPr lang="en-US" sz="1200" b="1" kern="100">
                          <a:latin typeface="Times New Roman"/>
                          <a:ea typeface="宋体"/>
                          <a:cs typeface="Times New Roman"/>
                        </a:rPr>
                        <a:t>CoO</a:t>
                      </a:r>
                      <a:r>
                        <a:rPr lang="zh-CN" sz="1200" b="1" kern="100">
                          <a:latin typeface="Times New Roman"/>
                          <a:ea typeface="宋体"/>
                          <a:cs typeface="Times New Roman"/>
                        </a:rPr>
                        <a:t>、</a:t>
                      </a:r>
                      <a:r>
                        <a:rPr lang="en-US" sz="1200" b="1" kern="100">
                          <a:latin typeface="Times New Roman"/>
                          <a:ea typeface="宋体"/>
                          <a:cs typeface="Times New Roman"/>
                        </a:rPr>
                        <a:t>MnO</a:t>
                      </a:r>
                      <a:r>
                        <a:rPr lang="zh-CN" sz="1200" b="1" kern="100">
                          <a:latin typeface="Times New Roman"/>
                          <a:ea typeface="宋体"/>
                          <a:cs typeface="Times New Roman"/>
                        </a:rPr>
                        <a:t>、</a:t>
                      </a:r>
                      <a:r>
                        <a:rPr lang="en-US" sz="1200" b="1" kern="100">
                          <a:latin typeface="Times New Roman"/>
                          <a:ea typeface="宋体"/>
                          <a:cs typeface="Times New Roman"/>
                        </a:rPr>
                        <a:t>CoO-Al</a:t>
                      </a:r>
                      <a:r>
                        <a:rPr lang="en-US" sz="1200" b="1" kern="100" baseline="-25000">
                          <a:latin typeface="Times New Roman"/>
                          <a:ea typeface="宋体"/>
                          <a:cs typeface="Times New Roman"/>
                        </a:rPr>
                        <a:t>2</a:t>
                      </a:r>
                      <a:r>
                        <a:rPr lang="en-US" sz="1200" b="1" kern="100">
                          <a:latin typeface="Times New Roman"/>
                          <a:ea typeface="宋体"/>
                          <a:cs typeface="Times New Roman"/>
                        </a:rPr>
                        <a:t>O</a:t>
                      </a:r>
                      <a:r>
                        <a:rPr lang="en-US" sz="1200" b="1" kern="100" baseline="-25000">
                          <a:latin typeface="Times New Roman"/>
                          <a:ea typeface="宋体"/>
                          <a:cs typeface="Times New Roman"/>
                        </a:rPr>
                        <a:t>3</a:t>
                      </a:r>
                      <a:endParaRPr lang="zh-CN" sz="1200" b="1" kern="100">
                        <a:latin typeface="Times New Roman"/>
                        <a:ea typeface="宋体"/>
                        <a:cs typeface="Times New Roman"/>
                      </a:endParaRPr>
                    </a:p>
                    <a:p>
                      <a:pPr indent="266700" algn="just">
                        <a:lnSpc>
                          <a:spcPts val="1600"/>
                        </a:lnSpc>
                        <a:spcAft>
                          <a:spcPts val="0"/>
                        </a:spcAft>
                      </a:pPr>
                      <a:r>
                        <a:rPr lang="en-US" sz="1200" b="1" kern="100">
                          <a:latin typeface="Times New Roman"/>
                          <a:ea typeface="宋体"/>
                          <a:cs typeface="Times New Roman"/>
                        </a:rPr>
                        <a:t>SiC</a:t>
                      </a:r>
                      <a:r>
                        <a:rPr lang="zh-CN" sz="1200" b="1" kern="100">
                          <a:latin typeface="Times New Roman"/>
                          <a:ea typeface="宋体"/>
                          <a:cs typeface="Times New Roman"/>
                        </a:rPr>
                        <a:t>（体材、薄膜、厚膜）</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dirty="0">
                          <a:latin typeface="Times New Roman"/>
                          <a:ea typeface="宋体"/>
                          <a:cs typeface="Times New Roman"/>
                        </a:rPr>
                        <a:t>温度计、热辐射计</a:t>
                      </a:r>
                    </a:p>
                  </a:txBody>
                  <a:tcPr marL="28039" marR="2803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3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266700" algn="ctr">
                        <a:lnSpc>
                          <a:spcPts val="1600"/>
                        </a:lnSpc>
                        <a:spcAft>
                          <a:spcPts val="0"/>
                        </a:spcAft>
                      </a:pPr>
                      <a:r>
                        <a:rPr lang="zh-CN" sz="1200" b="1" kern="100" dirty="0">
                          <a:latin typeface="Times New Roman"/>
                          <a:ea typeface="宋体"/>
                          <a:cs typeface="Times New Roman"/>
                        </a:rPr>
                        <a:t>（</a:t>
                      </a:r>
                      <a:r>
                        <a:rPr lang="en-US" sz="1200" b="1" kern="100" dirty="0">
                          <a:latin typeface="Times New Roman"/>
                          <a:ea typeface="宋体"/>
                          <a:cs typeface="Times New Roman"/>
                        </a:rPr>
                        <a:t>PTC</a:t>
                      </a:r>
                      <a:r>
                        <a:rPr lang="zh-CN" sz="1200" b="1" kern="100" dirty="0">
                          <a:latin typeface="Times New Roman"/>
                          <a:ea typeface="宋体"/>
                          <a:cs typeface="Times New Roman"/>
                        </a:rPr>
                        <a:t>）</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600"/>
                        </a:lnSpc>
                        <a:spcAft>
                          <a:spcPts val="0"/>
                        </a:spcAft>
                      </a:pPr>
                      <a:r>
                        <a:rPr lang="zh-CN" sz="1200" b="1" kern="100">
                          <a:latin typeface="Times New Roman"/>
                          <a:ea typeface="宋体"/>
                          <a:cs typeface="Times New Roman"/>
                        </a:rPr>
                        <a:t>半导体</a:t>
                      </a:r>
                      <a:r>
                        <a:rPr lang="en-US" sz="1200" b="1" kern="100">
                          <a:latin typeface="Times New Roman"/>
                          <a:ea typeface="宋体"/>
                          <a:cs typeface="Times New Roman"/>
                        </a:rPr>
                        <a:t> BaTiO</a:t>
                      </a:r>
                      <a:r>
                        <a:rPr lang="en-US" sz="1200" b="1" kern="100" baseline="-25000">
                          <a:latin typeface="Times New Roman"/>
                          <a:ea typeface="宋体"/>
                          <a:cs typeface="Times New Roman"/>
                        </a:rPr>
                        <a:t>3</a:t>
                      </a:r>
                      <a:r>
                        <a:rPr lang="zh-CN" sz="1200" b="1" kern="100">
                          <a:latin typeface="Times New Roman"/>
                          <a:ea typeface="宋体"/>
                          <a:cs typeface="Times New Roman"/>
                        </a:rPr>
                        <a:t>（烧结体）</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dirty="0">
                          <a:latin typeface="Times New Roman"/>
                          <a:ea typeface="宋体"/>
                          <a:cs typeface="Times New Roman"/>
                        </a:rPr>
                        <a:t>过热</a:t>
                      </a:r>
                      <a:r>
                        <a:rPr lang="zh-CN" sz="1200" b="1" kern="100" dirty="0" smtClean="0">
                          <a:latin typeface="Times New Roman"/>
                          <a:ea typeface="宋体"/>
                          <a:cs typeface="Times New Roman"/>
                        </a:rPr>
                        <a:t>保护</a:t>
                      </a:r>
                      <a:endParaRPr lang="en-US" altLang="zh-CN" sz="1200" b="1" kern="100" dirty="0" smtClean="0">
                        <a:latin typeface="Times New Roman"/>
                        <a:ea typeface="宋体"/>
                        <a:cs typeface="Times New Roman"/>
                      </a:endParaRPr>
                    </a:p>
                    <a:p>
                      <a:pPr indent="266700" algn="ctr">
                        <a:lnSpc>
                          <a:spcPts val="1600"/>
                        </a:lnSpc>
                        <a:spcAft>
                          <a:spcPts val="0"/>
                        </a:spcAft>
                      </a:pPr>
                      <a:r>
                        <a:rPr lang="zh-CN" sz="1200" b="1" kern="100" dirty="0" smtClean="0">
                          <a:latin typeface="Times New Roman"/>
                          <a:ea typeface="宋体"/>
                          <a:cs typeface="Times New Roman"/>
                        </a:rPr>
                        <a:t>敏感元件</a:t>
                      </a:r>
                      <a:endParaRPr lang="zh-CN" sz="1200" b="1" kern="100" dirty="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7418">
                <a:tc vMerge="1">
                  <a:txBody>
                    <a:bodyPr/>
                    <a:lstStyle/>
                    <a:p>
                      <a:endParaRPr lang="zh-CN" altLang="en-US"/>
                    </a:p>
                  </a:txBody>
                  <a:tcPr/>
                </a:tc>
                <a:tc vMerge="1">
                  <a:txBody>
                    <a:bodyPr/>
                    <a:lstStyle/>
                    <a:p>
                      <a:endParaRPr lang="zh-CN" altLang="en-US"/>
                    </a:p>
                  </a:txBody>
                  <a:tcPr/>
                </a:tc>
                <a:tc gridSpan="2">
                  <a:txBody>
                    <a:bodyPr/>
                    <a:lstStyle/>
                    <a:p>
                      <a:pPr indent="266700" algn="ctr">
                        <a:lnSpc>
                          <a:spcPts val="1600"/>
                        </a:lnSpc>
                        <a:spcAft>
                          <a:spcPts val="0"/>
                        </a:spcAft>
                      </a:pPr>
                      <a:r>
                        <a:rPr lang="zh-CN" sz="1200" b="1" kern="100" dirty="0">
                          <a:latin typeface="Times New Roman"/>
                          <a:ea typeface="宋体"/>
                          <a:cs typeface="Times New Roman"/>
                        </a:rPr>
                        <a:t>半导体—金属相移</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lnSpc>
                          <a:spcPts val="1600"/>
                        </a:lnSpc>
                        <a:spcAft>
                          <a:spcPts val="0"/>
                        </a:spcAft>
                      </a:pPr>
                      <a:r>
                        <a:rPr lang="en-US" sz="1200" b="1" kern="100">
                          <a:latin typeface="Times New Roman"/>
                          <a:ea typeface="宋体"/>
                          <a:cs typeface="Times New Roman"/>
                        </a:rPr>
                        <a:t>VO</a:t>
                      </a:r>
                      <a:r>
                        <a:rPr lang="en-US" sz="1200" b="1" kern="100" baseline="-25000">
                          <a:latin typeface="Times New Roman"/>
                          <a:ea typeface="宋体"/>
                          <a:cs typeface="Times New Roman"/>
                        </a:rPr>
                        <a:t>2</a:t>
                      </a:r>
                      <a:r>
                        <a:rPr lang="zh-CN" sz="1200" b="1" kern="100">
                          <a:latin typeface="Times New Roman"/>
                          <a:ea typeface="宋体"/>
                          <a:cs typeface="Times New Roman"/>
                        </a:rPr>
                        <a:t>、</a:t>
                      </a:r>
                      <a:r>
                        <a:rPr lang="en-US" sz="1200" b="1" kern="100">
                          <a:latin typeface="Times New Roman"/>
                          <a:ea typeface="宋体"/>
                          <a:cs typeface="Times New Roman"/>
                        </a:rPr>
                        <a:t>V</a:t>
                      </a:r>
                      <a:r>
                        <a:rPr lang="en-US" sz="1200" b="1" kern="100" baseline="-25000">
                          <a:latin typeface="Times New Roman"/>
                          <a:ea typeface="宋体"/>
                          <a:cs typeface="Times New Roman"/>
                        </a:rPr>
                        <a:t>2</a:t>
                      </a:r>
                      <a:r>
                        <a:rPr lang="en-US" sz="1200" b="1" kern="100">
                          <a:latin typeface="Times New Roman"/>
                          <a:ea typeface="宋体"/>
                          <a:cs typeface="Times New Roman"/>
                        </a:rPr>
                        <a:t>O</a:t>
                      </a:r>
                      <a:r>
                        <a:rPr lang="en-US" sz="1200" b="1" kern="100" baseline="-25000">
                          <a:latin typeface="Times New Roman"/>
                          <a:ea typeface="宋体"/>
                          <a:cs typeface="Times New Roman"/>
                        </a:rPr>
                        <a:t>3</a:t>
                      </a:r>
                      <a:endParaRPr lang="zh-CN" sz="1200" b="1" kern="10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a:latin typeface="Times New Roman"/>
                          <a:ea typeface="宋体"/>
                          <a:cs typeface="Times New Roman"/>
                        </a:rPr>
                        <a:t>温度开关</a:t>
                      </a:r>
                    </a:p>
                  </a:txBody>
                  <a:tcPr marL="28039" marR="2803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35">
                <a:tc vMerge="1">
                  <a:txBody>
                    <a:bodyPr/>
                    <a:lstStyle/>
                    <a:p>
                      <a:endParaRPr lang="zh-CN" altLang="en-US"/>
                    </a:p>
                  </a:txBody>
                  <a:tcPr/>
                </a:tc>
                <a:tc>
                  <a:txBody>
                    <a:bodyPr/>
                    <a:lstStyle/>
                    <a:p>
                      <a:pPr indent="266700" algn="ctr">
                        <a:lnSpc>
                          <a:spcPts val="1600"/>
                        </a:lnSpc>
                        <a:spcAft>
                          <a:spcPts val="0"/>
                        </a:spcAft>
                      </a:pPr>
                      <a:r>
                        <a:rPr lang="zh-CN" sz="1200" b="1" kern="100" dirty="0" smtClean="0">
                          <a:latin typeface="Times New Roman"/>
                          <a:ea typeface="宋体"/>
                          <a:cs typeface="Times New Roman"/>
                        </a:rPr>
                        <a:t>磁性</a:t>
                      </a:r>
                      <a:endParaRPr lang="en-US" altLang="zh-CN" sz="1200" b="1" kern="100" dirty="0" smtClean="0">
                        <a:latin typeface="Times New Roman"/>
                        <a:ea typeface="宋体"/>
                        <a:cs typeface="Times New Roman"/>
                      </a:endParaRPr>
                    </a:p>
                    <a:p>
                      <a:pPr indent="266700" algn="ctr">
                        <a:lnSpc>
                          <a:spcPts val="1600"/>
                        </a:lnSpc>
                        <a:spcAft>
                          <a:spcPts val="0"/>
                        </a:spcAft>
                      </a:pPr>
                      <a:r>
                        <a:rPr lang="zh-CN" sz="1200" b="1" kern="100" dirty="0" smtClean="0">
                          <a:latin typeface="Times New Roman"/>
                          <a:ea typeface="宋体"/>
                          <a:cs typeface="Times New Roman"/>
                        </a:rPr>
                        <a:t>变化</a:t>
                      </a:r>
                      <a:endParaRPr lang="zh-CN" sz="1200" b="1" kern="100" dirty="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ctr">
                        <a:lnSpc>
                          <a:spcPts val="1600"/>
                        </a:lnSpc>
                        <a:spcAft>
                          <a:spcPts val="0"/>
                        </a:spcAft>
                      </a:pPr>
                      <a:r>
                        <a:rPr lang="zh-CN" sz="1200" b="1" kern="100" dirty="0">
                          <a:latin typeface="Times New Roman"/>
                          <a:ea typeface="宋体"/>
                          <a:cs typeface="Times New Roman"/>
                        </a:rPr>
                        <a:t>费里康铜磁性</a:t>
                      </a:r>
                    </a:p>
                    <a:p>
                      <a:pPr indent="266700" algn="ctr">
                        <a:lnSpc>
                          <a:spcPts val="1600"/>
                        </a:lnSpc>
                        <a:spcAft>
                          <a:spcPts val="0"/>
                        </a:spcAft>
                      </a:pPr>
                      <a:r>
                        <a:rPr lang="zh-CN" sz="1200" b="1" kern="100" dirty="0">
                          <a:latin typeface="Times New Roman"/>
                          <a:ea typeface="宋体"/>
                          <a:cs typeface="Times New Roman"/>
                        </a:rPr>
                        <a:t>—常磁性</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lnSpc>
                          <a:spcPts val="1600"/>
                        </a:lnSpc>
                        <a:spcAft>
                          <a:spcPts val="0"/>
                        </a:spcAft>
                      </a:pPr>
                      <a:r>
                        <a:rPr lang="en-US" sz="1200" b="1" kern="100" dirty="0" err="1">
                          <a:latin typeface="Times New Roman"/>
                          <a:ea typeface="宋体"/>
                          <a:cs typeface="Times New Roman"/>
                        </a:rPr>
                        <a:t>Mn</a:t>
                      </a:r>
                      <a:r>
                        <a:rPr lang="en-US" sz="1200" b="1" kern="100" dirty="0">
                          <a:latin typeface="Times New Roman"/>
                          <a:ea typeface="宋体"/>
                          <a:cs typeface="Times New Roman"/>
                        </a:rPr>
                        <a:t>-Zn</a:t>
                      </a:r>
                      <a:r>
                        <a:rPr lang="zh-CN" sz="1200" b="1" kern="100" dirty="0">
                          <a:latin typeface="Times New Roman"/>
                          <a:ea typeface="宋体"/>
                          <a:cs typeface="Times New Roman"/>
                        </a:rPr>
                        <a:t>相移</a:t>
                      </a:r>
                      <a:r>
                        <a:rPr lang="zh-CN" sz="1200" b="1" kern="100" dirty="0" smtClean="0">
                          <a:latin typeface="Times New Roman"/>
                          <a:ea typeface="宋体"/>
                          <a:cs typeface="Times New Roman"/>
                        </a:rPr>
                        <a:t>系</a:t>
                      </a:r>
                      <a:endParaRPr lang="en-US" altLang="zh-CN" sz="1200" b="1" kern="100" dirty="0" smtClean="0">
                        <a:latin typeface="Times New Roman"/>
                        <a:ea typeface="宋体"/>
                        <a:cs typeface="Times New Roman"/>
                      </a:endParaRPr>
                    </a:p>
                    <a:p>
                      <a:pPr indent="266700" algn="just">
                        <a:lnSpc>
                          <a:spcPts val="1600"/>
                        </a:lnSpc>
                        <a:spcAft>
                          <a:spcPts val="0"/>
                        </a:spcAft>
                      </a:pPr>
                      <a:r>
                        <a:rPr lang="zh-CN" sz="1200" b="1" kern="100" dirty="0" smtClean="0">
                          <a:latin typeface="Times New Roman"/>
                          <a:ea typeface="宋体"/>
                          <a:cs typeface="Times New Roman"/>
                        </a:rPr>
                        <a:t>铁氧体</a:t>
                      </a:r>
                      <a:endParaRPr lang="zh-CN" sz="1200" b="1" kern="100" dirty="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a:latin typeface="Times New Roman"/>
                          <a:ea typeface="宋体"/>
                          <a:cs typeface="Times New Roman"/>
                        </a:rPr>
                        <a:t>温度开关</a:t>
                      </a:r>
                    </a:p>
                  </a:txBody>
                  <a:tcPr marL="28039" marR="2803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35">
                <a:tc vMerge="1">
                  <a:txBody>
                    <a:bodyPr/>
                    <a:lstStyle/>
                    <a:p>
                      <a:endParaRPr lang="zh-CN" altLang="en-US"/>
                    </a:p>
                  </a:txBody>
                  <a:tcPr/>
                </a:tc>
                <a:tc>
                  <a:txBody>
                    <a:bodyPr/>
                    <a:lstStyle/>
                    <a:p>
                      <a:pPr indent="266700" algn="ctr">
                        <a:lnSpc>
                          <a:spcPts val="1600"/>
                        </a:lnSpc>
                        <a:spcAft>
                          <a:spcPts val="0"/>
                        </a:spcAft>
                      </a:pPr>
                      <a:r>
                        <a:rPr lang="zh-CN" sz="1200" b="1" kern="100">
                          <a:latin typeface="Times New Roman"/>
                          <a:ea typeface="宋体"/>
                          <a:cs typeface="Times New Roman"/>
                        </a:rPr>
                        <a:t>电动势</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ctr">
                        <a:lnSpc>
                          <a:spcPts val="1600"/>
                        </a:lnSpc>
                        <a:spcAft>
                          <a:spcPts val="0"/>
                        </a:spcAft>
                      </a:pPr>
                      <a:r>
                        <a:rPr lang="zh-CN" sz="1200" b="1" kern="100" dirty="0">
                          <a:latin typeface="Times New Roman"/>
                          <a:ea typeface="宋体"/>
                          <a:cs typeface="Times New Roman"/>
                        </a:rPr>
                        <a:t>氧浓淡电池</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lnSpc>
                          <a:spcPts val="1600"/>
                        </a:lnSpc>
                        <a:spcAft>
                          <a:spcPts val="0"/>
                        </a:spcAft>
                      </a:pPr>
                      <a:r>
                        <a:rPr lang="zh-CN" sz="1200" b="1" kern="100" dirty="0">
                          <a:latin typeface="Times New Roman"/>
                          <a:ea typeface="宋体"/>
                          <a:cs typeface="Times New Roman"/>
                        </a:rPr>
                        <a:t>稳定氧化锆</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a:latin typeface="Times New Roman"/>
                          <a:ea typeface="宋体"/>
                          <a:cs typeface="Times New Roman"/>
                        </a:rPr>
                        <a:t>高温耐腐蚀性温度计</a:t>
                      </a:r>
                    </a:p>
                  </a:txBody>
                  <a:tcPr marL="28039" marR="2803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2253">
                <a:tc>
                  <a:txBody>
                    <a:bodyPr/>
                    <a:lstStyle/>
                    <a:p>
                      <a:pPr indent="266700" algn="ctr">
                        <a:lnSpc>
                          <a:spcPts val="1600"/>
                        </a:lnSpc>
                        <a:spcAft>
                          <a:spcPts val="0"/>
                        </a:spcAft>
                      </a:pPr>
                      <a:r>
                        <a:rPr lang="zh-CN" sz="1200" b="1" kern="100">
                          <a:latin typeface="Times New Roman"/>
                          <a:ea typeface="宋体"/>
                          <a:cs typeface="Times New Roman"/>
                        </a:rPr>
                        <a:t>位置、速度敏感元件</a:t>
                      </a:r>
                    </a:p>
                  </a:txBody>
                  <a:tcPr marL="28039" marR="2803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dirty="0">
                          <a:latin typeface="Times New Roman"/>
                          <a:ea typeface="宋体"/>
                          <a:cs typeface="Times New Roman"/>
                        </a:rPr>
                        <a:t>反射波的</a:t>
                      </a:r>
                      <a:r>
                        <a:rPr lang="zh-CN" sz="1200" b="1" kern="100" dirty="0" smtClean="0">
                          <a:latin typeface="Times New Roman"/>
                          <a:ea typeface="宋体"/>
                          <a:cs typeface="Times New Roman"/>
                        </a:rPr>
                        <a:t>波形</a:t>
                      </a:r>
                      <a:endParaRPr lang="en-US" altLang="zh-CN" sz="1200" b="1" kern="100" dirty="0" smtClean="0">
                        <a:latin typeface="Times New Roman"/>
                        <a:ea typeface="宋体"/>
                        <a:cs typeface="Times New Roman"/>
                      </a:endParaRPr>
                    </a:p>
                    <a:p>
                      <a:pPr indent="266700" algn="ctr">
                        <a:lnSpc>
                          <a:spcPts val="1600"/>
                        </a:lnSpc>
                        <a:spcAft>
                          <a:spcPts val="0"/>
                        </a:spcAft>
                      </a:pPr>
                      <a:r>
                        <a:rPr lang="zh-CN" sz="1200" b="1" kern="100" dirty="0" smtClean="0">
                          <a:latin typeface="Times New Roman"/>
                          <a:ea typeface="宋体"/>
                          <a:cs typeface="Times New Roman"/>
                        </a:rPr>
                        <a:t>变化</a:t>
                      </a:r>
                      <a:endParaRPr lang="zh-CN" sz="1200" b="1" kern="100" dirty="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ctr">
                        <a:lnSpc>
                          <a:spcPts val="1600"/>
                        </a:lnSpc>
                        <a:spcAft>
                          <a:spcPts val="0"/>
                        </a:spcAft>
                      </a:pPr>
                      <a:r>
                        <a:rPr lang="zh-CN" sz="1200" b="1" kern="100" dirty="0">
                          <a:latin typeface="Times New Roman"/>
                          <a:ea typeface="宋体"/>
                          <a:cs typeface="Times New Roman"/>
                        </a:rPr>
                        <a:t>压电效应</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lnSpc>
                          <a:spcPts val="1600"/>
                        </a:lnSpc>
                        <a:spcAft>
                          <a:spcPts val="0"/>
                        </a:spcAft>
                      </a:pPr>
                      <a:r>
                        <a:rPr lang="en-US" sz="1200" b="1" kern="100" dirty="0">
                          <a:latin typeface="Times New Roman"/>
                          <a:ea typeface="宋体"/>
                          <a:cs typeface="Times New Roman"/>
                        </a:rPr>
                        <a:t>PZT</a:t>
                      </a:r>
                      <a:r>
                        <a:rPr lang="zh-CN" sz="1200" b="1" kern="100" dirty="0">
                          <a:latin typeface="Times New Roman"/>
                          <a:ea typeface="宋体"/>
                          <a:cs typeface="Times New Roman"/>
                        </a:rPr>
                        <a:t>：钛锆酸铅</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dirty="0">
                          <a:latin typeface="Times New Roman"/>
                          <a:ea typeface="宋体"/>
                          <a:cs typeface="Times New Roman"/>
                        </a:rPr>
                        <a:t>鱼群探测器、探伤器、</a:t>
                      </a:r>
                    </a:p>
                    <a:p>
                      <a:pPr indent="266700" algn="ctr">
                        <a:lnSpc>
                          <a:spcPts val="1600"/>
                        </a:lnSpc>
                        <a:spcAft>
                          <a:spcPts val="0"/>
                        </a:spcAft>
                      </a:pPr>
                      <a:r>
                        <a:rPr lang="zh-CN" sz="1200" b="1" kern="100" dirty="0">
                          <a:latin typeface="Times New Roman"/>
                          <a:ea typeface="宋体"/>
                          <a:cs typeface="Times New Roman"/>
                        </a:rPr>
                        <a:t>血流计</a:t>
                      </a:r>
                    </a:p>
                  </a:txBody>
                  <a:tcPr marL="28039" marR="2803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35">
                <a:tc rowSpan="6">
                  <a:txBody>
                    <a:bodyPr/>
                    <a:lstStyle/>
                    <a:p>
                      <a:pPr indent="266700" algn="ctr">
                        <a:lnSpc>
                          <a:spcPts val="1600"/>
                        </a:lnSpc>
                        <a:spcAft>
                          <a:spcPts val="0"/>
                        </a:spcAft>
                      </a:pPr>
                      <a:r>
                        <a:rPr lang="zh-CN" sz="1200" b="1" kern="100" dirty="0" smtClean="0">
                          <a:latin typeface="Times New Roman"/>
                          <a:ea typeface="宋体"/>
                          <a:cs typeface="Times New Roman"/>
                        </a:rPr>
                        <a:t>光敏</a:t>
                      </a:r>
                      <a:endParaRPr lang="en-US" altLang="zh-CN" sz="1200" b="1" kern="100" dirty="0" smtClean="0">
                        <a:latin typeface="Times New Roman"/>
                        <a:ea typeface="宋体"/>
                        <a:cs typeface="Times New Roman"/>
                      </a:endParaRPr>
                    </a:p>
                    <a:p>
                      <a:pPr indent="266700" algn="ctr">
                        <a:lnSpc>
                          <a:spcPts val="1600"/>
                        </a:lnSpc>
                        <a:spcAft>
                          <a:spcPts val="0"/>
                        </a:spcAft>
                      </a:pPr>
                      <a:r>
                        <a:rPr lang="zh-CN" sz="1200" b="1" kern="100" dirty="0" smtClean="0">
                          <a:latin typeface="Times New Roman"/>
                          <a:ea typeface="宋体"/>
                          <a:cs typeface="Times New Roman"/>
                        </a:rPr>
                        <a:t>元件</a:t>
                      </a:r>
                      <a:endParaRPr lang="zh-CN" sz="1200" b="1" kern="100" dirty="0">
                        <a:latin typeface="Times New Roman"/>
                        <a:ea typeface="宋体"/>
                        <a:cs typeface="Times New Roman"/>
                      </a:endParaRPr>
                    </a:p>
                  </a:txBody>
                  <a:tcPr marL="28039" marR="2803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a:latin typeface="Times New Roman"/>
                          <a:ea typeface="宋体"/>
                          <a:cs typeface="Times New Roman"/>
                        </a:rPr>
                        <a:t>电动势</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ctr">
                        <a:lnSpc>
                          <a:spcPts val="1600"/>
                        </a:lnSpc>
                        <a:spcAft>
                          <a:spcPts val="0"/>
                        </a:spcAft>
                      </a:pPr>
                      <a:r>
                        <a:rPr lang="zh-CN" sz="1200" b="1" kern="100">
                          <a:latin typeface="Times New Roman"/>
                          <a:ea typeface="宋体"/>
                          <a:cs typeface="Times New Roman"/>
                        </a:rPr>
                        <a:t>热释电效应</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lnSpc>
                          <a:spcPts val="1600"/>
                        </a:lnSpc>
                        <a:spcAft>
                          <a:spcPts val="0"/>
                        </a:spcAft>
                      </a:pPr>
                      <a:r>
                        <a:rPr lang="en-US" sz="1200" b="1" kern="100" dirty="0">
                          <a:latin typeface="Times New Roman"/>
                          <a:ea typeface="宋体"/>
                          <a:cs typeface="Times New Roman"/>
                        </a:rPr>
                        <a:t>LiNbO</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a:t>
                      </a:r>
                      <a:r>
                        <a:rPr lang="en-US" sz="1200" b="1" kern="100" dirty="0">
                          <a:latin typeface="Times New Roman"/>
                          <a:ea typeface="宋体"/>
                          <a:cs typeface="Times New Roman"/>
                        </a:rPr>
                        <a:t>PZT</a:t>
                      </a:r>
                      <a:r>
                        <a:rPr lang="zh-CN" sz="1200" b="1" kern="100" dirty="0">
                          <a:latin typeface="Times New Roman"/>
                          <a:ea typeface="宋体"/>
                          <a:cs typeface="Times New Roman"/>
                        </a:rPr>
                        <a:t>、</a:t>
                      </a:r>
                      <a:r>
                        <a:rPr lang="en-US" sz="1200" b="1" kern="100" dirty="0">
                          <a:latin typeface="Times New Roman"/>
                          <a:ea typeface="宋体"/>
                          <a:cs typeface="Times New Roman"/>
                        </a:rPr>
                        <a:t>LaTaO</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a:t>
                      </a:r>
                      <a:r>
                        <a:rPr lang="en-US" sz="1200" b="1" kern="100" dirty="0">
                          <a:latin typeface="Times New Roman"/>
                          <a:ea typeface="宋体"/>
                          <a:cs typeface="Times New Roman"/>
                        </a:rPr>
                        <a:t>SrTiO</a:t>
                      </a:r>
                      <a:r>
                        <a:rPr lang="en-US" sz="1200" b="1" kern="100" baseline="-25000" dirty="0">
                          <a:latin typeface="Times New Roman"/>
                          <a:ea typeface="宋体"/>
                          <a:cs typeface="Times New Roman"/>
                        </a:rPr>
                        <a:t>3</a:t>
                      </a:r>
                      <a:endParaRPr lang="zh-CN" sz="1200" b="1" kern="100" dirty="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dirty="0">
                          <a:latin typeface="Times New Roman"/>
                          <a:ea typeface="宋体"/>
                          <a:cs typeface="Times New Roman"/>
                        </a:rPr>
                        <a:t>红外线检测</a:t>
                      </a:r>
                    </a:p>
                  </a:txBody>
                  <a:tcPr marL="28039" marR="2803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7418">
                <a:tc vMerge="1">
                  <a:txBody>
                    <a:bodyPr/>
                    <a:lstStyle/>
                    <a:p>
                      <a:endParaRPr lang="zh-CN" altLang="en-US"/>
                    </a:p>
                  </a:txBody>
                  <a:tcPr/>
                </a:tc>
                <a:tc rowSpan="5">
                  <a:txBody>
                    <a:bodyPr/>
                    <a:lstStyle/>
                    <a:p>
                      <a:pPr indent="266700" algn="ctr">
                        <a:lnSpc>
                          <a:spcPts val="1600"/>
                        </a:lnSpc>
                        <a:spcAft>
                          <a:spcPts val="0"/>
                        </a:spcAft>
                      </a:pPr>
                      <a:r>
                        <a:rPr lang="zh-CN" sz="1200" b="1" kern="100" dirty="0">
                          <a:latin typeface="Times New Roman"/>
                          <a:ea typeface="宋体"/>
                          <a:cs typeface="Times New Roman"/>
                        </a:rPr>
                        <a:t>可见光</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indent="266700" algn="ctr">
                        <a:lnSpc>
                          <a:spcPts val="1600"/>
                        </a:lnSpc>
                        <a:spcAft>
                          <a:spcPts val="0"/>
                        </a:spcAft>
                      </a:pPr>
                      <a:r>
                        <a:rPr lang="zh-CN" sz="1200" b="1" kern="100">
                          <a:latin typeface="Times New Roman"/>
                          <a:ea typeface="宋体"/>
                          <a:cs typeface="Times New Roman"/>
                        </a:rPr>
                        <a:t>反斯托克斯定律</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lnSpc>
                          <a:spcPts val="1600"/>
                        </a:lnSpc>
                        <a:spcAft>
                          <a:spcPts val="0"/>
                        </a:spcAft>
                      </a:pPr>
                      <a:r>
                        <a:rPr lang="en-US" sz="1200" b="1" kern="100" dirty="0">
                          <a:latin typeface="Times New Roman"/>
                          <a:ea typeface="宋体"/>
                          <a:cs typeface="Times New Roman"/>
                        </a:rPr>
                        <a:t>LaF</a:t>
                      </a:r>
                      <a:r>
                        <a:rPr lang="en-US" sz="1200" b="1" kern="100" baseline="-25000" dirty="0">
                          <a:latin typeface="Times New Roman"/>
                          <a:ea typeface="宋体"/>
                          <a:cs typeface="Times New Roman"/>
                        </a:rPr>
                        <a:t>3</a:t>
                      </a:r>
                      <a:r>
                        <a:rPr lang="en-US" sz="1200" b="1" kern="100" dirty="0">
                          <a:latin typeface="Times New Roman"/>
                          <a:ea typeface="宋体"/>
                          <a:cs typeface="Times New Roman"/>
                        </a:rPr>
                        <a:t>(</a:t>
                      </a:r>
                      <a:r>
                        <a:rPr lang="en-US" sz="1200" b="1" kern="100" dirty="0" err="1">
                          <a:latin typeface="Times New Roman"/>
                          <a:ea typeface="宋体"/>
                          <a:cs typeface="Times New Roman"/>
                        </a:rPr>
                        <a:t>Yb</a:t>
                      </a:r>
                      <a:r>
                        <a:rPr lang="zh-CN" sz="1200" b="1" kern="100" dirty="0">
                          <a:latin typeface="Times New Roman"/>
                          <a:ea typeface="宋体"/>
                          <a:cs typeface="Times New Roman"/>
                        </a:rPr>
                        <a:t>、</a:t>
                      </a:r>
                      <a:r>
                        <a:rPr lang="en-US" sz="1200" b="1" kern="100" dirty="0">
                          <a:latin typeface="Times New Roman"/>
                          <a:ea typeface="宋体"/>
                          <a:cs typeface="Times New Roman"/>
                        </a:rPr>
                        <a:t>Fr)</a:t>
                      </a:r>
                      <a:endParaRPr lang="zh-CN" sz="1200" b="1" kern="100" dirty="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266700" algn="ctr">
                        <a:lnSpc>
                          <a:spcPts val="1600"/>
                        </a:lnSpc>
                        <a:spcAft>
                          <a:spcPts val="0"/>
                        </a:spcAft>
                      </a:pPr>
                      <a:r>
                        <a:rPr lang="zh-CN" sz="1200" b="1" kern="100" dirty="0">
                          <a:latin typeface="Times New Roman"/>
                          <a:ea typeface="宋体"/>
                          <a:cs typeface="Times New Roman"/>
                        </a:rPr>
                        <a:t>红外线检测</a:t>
                      </a:r>
                    </a:p>
                  </a:txBody>
                  <a:tcPr marL="28039" marR="2803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2253">
                <a:tc vMerge="1">
                  <a:txBody>
                    <a:bodyPr/>
                    <a:lstStyle/>
                    <a:p>
                      <a:endParaRPr lang="zh-CN" altLang="en-US"/>
                    </a:p>
                  </a:txBody>
                  <a:tcPr/>
                </a:tc>
                <a:tc vMerge="1">
                  <a:txBody>
                    <a:bodyPr/>
                    <a:lstStyle/>
                    <a:p>
                      <a:endParaRPr lang="zh-CN" altLang="en-US"/>
                    </a:p>
                  </a:txBody>
                  <a:tcPr/>
                </a:tc>
                <a:tc gridSpan="2">
                  <a:txBody>
                    <a:bodyPr/>
                    <a:lstStyle/>
                    <a:p>
                      <a:pPr indent="266700" algn="ctr">
                        <a:lnSpc>
                          <a:spcPts val="1600"/>
                        </a:lnSpc>
                        <a:spcAft>
                          <a:spcPts val="0"/>
                        </a:spcAft>
                      </a:pPr>
                      <a:r>
                        <a:rPr lang="zh-CN" sz="1200" b="1" kern="100">
                          <a:latin typeface="Times New Roman"/>
                          <a:ea typeface="宋体"/>
                          <a:cs typeface="Times New Roman"/>
                        </a:rPr>
                        <a:t>波数倍增效应</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lnSpc>
                          <a:spcPts val="1600"/>
                        </a:lnSpc>
                        <a:spcAft>
                          <a:spcPts val="0"/>
                        </a:spcAft>
                      </a:pPr>
                      <a:r>
                        <a:rPr lang="zh-CN" sz="1200" b="1" kern="100" dirty="0">
                          <a:latin typeface="Times New Roman"/>
                          <a:ea typeface="宋体"/>
                          <a:cs typeface="Times New Roman"/>
                        </a:rPr>
                        <a:t>压电体、</a:t>
                      </a:r>
                      <a:r>
                        <a:rPr lang="en-US" sz="1200" b="1" kern="100" dirty="0">
                          <a:latin typeface="Times New Roman"/>
                          <a:ea typeface="宋体"/>
                          <a:cs typeface="Times New Roman"/>
                        </a:rPr>
                        <a:t>Ba</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NaNb</a:t>
                      </a:r>
                      <a:r>
                        <a:rPr lang="en-US" sz="1200" b="1" kern="100" baseline="-25000" dirty="0">
                          <a:latin typeface="Times New Roman"/>
                          <a:ea typeface="宋体"/>
                          <a:cs typeface="Times New Roman"/>
                        </a:rPr>
                        <a:t>5</a:t>
                      </a:r>
                      <a:r>
                        <a:rPr lang="en-US" sz="1200" b="1" kern="100" dirty="0">
                          <a:latin typeface="Times New Roman"/>
                          <a:ea typeface="宋体"/>
                          <a:cs typeface="Times New Roman"/>
                        </a:rPr>
                        <a:t>O</a:t>
                      </a:r>
                      <a:r>
                        <a:rPr lang="en-US" sz="1200" b="1" kern="100" baseline="-25000" dirty="0">
                          <a:latin typeface="Times New Roman"/>
                          <a:ea typeface="宋体"/>
                          <a:cs typeface="Times New Roman"/>
                        </a:rPr>
                        <a:t>12</a:t>
                      </a:r>
                      <a:r>
                        <a:rPr lang="en-US" sz="1200" b="1" kern="100" dirty="0">
                          <a:latin typeface="Times New Roman"/>
                          <a:ea typeface="宋体"/>
                          <a:cs typeface="Times New Roman"/>
                        </a:rPr>
                        <a:t>(BNN)</a:t>
                      </a:r>
                      <a:r>
                        <a:rPr lang="zh-CN" sz="1200" b="1" kern="100" dirty="0">
                          <a:latin typeface="Times New Roman"/>
                          <a:ea typeface="宋体"/>
                          <a:cs typeface="Times New Roman"/>
                        </a:rPr>
                        <a:t>、</a:t>
                      </a:r>
                      <a:r>
                        <a:rPr lang="en-US" sz="1200" b="1" kern="100" dirty="0">
                          <a:latin typeface="Times New Roman"/>
                          <a:ea typeface="宋体"/>
                          <a:cs typeface="Times New Roman"/>
                        </a:rPr>
                        <a:t>LiNbO</a:t>
                      </a:r>
                      <a:r>
                        <a:rPr lang="en-US" sz="1200" b="1" kern="100" baseline="-25000" dirty="0">
                          <a:latin typeface="Times New Roman"/>
                          <a:ea typeface="宋体"/>
                          <a:cs typeface="Times New Roman"/>
                        </a:rPr>
                        <a:t>3</a:t>
                      </a:r>
                      <a:endParaRPr lang="zh-CN" sz="1200" b="1" kern="100" dirty="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14835">
                <a:tc vMerge="1">
                  <a:txBody>
                    <a:bodyPr/>
                    <a:lstStyle/>
                    <a:p>
                      <a:endParaRPr lang="zh-CN" altLang="en-US"/>
                    </a:p>
                  </a:txBody>
                  <a:tcPr/>
                </a:tc>
                <a:tc vMerge="1">
                  <a:txBody>
                    <a:bodyPr/>
                    <a:lstStyle/>
                    <a:p>
                      <a:endParaRPr lang="zh-CN" altLang="en-US"/>
                    </a:p>
                  </a:txBody>
                  <a:tcPr/>
                </a:tc>
                <a:tc rowSpan="2" gridSpan="2">
                  <a:txBody>
                    <a:bodyPr/>
                    <a:lstStyle/>
                    <a:p>
                      <a:pPr indent="266700" algn="ctr">
                        <a:lnSpc>
                          <a:spcPts val="1600"/>
                        </a:lnSpc>
                        <a:spcAft>
                          <a:spcPts val="0"/>
                        </a:spcAft>
                      </a:pPr>
                      <a:r>
                        <a:rPr lang="zh-CN" sz="1200" b="1" kern="100">
                          <a:latin typeface="Times New Roman"/>
                          <a:ea typeface="宋体"/>
                          <a:cs typeface="Times New Roman"/>
                        </a:rPr>
                        <a:t>荧光</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CN" altLang="en-US"/>
                    </a:p>
                  </a:txBody>
                  <a:tcPr/>
                </a:tc>
                <a:tc>
                  <a:txBody>
                    <a:bodyPr/>
                    <a:lstStyle/>
                    <a:p>
                      <a:pPr indent="266700" algn="just">
                        <a:lnSpc>
                          <a:spcPts val="1600"/>
                        </a:lnSpc>
                        <a:spcAft>
                          <a:spcPts val="0"/>
                        </a:spcAft>
                      </a:pPr>
                      <a:r>
                        <a:rPr lang="en-US" sz="1200" b="1" kern="100" dirty="0" err="1">
                          <a:latin typeface="Times New Roman"/>
                          <a:ea typeface="宋体"/>
                          <a:cs typeface="Times New Roman"/>
                        </a:rPr>
                        <a:t>ZnS</a:t>
                      </a:r>
                      <a:r>
                        <a:rPr lang="en-US" sz="1200" b="1" kern="100" dirty="0">
                          <a:latin typeface="Times New Roman"/>
                          <a:ea typeface="宋体"/>
                          <a:cs typeface="Times New Roman"/>
                        </a:rPr>
                        <a:t>(Cu</a:t>
                      </a:r>
                      <a:r>
                        <a:rPr lang="zh-CN" sz="1200" b="1" kern="100" dirty="0">
                          <a:latin typeface="Times New Roman"/>
                          <a:ea typeface="宋体"/>
                          <a:cs typeface="Times New Roman"/>
                        </a:rPr>
                        <a:t>、</a:t>
                      </a:r>
                      <a:r>
                        <a:rPr lang="en-US" sz="1200" b="1" kern="100" dirty="0">
                          <a:latin typeface="Times New Roman"/>
                          <a:ea typeface="宋体"/>
                          <a:cs typeface="Times New Roman"/>
                        </a:rPr>
                        <a:t>Al)</a:t>
                      </a:r>
                      <a:r>
                        <a:rPr lang="zh-CN" sz="1200" b="1" kern="100" dirty="0">
                          <a:latin typeface="Times New Roman"/>
                          <a:ea typeface="宋体"/>
                          <a:cs typeface="Times New Roman"/>
                        </a:rPr>
                        <a:t>、</a:t>
                      </a:r>
                      <a:r>
                        <a:rPr lang="en-US" sz="1200" b="1" kern="100" dirty="0">
                          <a:latin typeface="Times New Roman"/>
                          <a:ea typeface="宋体"/>
                          <a:cs typeface="Times New Roman"/>
                        </a:rPr>
                        <a:t>Y</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O</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S(</a:t>
                      </a:r>
                      <a:r>
                        <a:rPr lang="en-US" sz="1200" b="1" kern="100" dirty="0" err="1">
                          <a:latin typeface="Times New Roman"/>
                          <a:ea typeface="宋体"/>
                          <a:cs typeface="Times New Roman"/>
                        </a:rPr>
                        <a:t>Eu</a:t>
                      </a:r>
                      <a:r>
                        <a:rPr lang="en-US" sz="1200" b="1" kern="100" dirty="0">
                          <a:latin typeface="Times New Roman"/>
                          <a:ea typeface="宋体"/>
                          <a:cs typeface="Times New Roman"/>
                        </a:rPr>
                        <a:t>)</a:t>
                      </a:r>
                      <a:endParaRPr lang="zh-CN" sz="1200" b="1" kern="100" dirty="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dirty="0">
                          <a:latin typeface="Times New Roman"/>
                          <a:ea typeface="宋体"/>
                          <a:cs typeface="Times New Roman"/>
                        </a:rPr>
                        <a:t>彩色电视阴极射线管</a:t>
                      </a:r>
                    </a:p>
                  </a:txBody>
                  <a:tcPr marL="28039" marR="2803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7418">
                <a:tc vMerge="1">
                  <a:txBody>
                    <a:bodyPr/>
                    <a:lstStyle/>
                    <a:p>
                      <a:endParaRPr lang="zh-CN" altLang="en-US"/>
                    </a:p>
                  </a:txBody>
                  <a:tcPr/>
                </a:tc>
                <a:tc vMerge="1">
                  <a:txBody>
                    <a:bodyPr/>
                    <a:lstStyle/>
                    <a:p>
                      <a:endParaRPr lang="zh-CN" altLang="en-US"/>
                    </a:p>
                  </a:txBody>
                  <a:tcPr/>
                </a:tc>
                <a:tc gridSpan="2" vMerge="1">
                  <a:txBody>
                    <a:bodyPr/>
                    <a:lstStyle/>
                    <a:p>
                      <a:endParaRPr lang="zh-CN" altLang="en-US"/>
                    </a:p>
                  </a:txBody>
                  <a:tcPr/>
                </a:tc>
                <a:tc hMerge="1" vMerge="1">
                  <a:txBody>
                    <a:bodyPr/>
                    <a:lstStyle/>
                    <a:p>
                      <a:endParaRPr lang="zh-CN" altLang="en-US"/>
                    </a:p>
                  </a:txBody>
                  <a:tcPr/>
                </a:tc>
                <a:tc>
                  <a:txBody>
                    <a:bodyPr/>
                    <a:lstStyle/>
                    <a:p>
                      <a:pPr indent="266700" algn="just">
                        <a:lnSpc>
                          <a:spcPts val="1600"/>
                        </a:lnSpc>
                        <a:spcAft>
                          <a:spcPts val="0"/>
                        </a:spcAft>
                      </a:pPr>
                      <a:r>
                        <a:rPr lang="en-US" sz="1200" b="1" kern="100">
                          <a:latin typeface="Times New Roman"/>
                          <a:ea typeface="宋体"/>
                          <a:cs typeface="Times New Roman"/>
                        </a:rPr>
                        <a:t>ZnS(Cu</a:t>
                      </a:r>
                      <a:r>
                        <a:rPr lang="zh-CN" sz="1200" b="1" kern="100">
                          <a:latin typeface="Times New Roman"/>
                          <a:ea typeface="宋体"/>
                          <a:cs typeface="Times New Roman"/>
                        </a:rPr>
                        <a:t>、</a:t>
                      </a:r>
                      <a:r>
                        <a:rPr lang="en-US" sz="1200" b="1" kern="100">
                          <a:latin typeface="Times New Roman"/>
                          <a:ea typeface="宋体"/>
                          <a:cs typeface="Times New Roman"/>
                        </a:rPr>
                        <a:t>Al)</a:t>
                      </a:r>
                      <a:endParaRPr lang="zh-CN" sz="1200" b="1" kern="10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en-US" sz="1200" b="1" kern="100" dirty="0">
                          <a:latin typeface="Times New Roman"/>
                          <a:ea typeface="宋体"/>
                          <a:cs typeface="Times New Roman"/>
                        </a:rPr>
                        <a:t>X</a:t>
                      </a:r>
                      <a:r>
                        <a:rPr lang="zh-CN" sz="1200" b="1" kern="100" dirty="0">
                          <a:latin typeface="Times New Roman"/>
                          <a:ea typeface="宋体"/>
                          <a:cs typeface="Times New Roman"/>
                        </a:rPr>
                        <a:t>射线监控器</a:t>
                      </a:r>
                    </a:p>
                  </a:txBody>
                  <a:tcPr marL="28039" marR="2803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7418">
                <a:tc vMerge="1">
                  <a:txBody>
                    <a:bodyPr/>
                    <a:lstStyle/>
                    <a:p>
                      <a:endParaRPr lang="zh-CN" altLang="en-US"/>
                    </a:p>
                  </a:txBody>
                  <a:tcPr/>
                </a:tc>
                <a:tc vMerge="1">
                  <a:txBody>
                    <a:bodyPr/>
                    <a:lstStyle/>
                    <a:p>
                      <a:endParaRPr lang="zh-CN" altLang="en-US"/>
                    </a:p>
                  </a:txBody>
                  <a:tcPr/>
                </a:tc>
                <a:tc gridSpan="2">
                  <a:txBody>
                    <a:bodyPr/>
                    <a:lstStyle/>
                    <a:p>
                      <a:pPr indent="266700" algn="ctr">
                        <a:lnSpc>
                          <a:spcPts val="1600"/>
                        </a:lnSpc>
                        <a:spcAft>
                          <a:spcPts val="0"/>
                        </a:spcAft>
                      </a:pPr>
                      <a:r>
                        <a:rPr lang="zh-CN" sz="1200" b="1" kern="100">
                          <a:latin typeface="Times New Roman"/>
                          <a:ea typeface="宋体"/>
                          <a:cs typeface="Times New Roman"/>
                        </a:rPr>
                        <a:t>热荧光</a:t>
                      </a: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lnSpc>
                          <a:spcPts val="1600"/>
                        </a:lnSpc>
                        <a:spcAft>
                          <a:spcPts val="0"/>
                        </a:spcAft>
                      </a:pPr>
                      <a:r>
                        <a:rPr lang="en-US" sz="1200" b="1" kern="100">
                          <a:latin typeface="Times New Roman"/>
                          <a:ea typeface="宋体"/>
                          <a:cs typeface="Times New Roman"/>
                        </a:rPr>
                        <a:t>CaF</a:t>
                      </a:r>
                      <a:r>
                        <a:rPr lang="en-US" sz="1200" b="1" kern="100" baseline="-25000">
                          <a:latin typeface="Times New Roman"/>
                          <a:ea typeface="宋体"/>
                          <a:cs typeface="Times New Roman"/>
                        </a:rPr>
                        <a:t>2</a:t>
                      </a:r>
                      <a:endParaRPr lang="zh-CN" sz="1200" b="1" kern="100">
                        <a:latin typeface="Times New Roman"/>
                        <a:ea typeface="宋体"/>
                        <a:cs typeface="Times New Roman"/>
                      </a:endParaRPr>
                    </a:p>
                  </a:txBody>
                  <a:tcPr marL="28039" marR="280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266700" algn="ctr">
                        <a:lnSpc>
                          <a:spcPts val="1600"/>
                        </a:lnSpc>
                        <a:spcAft>
                          <a:spcPts val="0"/>
                        </a:spcAft>
                      </a:pPr>
                      <a:r>
                        <a:rPr lang="zh-CN" sz="1200" b="1" kern="100" dirty="0">
                          <a:latin typeface="Times New Roman"/>
                          <a:ea typeface="宋体"/>
                          <a:cs typeface="Times New Roman"/>
                        </a:rPr>
                        <a:t>热荧光计</a:t>
                      </a:r>
                    </a:p>
                  </a:txBody>
                  <a:tcPr marL="28039" marR="2803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01D3CFF9-F10B-42BE-BE0D-576FF840733D}" type="slidenum">
              <a:rPr lang="en-US" altLang="zh-CN" sz="1400" b="0" smtClean="0">
                <a:solidFill>
                  <a:srgbClr val="FF5050"/>
                </a:solidFill>
              </a:rPr>
              <a:pPr eaLnBrk="1" hangingPunct="1"/>
              <a:t>41</a:t>
            </a:fld>
            <a:endParaRPr lang="en-US" altLang="zh-CN" sz="1400" b="0" smtClean="0">
              <a:solidFill>
                <a:srgbClr val="FF5050"/>
              </a:solidFill>
            </a:endParaRPr>
          </a:p>
        </p:txBody>
      </p:sp>
      <p:graphicFrame>
        <p:nvGraphicFramePr>
          <p:cNvPr id="5" name="表格 4"/>
          <p:cNvGraphicFramePr>
            <a:graphicFrameLocks noGrp="1"/>
          </p:cNvGraphicFramePr>
          <p:nvPr/>
        </p:nvGraphicFramePr>
        <p:xfrm>
          <a:off x="468313" y="1125538"/>
          <a:ext cx="8280400" cy="5214937"/>
        </p:xfrm>
        <a:graphic>
          <a:graphicData uri="http://schemas.openxmlformats.org/drawingml/2006/table">
            <a:tbl>
              <a:tblPr/>
              <a:tblGrid>
                <a:gridCol w="1008049"/>
                <a:gridCol w="936045"/>
                <a:gridCol w="1872090"/>
                <a:gridCol w="2304111"/>
                <a:gridCol w="2160104"/>
              </a:tblGrid>
              <a:tr h="203183">
                <a:tc>
                  <a:txBody>
                    <a:bodyPr/>
                    <a:lstStyle/>
                    <a:p>
                      <a:pPr indent="266700" algn="ctr">
                        <a:lnSpc>
                          <a:spcPts val="1560"/>
                        </a:lnSpc>
                        <a:spcAft>
                          <a:spcPts val="0"/>
                        </a:spcAft>
                      </a:pPr>
                      <a:r>
                        <a:rPr lang="zh-CN" sz="1200" b="1" kern="100" dirty="0">
                          <a:latin typeface="Times New Roman"/>
                          <a:ea typeface="宋体"/>
                          <a:cs typeface="Times New Roman"/>
                        </a:rPr>
                        <a:t>名称</a:t>
                      </a:r>
                    </a:p>
                  </a:txBody>
                  <a:tcPr marL="24128" marR="24128"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输出</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原理</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Bef>
                          <a:spcPts val="600"/>
                        </a:spcBef>
                        <a:spcAft>
                          <a:spcPts val="0"/>
                        </a:spcAft>
                      </a:pPr>
                      <a:r>
                        <a:rPr lang="zh-CN" sz="1200" b="1" kern="100">
                          <a:latin typeface="Times New Roman"/>
                          <a:ea typeface="宋体"/>
                          <a:cs typeface="Times New Roman"/>
                        </a:rPr>
                        <a:t>材料例子（形态）</a:t>
                      </a:r>
                      <a:endParaRPr lang="zh-CN" sz="1200" b="1" kern="100">
                        <a:latin typeface="Times New Roman"/>
                        <a:ea typeface="黑体"/>
                        <a:cs typeface="Times New Roman"/>
                      </a:endParaRP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Bef>
                          <a:spcPts val="600"/>
                        </a:spcBef>
                        <a:spcAft>
                          <a:spcPts val="0"/>
                        </a:spcAft>
                      </a:pPr>
                      <a:r>
                        <a:rPr lang="zh-CN" sz="1200" b="1" kern="100">
                          <a:latin typeface="Times New Roman"/>
                          <a:ea typeface="宋体"/>
                          <a:cs typeface="Times New Roman"/>
                        </a:rPr>
                        <a:t>应用</a:t>
                      </a:r>
                      <a:endParaRPr lang="zh-CN" sz="1200" b="1" kern="100">
                        <a:latin typeface="Times New Roman"/>
                        <a:ea typeface="黑体"/>
                        <a:cs typeface="Times New Roman"/>
                      </a:endParaRPr>
                    </a:p>
                  </a:txBody>
                  <a:tcPr marL="24128" marR="24128"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6367">
                <a:tc rowSpan="6">
                  <a:txBody>
                    <a:bodyPr/>
                    <a:lstStyle/>
                    <a:p>
                      <a:pPr indent="266700" algn="ctr">
                        <a:lnSpc>
                          <a:spcPts val="1560"/>
                        </a:lnSpc>
                        <a:spcAft>
                          <a:spcPts val="0"/>
                        </a:spcAft>
                      </a:pPr>
                      <a:r>
                        <a:rPr lang="zh-CN" sz="1200" b="1" kern="100" dirty="0">
                          <a:latin typeface="Times New Roman"/>
                          <a:ea typeface="宋体"/>
                          <a:cs typeface="Times New Roman"/>
                        </a:rPr>
                        <a:t>气敏元件</a:t>
                      </a:r>
                    </a:p>
                  </a:txBody>
                  <a:tcPr marL="24128" marR="2412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indent="266700" algn="ctr">
                        <a:lnSpc>
                          <a:spcPts val="1560"/>
                        </a:lnSpc>
                        <a:spcAft>
                          <a:spcPts val="0"/>
                        </a:spcAft>
                      </a:pPr>
                      <a:r>
                        <a:rPr lang="zh-CN" sz="1200" b="1" kern="100" dirty="0">
                          <a:latin typeface="Times New Roman"/>
                          <a:ea typeface="宋体"/>
                          <a:cs typeface="Times New Roman"/>
                        </a:rPr>
                        <a:t>电阻变化</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dirty="0">
                          <a:latin typeface="Times New Roman"/>
                          <a:ea typeface="宋体"/>
                          <a:cs typeface="Times New Roman"/>
                        </a:rPr>
                        <a:t>接触可烧性气体</a:t>
                      </a:r>
                      <a:r>
                        <a:rPr lang="zh-CN" sz="1200" b="1" kern="100" dirty="0" smtClean="0">
                          <a:latin typeface="Times New Roman"/>
                          <a:ea typeface="宋体"/>
                          <a:cs typeface="Times New Roman"/>
                        </a:rPr>
                        <a:t>燃烧</a:t>
                      </a:r>
                      <a:endParaRPr lang="en-US" altLang="zh-CN" sz="1200" b="1" kern="100" dirty="0" smtClean="0">
                        <a:latin typeface="Times New Roman"/>
                        <a:ea typeface="宋体"/>
                        <a:cs typeface="Times New Roman"/>
                      </a:endParaRPr>
                    </a:p>
                    <a:p>
                      <a:pPr indent="266700" algn="ctr">
                        <a:lnSpc>
                          <a:spcPts val="1560"/>
                        </a:lnSpc>
                        <a:spcAft>
                          <a:spcPts val="0"/>
                        </a:spcAft>
                      </a:pPr>
                      <a:r>
                        <a:rPr lang="zh-CN" sz="1200" b="1" kern="100" dirty="0" smtClean="0">
                          <a:latin typeface="Times New Roman"/>
                          <a:ea typeface="宋体"/>
                          <a:cs typeface="Times New Roman"/>
                        </a:rPr>
                        <a:t>反应热</a:t>
                      </a:r>
                      <a:endParaRPr lang="zh-CN" sz="1200" b="1" kern="100" dirty="0">
                        <a:latin typeface="Times New Roman"/>
                        <a:ea typeface="宋体"/>
                        <a:cs typeface="Times New Roman"/>
                      </a:endParaRP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560"/>
                        </a:lnSpc>
                        <a:spcAft>
                          <a:spcPts val="0"/>
                        </a:spcAft>
                      </a:pPr>
                      <a:r>
                        <a:rPr lang="en-US" sz="1200" b="1" kern="100">
                          <a:latin typeface="Times New Roman"/>
                          <a:ea typeface="宋体"/>
                          <a:cs typeface="Times New Roman"/>
                        </a:rPr>
                        <a:t>Pt</a:t>
                      </a:r>
                      <a:r>
                        <a:rPr lang="zh-CN" sz="1200" b="1" kern="100">
                          <a:latin typeface="Times New Roman"/>
                          <a:ea typeface="宋体"/>
                          <a:cs typeface="Times New Roman"/>
                        </a:rPr>
                        <a:t>催化剂、</a:t>
                      </a:r>
                      <a:r>
                        <a:rPr lang="en-US" sz="1200" b="1" kern="100">
                          <a:latin typeface="Times New Roman"/>
                          <a:ea typeface="宋体"/>
                          <a:cs typeface="Times New Roman"/>
                        </a:rPr>
                        <a:t>Al</a:t>
                      </a:r>
                      <a:r>
                        <a:rPr lang="en-US" sz="1200" b="1" kern="100" baseline="-25000">
                          <a:latin typeface="Times New Roman"/>
                          <a:ea typeface="宋体"/>
                          <a:cs typeface="Times New Roman"/>
                        </a:rPr>
                        <a:t>2</a:t>
                      </a:r>
                      <a:r>
                        <a:rPr lang="en-US" sz="1200" b="1" kern="100">
                          <a:latin typeface="Times New Roman"/>
                          <a:ea typeface="宋体"/>
                          <a:cs typeface="Times New Roman"/>
                        </a:rPr>
                        <a:t>O</a:t>
                      </a:r>
                      <a:r>
                        <a:rPr lang="en-US" sz="1200" b="1" kern="100" baseline="-25000">
                          <a:latin typeface="Times New Roman"/>
                          <a:ea typeface="宋体"/>
                          <a:cs typeface="Times New Roman"/>
                        </a:rPr>
                        <a:t>3</a:t>
                      </a:r>
                      <a:r>
                        <a:rPr lang="zh-CN" sz="1200" b="1" kern="100">
                          <a:latin typeface="Times New Roman"/>
                          <a:ea typeface="宋体"/>
                          <a:cs typeface="Times New Roman"/>
                        </a:rPr>
                        <a:t>、</a:t>
                      </a:r>
                      <a:r>
                        <a:rPr lang="en-US" sz="1200" b="1" kern="100">
                          <a:latin typeface="Times New Roman"/>
                          <a:ea typeface="宋体"/>
                          <a:cs typeface="Times New Roman"/>
                        </a:rPr>
                        <a:t>Pt</a:t>
                      </a:r>
                      <a:r>
                        <a:rPr lang="zh-CN" sz="1200" b="1" kern="100">
                          <a:latin typeface="Times New Roman"/>
                          <a:ea typeface="宋体"/>
                          <a:cs typeface="Times New Roman"/>
                        </a:rPr>
                        <a:t>系</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可燃性气体浓度计</a:t>
                      </a:r>
                    </a:p>
                    <a:p>
                      <a:pPr indent="266700" algn="ctr">
                        <a:lnSpc>
                          <a:spcPts val="1560"/>
                        </a:lnSpc>
                        <a:spcAft>
                          <a:spcPts val="0"/>
                        </a:spcAft>
                      </a:pPr>
                      <a:r>
                        <a:rPr lang="zh-CN" sz="1200" b="1" kern="100">
                          <a:latin typeface="Times New Roman"/>
                          <a:ea typeface="宋体"/>
                          <a:cs typeface="Times New Roman"/>
                        </a:rPr>
                        <a:t>报警器</a:t>
                      </a:r>
                    </a:p>
                  </a:txBody>
                  <a:tcPr marL="24128" marR="241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2734">
                <a:tc vMerge="1">
                  <a:txBody>
                    <a:bodyPr/>
                    <a:lstStyle/>
                    <a:p>
                      <a:endParaRPr lang="zh-CN" altLang="en-US"/>
                    </a:p>
                  </a:txBody>
                  <a:tcPr/>
                </a:tc>
                <a:tc vMerge="1">
                  <a:txBody>
                    <a:bodyPr/>
                    <a:lstStyle/>
                    <a:p>
                      <a:endParaRPr lang="zh-CN" altLang="en-US"/>
                    </a:p>
                  </a:txBody>
                  <a:tcPr/>
                </a:tc>
                <a:tc>
                  <a:txBody>
                    <a:bodyPr/>
                    <a:lstStyle/>
                    <a:p>
                      <a:pPr indent="266700" algn="ctr">
                        <a:lnSpc>
                          <a:spcPts val="1560"/>
                        </a:lnSpc>
                        <a:spcAft>
                          <a:spcPts val="0"/>
                        </a:spcAft>
                      </a:pPr>
                      <a:r>
                        <a:rPr lang="zh-CN" sz="1200" b="1" kern="100" dirty="0">
                          <a:latin typeface="Times New Roman"/>
                          <a:ea typeface="宋体"/>
                          <a:cs typeface="Times New Roman"/>
                        </a:rPr>
                        <a:t>由于氧化物半导体的气体吸附引起的电荷移动</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560"/>
                        </a:lnSpc>
                        <a:spcAft>
                          <a:spcPts val="0"/>
                        </a:spcAft>
                      </a:pPr>
                      <a:r>
                        <a:rPr lang="en-US" sz="1200" b="1" kern="100" dirty="0">
                          <a:latin typeface="Times New Roman"/>
                          <a:ea typeface="宋体"/>
                          <a:cs typeface="Times New Roman"/>
                        </a:rPr>
                        <a:t>SnO</a:t>
                      </a:r>
                      <a:r>
                        <a:rPr lang="en-US" sz="1200" b="1" kern="100" baseline="-25000" dirty="0">
                          <a:latin typeface="Times New Roman"/>
                          <a:ea typeface="宋体"/>
                          <a:cs typeface="Times New Roman"/>
                        </a:rPr>
                        <a:t>2</a:t>
                      </a:r>
                      <a:r>
                        <a:rPr lang="zh-CN" sz="1200" b="1" kern="100" dirty="0">
                          <a:latin typeface="Times New Roman"/>
                          <a:ea typeface="宋体"/>
                          <a:cs typeface="Times New Roman"/>
                        </a:rPr>
                        <a:t>、</a:t>
                      </a:r>
                      <a:r>
                        <a:rPr lang="en-US" sz="1200" b="1" kern="100" dirty="0">
                          <a:latin typeface="Times New Roman"/>
                          <a:ea typeface="宋体"/>
                          <a:cs typeface="Times New Roman"/>
                        </a:rPr>
                        <a:t>In</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O</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a:t>
                      </a:r>
                      <a:r>
                        <a:rPr lang="en-US" sz="1200" b="1" kern="100" dirty="0">
                          <a:latin typeface="Times New Roman"/>
                          <a:ea typeface="宋体"/>
                          <a:cs typeface="Times New Roman"/>
                        </a:rPr>
                        <a:t>ZnO</a:t>
                      </a:r>
                      <a:r>
                        <a:rPr lang="zh-CN" sz="1200" b="1" kern="100" dirty="0">
                          <a:latin typeface="Times New Roman"/>
                          <a:ea typeface="宋体"/>
                          <a:cs typeface="Times New Roman"/>
                        </a:rPr>
                        <a:t>、</a:t>
                      </a:r>
                      <a:r>
                        <a:rPr lang="en-US" sz="1200" b="1" kern="100" dirty="0">
                          <a:latin typeface="Times New Roman"/>
                          <a:ea typeface="宋体"/>
                          <a:cs typeface="Times New Roman"/>
                        </a:rPr>
                        <a:t>WO</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a:t>
                      </a:r>
                      <a:r>
                        <a:rPr lang="en-US" sz="1200" b="1" kern="100" dirty="0" err="1">
                          <a:latin typeface="Times New Roman"/>
                          <a:ea typeface="宋体"/>
                          <a:cs typeface="Times New Roman"/>
                        </a:rPr>
                        <a:t>NiO</a:t>
                      </a:r>
                      <a:r>
                        <a:rPr lang="zh-CN" sz="1200" b="1" kern="100" dirty="0">
                          <a:latin typeface="Times New Roman"/>
                          <a:ea typeface="宋体"/>
                          <a:cs typeface="Times New Roman"/>
                        </a:rPr>
                        <a:t>、</a:t>
                      </a:r>
                      <a:r>
                        <a:rPr lang="en-US" sz="1200" b="1" kern="100" dirty="0">
                          <a:latin typeface="Times New Roman"/>
                          <a:ea typeface="宋体"/>
                          <a:cs typeface="Times New Roman"/>
                          <a:sym typeface="Symbol"/>
                        </a:rPr>
                        <a:t></a:t>
                      </a:r>
                      <a:r>
                        <a:rPr lang="en-US" sz="1200" b="1" kern="100" dirty="0">
                          <a:latin typeface="Times New Roman"/>
                          <a:ea typeface="宋体"/>
                          <a:cs typeface="Times New Roman"/>
                        </a:rPr>
                        <a:t>-Fe</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O</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a:t>
                      </a:r>
                      <a:r>
                        <a:rPr lang="en-US" sz="1200" b="1" kern="100" dirty="0" err="1">
                          <a:latin typeface="Times New Roman"/>
                          <a:ea typeface="宋体"/>
                          <a:cs typeface="Times New Roman"/>
                        </a:rPr>
                        <a:t>CoO</a:t>
                      </a:r>
                      <a:r>
                        <a:rPr lang="zh-CN" sz="1200" b="1" kern="100" dirty="0">
                          <a:latin typeface="Times New Roman"/>
                          <a:ea typeface="宋体"/>
                          <a:cs typeface="Times New Roman"/>
                        </a:rPr>
                        <a:t>、</a:t>
                      </a:r>
                      <a:r>
                        <a:rPr lang="en-US" sz="1200" b="1" kern="100" dirty="0">
                          <a:latin typeface="Times New Roman"/>
                          <a:ea typeface="宋体"/>
                          <a:cs typeface="Times New Roman"/>
                        </a:rPr>
                        <a:t>Cr</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O</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a:t>
                      </a:r>
                      <a:r>
                        <a:rPr lang="en-US" sz="1200" b="1" kern="100" dirty="0">
                          <a:latin typeface="Times New Roman"/>
                          <a:ea typeface="宋体"/>
                          <a:cs typeface="Times New Roman"/>
                        </a:rPr>
                        <a:t>TiO</a:t>
                      </a:r>
                      <a:r>
                        <a:rPr lang="en-US" sz="1200" b="1" kern="100" baseline="-25000" dirty="0">
                          <a:latin typeface="Times New Roman"/>
                          <a:ea typeface="宋体"/>
                          <a:cs typeface="Times New Roman"/>
                        </a:rPr>
                        <a:t>2</a:t>
                      </a:r>
                      <a:r>
                        <a:rPr lang="zh-CN" sz="1200" b="1" kern="100" dirty="0">
                          <a:latin typeface="Times New Roman"/>
                          <a:ea typeface="宋体"/>
                          <a:cs typeface="Times New Roman"/>
                        </a:rPr>
                        <a:t>、</a:t>
                      </a:r>
                      <a:r>
                        <a:rPr lang="en-US" sz="1200" b="1" kern="100" dirty="0">
                          <a:latin typeface="Times New Roman"/>
                          <a:ea typeface="宋体"/>
                          <a:cs typeface="Times New Roman"/>
                        </a:rPr>
                        <a:t>LaNiO</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a:t>
                      </a:r>
                      <a:r>
                        <a:rPr lang="en-US" sz="1200" b="1" kern="100" dirty="0">
                          <a:latin typeface="Times New Roman"/>
                          <a:ea typeface="宋体"/>
                          <a:cs typeface="Times New Roman"/>
                        </a:rPr>
                        <a:t>(La</a:t>
                      </a:r>
                      <a:r>
                        <a:rPr lang="zh-CN" sz="1200" b="1" kern="100" dirty="0">
                          <a:latin typeface="Times New Roman"/>
                          <a:ea typeface="宋体"/>
                          <a:cs typeface="Times New Roman"/>
                        </a:rPr>
                        <a:t>、</a:t>
                      </a:r>
                      <a:r>
                        <a:rPr lang="en-US" sz="1200" b="1" kern="100" dirty="0" err="1">
                          <a:latin typeface="Times New Roman"/>
                          <a:ea typeface="宋体"/>
                          <a:cs typeface="Times New Roman"/>
                        </a:rPr>
                        <a:t>Sr</a:t>
                      </a:r>
                      <a:r>
                        <a:rPr lang="en-US" sz="1200" b="1" kern="100" dirty="0">
                          <a:latin typeface="Times New Roman"/>
                          <a:ea typeface="宋体"/>
                          <a:cs typeface="Times New Roman"/>
                        </a:rPr>
                        <a:t>)CoO</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a:t>
                      </a:r>
                      <a:r>
                        <a:rPr lang="en-US" sz="1200" b="1" kern="100" dirty="0">
                          <a:latin typeface="Times New Roman"/>
                          <a:ea typeface="宋体"/>
                          <a:cs typeface="Times New Roman"/>
                        </a:rPr>
                        <a:t>(</a:t>
                      </a:r>
                      <a:r>
                        <a:rPr lang="en-US" sz="1200" b="1" kern="100" dirty="0" err="1">
                          <a:latin typeface="Times New Roman"/>
                          <a:ea typeface="宋体"/>
                          <a:cs typeface="Times New Roman"/>
                        </a:rPr>
                        <a:t>Ba</a:t>
                      </a:r>
                      <a:r>
                        <a:rPr lang="zh-CN" sz="1200" b="1" kern="100" dirty="0">
                          <a:latin typeface="Times New Roman"/>
                          <a:ea typeface="宋体"/>
                          <a:cs typeface="Times New Roman"/>
                        </a:rPr>
                        <a:t>、</a:t>
                      </a:r>
                      <a:r>
                        <a:rPr lang="en-US" sz="1200" b="1" kern="100" dirty="0">
                          <a:latin typeface="Times New Roman"/>
                          <a:ea typeface="宋体"/>
                          <a:cs typeface="Times New Roman"/>
                        </a:rPr>
                        <a:t>La)TiO</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a:t>
                      </a:r>
                      <a:r>
                        <a:rPr lang="en-US" sz="1200" b="1" kern="100" dirty="0">
                          <a:latin typeface="Times New Roman"/>
                          <a:ea typeface="宋体"/>
                          <a:cs typeface="Times New Roman"/>
                        </a:rPr>
                        <a:t>ZnSnO</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等</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560"/>
                        </a:lnSpc>
                        <a:spcBef>
                          <a:spcPts val="600"/>
                        </a:spcBef>
                        <a:spcAft>
                          <a:spcPts val="0"/>
                        </a:spcAft>
                      </a:pPr>
                      <a:r>
                        <a:rPr lang="zh-CN" sz="1200" b="1" kern="100">
                          <a:latin typeface="Times New Roman"/>
                          <a:ea typeface="宋体"/>
                          <a:cs typeface="Times New Roman"/>
                        </a:rPr>
                        <a:t>气体报警器</a:t>
                      </a:r>
                      <a:endParaRPr lang="zh-CN" sz="1200" b="1" kern="100">
                        <a:latin typeface="Times New Roman"/>
                        <a:ea typeface="黑体"/>
                        <a:cs typeface="Times New Roman"/>
                      </a:endParaRPr>
                    </a:p>
                  </a:txBody>
                  <a:tcPr marL="24128" marR="241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6367">
                <a:tc vMerge="1">
                  <a:txBody>
                    <a:bodyPr/>
                    <a:lstStyle/>
                    <a:p>
                      <a:endParaRPr lang="zh-CN" altLang="en-US"/>
                    </a:p>
                  </a:txBody>
                  <a:tcPr/>
                </a:tc>
                <a:tc vMerge="1">
                  <a:txBody>
                    <a:bodyPr/>
                    <a:lstStyle/>
                    <a:p>
                      <a:endParaRPr lang="zh-CN" altLang="en-US"/>
                    </a:p>
                  </a:txBody>
                  <a:tcPr/>
                </a:tc>
                <a:tc>
                  <a:txBody>
                    <a:bodyPr/>
                    <a:lstStyle/>
                    <a:p>
                      <a:pPr indent="266700" algn="ctr">
                        <a:lnSpc>
                          <a:spcPts val="1560"/>
                        </a:lnSpc>
                        <a:spcAft>
                          <a:spcPts val="0"/>
                        </a:spcAft>
                      </a:pPr>
                      <a:r>
                        <a:rPr lang="zh-CN" sz="1200" b="1" kern="100" dirty="0">
                          <a:latin typeface="Times New Roman"/>
                          <a:ea typeface="宋体"/>
                          <a:cs typeface="Times New Roman"/>
                        </a:rPr>
                        <a:t>由气体热传导发热引起的热敏电阻的温度变化</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560"/>
                        </a:lnSpc>
                        <a:spcAft>
                          <a:spcPts val="0"/>
                        </a:spcAft>
                      </a:pPr>
                      <a:r>
                        <a:rPr lang="zh-CN" sz="1200" b="1" kern="100">
                          <a:latin typeface="Times New Roman"/>
                          <a:ea typeface="宋体"/>
                          <a:cs typeface="Times New Roman"/>
                        </a:rPr>
                        <a:t>热敏电阻</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高浓度气体用敏感元件</a:t>
                      </a:r>
                    </a:p>
                  </a:txBody>
                  <a:tcPr marL="24128" marR="241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6367">
                <a:tc vMerge="1">
                  <a:txBody>
                    <a:bodyPr/>
                    <a:lstStyle/>
                    <a:p>
                      <a:endParaRPr lang="zh-CN" altLang="en-US"/>
                    </a:p>
                  </a:txBody>
                  <a:tcPr/>
                </a:tc>
                <a:tc vMerge="1">
                  <a:txBody>
                    <a:bodyPr/>
                    <a:lstStyle/>
                    <a:p>
                      <a:endParaRPr lang="zh-CN" altLang="en-US"/>
                    </a:p>
                  </a:txBody>
                  <a:tcPr/>
                </a:tc>
                <a:tc>
                  <a:txBody>
                    <a:bodyPr/>
                    <a:lstStyle/>
                    <a:p>
                      <a:pPr indent="266700" algn="ctr">
                        <a:lnSpc>
                          <a:spcPts val="1560"/>
                        </a:lnSpc>
                        <a:spcAft>
                          <a:spcPts val="0"/>
                        </a:spcAft>
                      </a:pPr>
                      <a:r>
                        <a:rPr lang="zh-CN" sz="1200" b="1" kern="100" dirty="0">
                          <a:latin typeface="Times New Roman"/>
                          <a:ea typeface="宋体"/>
                          <a:cs typeface="Times New Roman"/>
                        </a:rPr>
                        <a:t>氧化物半导体的化学量变化</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560"/>
                        </a:lnSpc>
                        <a:spcAft>
                          <a:spcPts val="0"/>
                        </a:spcAft>
                      </a:pPr>
                      <a:r>
                        <a:rPr lang="en-US" sz="1200" b="1" kern="100">
                          <a:latin typeface="Times New Roman"/>
                          <a:ea typeface="宋体"/>
                          <a:cs typeface="Times New Roman"/>
                        </a:rPr>
                        <a:t>TiO</a:t>
                      </a:r>
                      <a:r>
                        <a:rPr lang="en-US" sz="1200" b="1" kern="100" baseline="-25000">
                          <a:latin typeface="Times New Roman"/>
                          <a:ea typeface="宋体"/>
                          <a:cs typeface="Times New Roman"/>
                        </a:rPr>
                        <a:t>2</a:t>
                      </a:r>
                      <a:r>
                        <a:rPr lang="zh-CN" sz="1200" b="1" kern="100">
                          <a:latin typeface="Times New Roman"/>
                          <a:ea typeface="宋体"/>
                          <a:cs typeface="Times New Roman"/>
                        </a:rPr>
                        <a:t>、</a:t>
                      </a:r>
                      <a:r>
                        <a:rPr lang="en-US" sz="1200" b="1" kern="100">
                          <a:latin typeface="Times New Roman"/>
                          <a:ea typeface="宋体"/>
                          <a:cs typeface="Times New Roman"/>
                        </a:rPr>
                        <a:t>CoO-MgO</a:t>
                      </a:r>
                      <a:endParaRPr lang="zh-CN" sz="1200" b="1" kern="100">
                        <a:latin typeface="Times New Roman"/>
                        <a:ea typeface="宋体"/>
                        <a:cs typeface="Times New Roman"/>
                      </a:endParaRP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汽车氧敏元件</a:t>
                      </a:r>
                    </a:p>
                  </a:txBody>
                  <a:tcPr marL="24128" marR="241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550">
                <a:tc vMerge="1">
                  <a:txBody>
                    <a:bodyPr/>
                    <a:lstStyle/>
                    <a:p>
                      <a:endParaRPr lang="zh-CN" altLang="en-US"/>
                    </a:p>
                  </a:txBody>
                  <a:tcPr/>
                </a:tc>
                <a:tc>
                  <a:txBody>
                    <a:bodyPr/>
                    <a:lstStyle/>
                    <a:p>
                      <a:pPr indent="266700" algn="ctr">
                        <a:lnSpc>
                          <a:spcPts val="1560"/>
                        </a:lnSpc>
                        <a:spcAft>
                          <a:spcPts val="0"/>
                        </a:spcAft>
                      </a:pPr>
                      <a:r>
                        <a:rPr lang="zh-CN" sz="1200" b="1" kern="100">
                          <a:latin typeface="Times New Roman"/>
                          <a:ea typeface="宋体"/>
                          <a:cs typeface="Times New Roman"/>
                        </a:rPr>
                        <a:t>电动势</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dirty="0">
                          <a:latin typeface="Times New Roman"/>
                          <a:ea typeface="宋体"/>
                          <a:cs typeface="Times New Roman"/>
                        </a:rPr>
                        <a:t>高温固体电解质氧浓淡电池</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560"/>
                        </a:lnSpc>
                        <a:spcAft>
                          <a:spcPts val="0"/>
                        </a:spcAft>
                      </a:pPr>
                      <a:r>
                        <a:rPr lang="zh-CN" sz="1200" b="1" kern="100" dirty="0">
                          <a:latin typeface="Times New Roman"/>
                          <a:ea typeface="宋体"/>
                          <a:cs typeface="Times New Roman"/>
                        </a:rPr>
                        <a:t>稳定化氧化锆</a:t>
                      </a:r>
                      <a:r>
                        <a:rPr lang="en-US" sz="1200" b="1" kern="100" dirty="0">
                          <a:latin typeface="Times New Roman"/>
                          <a:ea typeface="宋体"/>
                          <a:cs typeface="Times New Roman"/>
                        </a:rPr>
                        <a:t>(ZrO</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-CaO- MgO-Y</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O</a:t>
                      </a:r>
                      <a:r>
                        <a:rPr lang="en-US" sz="1200" b="1" kern="100" baseline="-25000" dirty="0">
                          <a:latin typeface="Times New Roman"/>
                          <a:ea typeface="宋体"/>
                          <a:cs typeface="Times New Roman"/>
                        </a:rPr>
                        <a:t>3</a:t>
                      </a:r>
                      <a:r>
                        <a:rPr lang="en-US" sz="1200" b="1" kern="100" dirty="0">
                          <a:latin typeface="Times New Roman"/>
                          <a:ea typeface="宋体"/>
                          <a:cs typeface="Times New Roman"/>
                        </a:rPr>
                        <a:t>-LaO</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等</a:t>
                      </a:r>
                      <a:r>
                        <a:rPr lang="en-US" sz="1200" b="1" kern="100" dirty="0">
                          <a:latin typeface="Times New Roman"/>
                          <a:ea typeface="宋体"/>
                          <a:cs typeface="Times New Roman"/>
                        </a:rPr>
                        <a:t>)</a:t>
                      </a:r>
                      <a:r>
                        <a:rPr lang="zh-CN" sz="1200" b="1" kern="100" dirty="0">
                          <a:latin typeface="Times New Roman"/>
                          <a:ea typeface="宋体"/>
                          <a:cs typeface="Times New Roman"/>
                        </a:rPr>
                        <a:t>、氧化钍</a:t>
                      </a:r>
                      <a:r>
                        <a:rPr lang="en-US" sz="1200" b="1" kern="100" dirty="0">
                          <a:latin typeface="Times New Roman"/>
                          <a:ea typeface="宋体"/>
                          <a:cs typeface="Times New Roman"/>
                        </a:rPr>
                        <a:t>(ThO</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-Y</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O</a:t>
                      </a:r>
                      <a:r>
                        <a:rPr lang="en-US" sz="1200" b="1" kern="100" baseline="-25000" dirty="0">
                          <a:latin typeface="Times New Roman"/>
                          <a:ea typeface="宋体"/>
                          <a:cs typeface="Times New Roman"/>
                        </a:rPr>
                        <a:t>3</a:t>
                      </a:r>
                      <a:r>
                        <a:rPr lang="en-US" sz="1200" b="1" kern="100" dirty="0">
                          <a:latin typeface="Times New Roman"/>
                          <a:ea typeface="宋体"/>
                          <a:cs typeface="Times New Roman"/>
                        </a:rPr>
                        <a:t>)</a:t>
                      </a:r>
                      <a:endParaRPr lang="zh-CN" sz="1200" b="1" kern="100" dirty="0">
                        <a:latin typeface="Times New Roman"/>
                        <a:ea typeface="宋体"/>
                        <a:cs typeface="Times New Roman"/>
                      </a:endParaRP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排气敏感元件</a:t>
                      </a:r>
                      <a:r>
                        <a:rPr lang="en-US" sz="1200" b="1" kern="100">
                          <a:latin typeface="Times New Roman"/>
                          <a:ea typeface="宋体"/>
                          <a:cs typeface="Times New Roman"/>
                        </a:rPr>
                        <a:t>(</a:t>
                      </a:r>
                      <a:r>
                        <a:rPr lang="en-US" sz="1200" b="1" kern="100">
                          <a:latin typeface="Times New Roman"/>
                          <a:ea typeface="宋体"/>
                          <a:cs typeface="Times New Roman"/>
                          <a:sym typeface="Symbol"/>
                        </a:rPr>
                        <a:t></a:t>
                      </a:r>
                      <a:r>
                        <a:rPr lang="zh-CN" sz="1200" b="1" kern="100">
                          <a:latin typeface="Times New Roman"/>
                          <a:ea typeface="宋体"/>
                          <a:cs typeface="Times New Roman"/>
                        </a:rPr>
                        <a:t>敏感元件</a:t>
                      </a:r>
                      <a:r>
                        <a:rPr lang="en-US" sz="1200" b="1" kern="100">
                          <a:latin typeface="Times New Roman"/>
                          <a:ea typeface="宋体"/>
                          <a:cs typeface="Times New Roman"/>
                        </a:rPr>
                        <a:t>)</a:t>
                      </a:r>
                      <a:r>
                        <a:rPr lang="zh-CN" sz="1200" b="1" kern="100">
                          <a:latin typeface="Times New Roman"/>
                          <a:ea typeface="宋体"/>
                          <a:cs typeface="Times New Roman"/>
                        </a:rPr>
                        <a:t>、熔钢中溶存氧分析计，</a:t>
                      </a:r>
                      <a:r>
                        <a:rPr lang="en-US" sz="1200" b="1" kern="100">
                          <a:latin typeface="Times New Roman"/>
                          <a:ea typeface="宋体"/>
                          <a:cs typeface="Times New Roman"/>
                        </a:rPr>
                        <a:t>CO</a:t>
                      </a:r>
                      <a:r>
                        <a:rPr lang="zh-CN" sz="1200" b="1" kern="100">
                          <a:latin typeface="Times New Roman"/>
                          <a:ea typeface="宋体"/>
                          <a:cs typeface="Times New Roman"/>
                        </a:rPr>
                        <a:t>、缺氧、不完全燃烧敏感元件</a:t>
                      </a:r>
                    </a:p>
                  </a:txBody>
                  <a:tcPr marL="24128" marR="241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859">
                <a:tc vMerge="1">
                  <a:txBody>
                    <a:bodyPr/>
                    <a:lstStyle/>
                    <a:p>
                      <a:endParaRPr lang="zh-CN" altLang="en-US"/>
                    </a:p>
                  </a:txBody>
                  <a:tcPr/>
                </a:tc>
                <a:tc>
                  <a:txBody>
                    <a:bodyPr/>
                    <a:lstStyle/>
                    <a:p>
                      <a:pPr indent="266700" algn="ctr">
                        <a:lnSpc>
                          <a:spcPts val="1560"/>
                        </a:lnSpc>
                        <a:spcAft>
                          <a:spcPts val="0"/>
                        </a:spcAft>
                      </a:pPr>
                      <a:r>
                        <a:rPr lang="zh-CN" sz="1200" b="1" kern="100">
                          <a:latin typeface="Times New Roman"/>
                          <a:ea typeface="宋体"/>
                          <a:cs typeface="Times New Roman"/>
                        </a:rPr>
                        <a:t>电量</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dirty="0" smtClean="0">
                          <a:latin typeface="Times New Roman"/>
                          <a:ea typeface="宋体"/>
                          <a:cs typeface="Times New Roman"/>
                        </a:rPr>
                        <a:t>库仑</a:t>
                      </a:r>
                      <a:r>
                        <a:rPr lang="zh-CN" altLang="en-US" sz="1200" b="1" kern="100" dirty="0" smtClean="0">
                          <a:latin typeface="Times New Roman"/>
                          <a:ea typeface="宋体"/>
                          <a:cs typeface="Times New Roman"/>
                        </a:rPr>
                        <a:t>定律</a:t>
                      </a:r>
                      <a:endParaRPr lang="zh-CN" sz="1200" b="1" kern="100" dirty="0">
                        <a:latin typeface="Times New Roman"/>
                        <a:ea typeface="宋体"/>
                        <a:cs typeface="Times New Roman"/>
                      </a:endParaRP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560"/>
                        </a:lnSpc>
                        <a:spcAft>
                          <a:spcPts val="0"/>
                        </a:spcAft>
                      </a:pPr>
                      <a:r>
                        <a:rPr lang="zh-CN" sz="1200" b="1" kern="100" dirty="0">
                          <a:latin typeface="Times New Roman"/>
                          <a:ea typeface="宋体"/>
                          <a:cs typeface="Times New Roman"/>
                        </a:rPr>
                        <a:t>稳定氧化锆</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稀薄气体燃烧氧敏元件</a:t>
                      </a:r>
                    </a:p>
                  </a:txBody>
                  <a:tcPr marL="24128" marR="241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859">
                <a:tc rowSpan="3">
                  <a:txBody>
                    <a:bodyPr/>
                    <a:lstStyle/>
                    <a:p>
                      <a:pPr indent="266700" algn="ctr">
                        <a:lnSpc>
                          <a:spcPts val="1560"/>
                        </a:lnSpc>
                        <a:spcAft>
                          <a:spcPts val="0"/>
                        </a:spcAft>
                      </a:pPr>
                      <a:r>
                        <a:rPr lang="zh-CN" sz="1200" b="1" kern="100">
                          <a:latin typeface="Times New Roman"/>
                          <a:ea typeface="宋体"/>
                          <a:cs typeface="Times New Roman"/>
                        </a:rPr>
                        <a:t>湿敏元件</a:t>
                      </a:r>
                    </a:p>
                  </a:txBody>
                  <a:tcPr marL="24128" marR="2412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266700" algn="ctr">
                        <a:lnSpc>
                          <a:spcPts val="1560"/>
                        </a:lnSpc>
                        <a:spcAft>
                          <a:spcPts val="0"/>
                        </a:spcAft>
                      </a:pPr>
                      <a:r>
                        <a:rPr lang="zh-CN" sz="1200" b="1" kern="100">
                          <a:latin typeface="Times New Roman"/>
                          <a:ea typeface="宋体"/>
                          <a:cs typeface="Times New Roman"/>
                        </a:rPr>
                        <a:t>电阻</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吸湿离子传导</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560"/>
                        </a:lnSpc>
                        <a:spcAft>
                          <a:spcPts val="0"/>
                        </a:spcAft>
                      </a:pPr>
                      <a:r>
                        <a:rPr lang="en-US" sz="1200" b="1" kern="100" dirty="0">
                          <a:latin typeface="Times New Roman"/>
                          <a:ea typeface="宋体"/>
                          <a:cs typeface="Times New Roman"/>
                        </a:rPr>
                        <a:t>LiC1</a:t>
                      </a:r>
                      <a:r>
                        <a:rPr lang="zh-CN" sz="1200" b="1" kern="100" dirty="0">
                          <a:latin typeface="Times New Roman"/>
                          <a:ea typeface="宋体"/>
                          <a:cs typeface="Times New Roman"/>
                        </a:rPr>
                        <a:t>、</a:t>
                      </a:r>
                      <a:r>
                        <a:rPr lang="en-US" sz="1200" b="1" kern="100" dirty="0">
                          <a:latin typeface="Times New Roman"/>
                          <a:ea typeface="宋体"/>
                          <a:cs typeface="Times New Roman"/>
                        </a:rPr>
                        <a:t>P</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O</a:t>
                      </a:r>
                      <a:r>
                        <a:rPr lang="en-US" sz="1200" b="1" kern="100" baseline="-25000" dirty="0">
                          <a:latin typeface="Times New Roman"/>
                          <a:ea typeface="宋体"/>
                          <a:cs typeface="Times New Roman"/>
                        </a:rPr>
                        <a:t>5</a:t>
                      </a:r>
                      <a:r>
                        <a:rPr lang="zh-CN" sz="1200" b="1" kern="100" dirty="0">
                          <a:latin typeface="Times New Roman"/>
                          <a:ea typeface="宋体"/>
                          <a:cs typeface="Times New Roman"/>
                        </a:rPr>
                        <a:t>、</a:t>
                      </a:r>
                      <a:r>
                        <a:rPr lang="en-US" sz="1200" b="1" kern="100" dirty="0">
                          <a:latin typeface="Times New Roman"/>
                          <a:ea typeface="宋体"/>
                          <a:cs typeface="Times New Roman"/>
                        </a:rPr>
                        <a:t>ZnO-Li</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O</a:t>
                      </a:r>
                      <a:endParaRPr lang="zh-CN" sz="1200" b="1" kern="100" dirty="0">
                        <a:latin typeface="Times New Roman"/>
                        <a:ea typeface="宋体"/>
                        <a:cs typeface="Times New Roman"/>
                      </a:endParaRP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湿度计</a:t>
                      </a:r>
                    </a:p>
                  </a:txBody>
                  <a:tcPr marL="24128" marR="241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550">
                <a:tc vMerge="1">
                  <a:txBody>
                    <a:bodyPr/>
                    <a:lstStyle/>
                    <a:p>
                      <a:endParaRPr lang="zh-CN" altLang="en-US"/>
                    </a:p>
                  </a:txBody>
                  <a:tcPr/>
                </a:tc>
                <a:tc vMerge="1">
                  <a:txBody>
                    <a:bodyPr/>
                    <a:lstStyle/>
                    <a:p>
                      <a:endParaRPr lang="zh-CN" altLang="en-US"/>
                    </a:p>
                  </a:txBody>
                  <a:tcPr/>
                </a:tc>
                <a:tc>
                  <a:txBody>
                    <a:bodyPr/>
                    <a:lstStyle/>
                    <a:p>
                      <a:pPr indent="266700" algn="ctr">
                        <a:lnSpc>
                          <a:spcPts val="1560"/>
                        </a:lnSpc>
                        <a:spcAft>
                          <a:spcPts val="0"/>
                        </a:spcAft>
                      </a:pPr>
                      <a:r>
                        <a:rPr lang="zh-CN" sz="1200" b="1" kern="100">
                          <a:latin typeface="Times New Roman"/>
                          <a:ea typeface="宋体"/>
                          <a:cs typeface="Times New Roman"/>
                        </a:rPr>
                        <a:t>氧化物半导体</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560"/>
                        </a:lnSpc>
                        <a:spcAft>
                          <a:spcPts val="0"/>
                        </a:spcAft>
                      </a:pPr>
                      <a:r>
                        <a:rPr lang="en-US" sz="1200" b="1" kern="100" dirty="0">
                          <a:latin typeface="Times New Roman"/>
                          <a:ea typeface="宋体"/>
                          <a:cs typeface="Times New Roman"/>
                        </a:rPr>
                        <a:t>TiO</a:t>
                      </a:r>
                      <a:r>
                        <a:rPr lang="en-US" sz="1200" b="1" kern="100" baseline="-25000" dirty="0">
                          <a:latin typeface="Times New Roman"/>
                          <a:ea typeface="宋体"/>
                          <a:cs typeface="Times New Roman"/>
                        </a:rPr>
                        <a:t>2</a:t>
                      </a:r>
                      <a:r>
                        <a:rPr lang="zh-CN" sz="1200" b="1" kern="100" dirty="0">
                          <a:latin typeface="Times New Roman"/>
                          <a:ea typeface="宋体"/>
                          <a:cs typeface="Times New Roman"/>
                        </a:rPr>
                        <a:t>、</a:t>
                      </a:r>
                      <a:r>
                        <a:rPr lang="en-US" sz="1200" b="1" kern="100" dirty="0">
                          <a:latin typeface="Times New Roman"/>
                          <a:ea typeface="宋体"/>
                          <a:cs typeface="Times New Roman"/>
                        </a:rPr>
                        <a:t>NiFe</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O</a:t>
                      </a:r>
                      <a:r>
                        <a:rPr lang="en-US" sz="1200" b="1" kern="100" baseline="-25000" dirty="0">
                          <a:latin typeface="Times New Roman"/>
                          <a:ea typeface="宋体"/>
                          <a:cs typeface="Times New Roman"/>
                        </a:rPr>
                        <a:t>4</a:t>
                      </a:r>
                      <a:r>
                        <a:rPr lang="zh-CN" sz="1200" b="1" kern="100" dirty="0">
                          <a:latin typeface="Times New Roman"/>
                          <a:ea typeface="宋体"/>
                          <a:cs typeface="Times New Roman"/>
                        </a:rPr>
                        <a:t>、</a:t>
                      </a:r>
                      <a:r>
                        <a:rPr lang="en-US" sz="1200" b="1" kern="100" dirty="0">
                          <a:latin typeface="Times New Roman"/>
                          <a:ea typeface="宋体"/>
                          <a:cs typeface="Times New Roman"/>
                        </a:rPr>
                        <a:t>MgCr</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O</a:t>
                      </a:r>
                      <a:r>
                        <a:rPr lang="en-US" sz="1200" b="1" kern="100" baseline="-25000" dirty="0">
                          <a:latin typeface="Times New Roman"/>
                          <a:ea typeface="宋体"/>
                          <a:cs typeface="Times New Roman"/>
                        </a:rPr>
                        <a:t>4</a:t>
                      </a:r>
                      <a:r>
                        <a:rPr lang="en-US" sz="1200" b="1" kern="100" dirty="0">
                          <a:latin typeface="Times New Roman"/>
                          <a:ea typeface="宋体"/>
                          <a:cs typeface="Times New Roman"/>
                        </a:rPr>
                        <a:t>+ TiO</a:t>
                      </a:r>
                      <a:r>
                        <a:rPr lang="en-US" sz="1200" b="1" kern="100" baseline="-25000" dirty="0">
                          <a:latin typeface="Times New Roman"/>
                          <a:ea typeface="宋体"/>
                          <a:cs typeface="Times New Roman"/>
                        </a:rPr>
                        <a:t>2</a:t>
                      </a:r>
                      <a:r>
                        <a:rPr lang="zh-CN" sz="1200" b="1" kern="100" dirty="0">
                          <a:latin typeface="Times New Roman"/>
                          <a:ea typeface="宋体"/>
                          <a:cs typeface="Times New Roman"/>
                        </a:rPr>
                        <a:t>、</a:t>
                      </a:r>
                      <a:r>
                        <a:rPr lang="en-US" sz="1200" b="1" kern="100" dirty="0">
                          <a:latin typeface="Times New Roman"/>
                          <a:ea typeface="宋体"/>
                          <a:cs typeface="Times New Roman"/>
                        </a:rPr>
                        <a:t>ZnO</a:t>
                      </a:r>
                      <a:r>
                        <a:rPr lang="zh-CN" sz="1200" b="1" kern="100" dirty="0">
                          <a:latin typeface="Times New Roman"/>
                          <a:ea typeface="宋体"/>
                          <a:cs typeface="Times New Roman"/>
                        </a:rPr>
                        <a:t>、</a:t>
                      </a:r>
                      <a:r>
                        <a:rPr lang="en-US" sz="1200" b="1" kern="100" dirty="0">
                          <a:latin typeface="Times New Roman"/>
                          <a:ea typeface="宋体"/>
                          <a:cs typeface="Times New Roman"/>
                        </a:rPr>
                        <a:t>Ni</a:t>
                      </a:r>
                      <a:r>
                        <a:rPr lang="zh-CN" sz="1200" b="1" kern="100" dirty="0">
                          <a:latin typeface="Times New Roman"/>
                          <a:ea typeface="宋体"/>
                          <a:cs typeface="Times New Roman"/>
                        </a:rPr>
                        <a:t>铁氧体、</a:t>
                      </a:r>
                      <a:r>
                        <a:rPr lang="en-US" sz="1200" b="1" kern="100" dirty="0" smtClean="0">
                          <a:latin typeface="Times New Roman"/>
                          <a:ea typeface="宋体"/>
                          <a:cs typeface="Times New Roman"/>
                        </a:rPr>
                        <a:t>Fe</a:t>
                      </a:r>
                      <a:r>
                        <a:rPr lang="en-US" sz="1200" b="1" kern="100" baseline="-25000" dirty="0" smtClean="0">
                          <a:latin typeface="Times New Roman"/>
                          <a:ea typeface="宋体"/>
                          <a:cs typeface="Times New Roman"/>
                        </a:rPr>
                        <a:t>3</a:t>
                      </a:r>
                      <a:r>
                        <a:rPr lang="en-US" sz="1200" b="1" kern="100" dirty="0" smtClean="0">
                          <a:latin typeface="Times New Roman"/>
                          <a:ea typeface="宋体"/>
                          <a:cs typeface="Times New Roman"/>
                        </a:rPr>
                        <a:t>O</a:t>
                      </a:r>
                      <a:r>
                        <a:rPr lang="en-US" sz="1200" b="1" kern="100" baseline="-25000" dirty="0" smtClean="0">
                          <a:latin typeface="Times New Roman"/>
                          <a:ea typeface="宋体"/>
                          <a:cs typeface="Times New Roman"/>
                        </a:rPr>
                        <a:t>4</a:t>
                      </a:r>
                    </a:p>
                    <a:p>
                      <a:pPr indent="266700" algn="just">
                        <a:lnSpc>
                          <a:spcPts val="1560"/>
                        </a:lnSpc>
                        <a:spcAft>
                          <a:spcPts val="0"/>
                        </a:spcAft>
                      </a:pPr>
                      <a:r>
                        <a:rPr lang="zh-CN" sz="1200" b="1" kern="100" dirty="0" smtClean="0">
                          <a:latin typeface="Times New Roman"/>
                          <a:ea typeface="宋体"/>
                          <a:cs typeface="Times New Roman"/>
                        </a:rPr>
                        <a:t>胶体</a:t>
                      </a:r>
                      <a:endParaRPr lang="zh-CN" sz="1200" b="1" kern="100" dirty="0">
                        <a:latin typeface="Times New Roman"/>
                        <a:ea typeface="宋体"/>
                        <a:cs typeface="Times New Roman"/>
                      </a:endParaRP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dirty="0">
                          <a:latin typeface="Times New Roman"/>
                          <a:ea typeface="宋体"/>
                          <a:cs typeface="Times New Roman"/>
                        </a:rPr>
                        <a:t>湿度计</a:t>
                      </a:r>
                    </a:p>
                  </a:txBody>
                  <a:tcPr marL="24128" marR="241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6367">
                <a:tc vMerge="1">
                  <a:txBody>
                    <a:bodyPr/>
                    <a:lstStyle/>
                    <a:p>
                      <a:endParaRPr lang="zh-CN" altLang="en-US"/>
                    </a:p>
                  </a:txBody>
                  <a:tcPr/>
                </a:tc>
                <a:tc>
                  <a:txBody>
                    <a:bodyPr/>
                    <a:lstStyle/>
                    <a:p>
                      <a:pPr indent="266700" algn="ctr">
                        <a:lnSpc>
                          <a:spcPts val="1560"/>
                        </a:lnSpc>
                        <a:spcAft>
                          <a:spcPts val="0"/>
                        </a:spcAft>
                      </a:pPr>
                      <a:r>
                        <a:rPr lang="zh-CN" sz="1200" b="1" kern="100">
                          <a:latin typeface="Times New Roman"/>
                          <a:ea typeface="宋体"/>
                          <a:cs typeface="Times New Roman"/>
                        </a:rPr>
                        <a:t>电容率</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由于吸湿而引起</a:t>
                      </a:r>
                    </a:p>
                    <a:p>
                      <a:pPr indent="266700" algn="ctr">
                        <a:lnSpc>
                          <a:spcPts val="1560"/>
                        </a:lnSpc>
                        <a:spcAft>
                          <a:spcPts val="0"/>
                        </a:spcAft>
                      </a:pPr>
                      <a:r>
                        <a:rPr lang="zh-CN" sz="1200" b="1" kern="100">
                          <a:latin typeface="Times New Roman"/>
                          <a:ea typeface="宋体"/>
                          <a:cs typeface="Times New Roman"/>
                        </a:rPr>
                        <a:t>电容率变化</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560"/>
                        </a:lnSpc>
                        <a:spcAft>
                          <a:spcPts val="0"/>
                        </a:spcAft>
                      </a:pPr>
                      <a:r>
                        <a:rPr lang="en-US" sz="1200" b="1" kern="100">
                          <a:latin typeface="Times New Roman"/>
                          <a:ea typeface="宋体"/>
                          <a:cs typeface="Times New Roman"/>
                        </a:rPr>
                        <a:t>Al</a:t>
                      </a:r>
                      <a:r>
                        <a:rPr lang="en-US" sz="1200" b="1" kern="100" baseline="-25000">
                          <a:latin typeface="Times New Roman"/>
                          <a:ea typeface="宋体"/>
                          <a:cs typeface="Times New Roman"/>
                        </a:rPr>
                        <a:t>3</a:t>
                      </a:r>
                      <a:r>
                        <a:rPr lang="en-US" sz="1200" b="1" kern="100">
                          <a:latin typeface="Times New Roman"/>
                          <a:ea typeface="宋体"/>
                          <a:cs typeface="Times New Roman"/>
                        </a:rPr>
                        <a:t>O</a:t>
                      </a:r>
                      <a:r>
                        <a:rPr lang="en-US" sz="1200" b="1" kern="100" baseline="-25000">
                          <a:latin typeface="Times New Roman"/>
                          <a:ea typeface="宋体"/>
                          <a:cs typeface="Times New Roman"/>
                        </a:rPr>
                        <a:t>3</a:t>
                      </a:r>
                      <a:endParaRPr lang="zh-CN" sz="1200" b="1" kern="100">
                        <a:latin typeface="Times New Roman"/>
                        <a:ea typeface="宋体"/>
                        <a:cs typeface="Times New Roman"/>
                      </a:endParaRP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dirty="0">
                          <a:latin typeface="Times New Roman"/>
                          <a:ea typeface="宋体"/>
                          <a:cs typeface="Times New Roman"/>
                        </a:rPr>
                        <a:t>湿度计</a:t>
                      </a:r>
                    </a:p>
                  </a:txBody>
                  <a:tcPr marL="24128" marR="241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6367">
                <a:tc rowSpan="2">
                  <a:txBody>
                    <a:bodyPr/>
                    <a:lstStyle/>
                    <a:p>
                      <a:pPr algn="ctr">
                        <a:lnSpc>
                          <a:spcPts val="1560"/>
                        </a:lnSpc>
                        <a:spcBef>
                          <a:spcPts val="600"/>
                        </a:spcBef>
                        <a:spcAft>
                          <a:spcPts val="0"/>
                        </a:spcAft>
                      </a:pPr>
                      <a:r>
                        <a:rPr lang="zh-CN" sz="1200" b="1" kern="100">
                          <a:latin typeface="Times New Roman"/>
                          <a:ea typeface="宋体"/>
                          <a:cs typeface="Times New Roman"/>
                        </a:rPr>
                        <a:t>离子敏元件</a:t>
                      </a:r>
                      <a:endParaRPr lang="zh-CN" sz="1200" b="1" kern="100">
                        <a:latin typeface="Times New Roman"/>
                        <a:ea typeface="黑体"/>
                        <a:cs typeface="Times New Roman"/>
                      </a:endParaRPr>
                    </a:p>
                  </a:txBody>
                  <a:tcPr marL="24128" marR="2412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电动势</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固体电解质浓淡电池</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1560"/>
                        </a:lnSpc>
                        <a:spcAft>
                          <a:spcPts val="0"/>
                        </a:spcAft>
                      </a:pPr>
                      <a:r>
                        <a:rPr lang="en-US" sz="1200" b="1" kern="100" dirty="0">
                          <a:latin typeface="Times New Roman"/>
                          <a:ea typeface="宋体"/>
                          <a:cs typeface="Times New Roman"/>
                        </a:rPr>
                        <a:t>AgX</a:t>
                      </a:r>
                      <a:r>
                        <a:rPr lang="en-US" sz="1200" b="1" kern="100" baseline="-25000" dirty="0">
                          <a:latin typeface="Times New Roman"/>
                          <a:ea typeface="宋体"/>
                          <a:cs typeface="Times New Roman"/>
                        </a:rPr>
                        <a:t>2</a:t>
                      </a:r>
                      <a:r>
                        <a:rPr lang="zh-CN" sz="1200" b="1" kern="100" dirty="0">
                          <a:latin typeface="Times New Roman"/>
                          <a:ea typeface="宋体"/>
                          <a:cs typeface="Times New Roman"/>
                        </a:rPr>
                        <a:t>、</a:t>
                      </a:r>
                      <a:r>
                        <a:rPr lang="en-US" sz="1200" b="1" kern="100" dirty="0">
                          <a:latin typeface="Times New Roman"/>
                          <a:ea typeface="宋体"/>
                          <a:cs typeface="Times New Roman"/>
                        </a:rPr>
                        <a:t>LaF</a:t>
                      </a:r>
                      <a:r>
                        <a:rPr lang="en-US" sz="1200" b="1" kern="100" baseline="-25000" dirty="0">
                          <a:latin typeface="Times New Roman"/>
                          <a:ea typeface="宋体"/>
                          <a:cs typeface="Times New Roman"/>
                        </a:rPr>
                        <a:t>3</a:t>
                      </a:r>
                      <a:r>
                        <a:rPr lang="zh-CN" sz="1200" b="1" kern="100" dirty="0">
                          <a:latin typeface="Times New Roman"/>
                          <a:ea typeface="宋体"/>
                          <a:cs typeface="Times New Roman"/>
                        </a:rPr>
                        <a:t>、</a:t>
                      </a:r>
                      <a:r>
                        <a:rPr lang="en-US" sz="1200" b="1" kern="100" dirty="0">
                          <a:latin typeface="Times New Roman"/>
                          <a:ea typeface="宋体"/>
                          <a:cs typeface="Times New Roman"/>
                        </a:rPr>
                        <a:t>Ag</a:t>
                      </a:r>
                      <a:r>
                        <a:rPr lang="en-US" sz="1200" b="1" kern="100" baseline="-25000" dirty="0">
                          <a:latin typeface="Times New Roman"/>
                          <a:ea typeface="宋体"/>
                          <a:cs typeface="Times New Roman"/>
                        </a:rPr>
                        <a:t>2</a:t>
                      </a:r>
                      <a:r>
                        <a:rPr lang="en-US" sz="1200" b="1" kern="100" dirty="0">
                          <a:latin typeface="Times New Roman"/>
                          <a:ea typeface="宋体"/>
                          <a:cs typeface="Times New Roman"/>
                        </a:rPr>
                        <a:t>S</a:t>
                      </a:r>
                      <a:r>
                        <a:rPr lang="zh-CN" sz="1200" b="1" kern="100" dirty="0">
                          <a:latin typeface="Times New Roman"/>
                          <a:ea typeface="宋体"/>
                          <a:cs typeface="Times New Roman"/>
                        </a:rPr>
                        <a:t>、</a:t>
                      </a:r>
                      <a:r>
                        <a:rPr lang="zh-CN" sz="1200" b="1" kern="100" dirty="0" smtClean="0">
                          <a:latin typeface="Times New Roman"/>
                          <a:ea typeface="宋体"/>
                          <a:cs typeface="Times New Roman"/>
                        </a:rPr>
                        <a:t>玻璃</a:t>
                      </a:r>
                      <a:endParaRPr lang="en-US" altLang="zh-CN" sz="1200" b="1" kern="100" dirty="0" smtClean="0">
                        <a:latin typeface="Times New Roman"/>
                        <a:ea typeface="宋体"/>
                        <a:cs typeface="Times New Roman"/>
                      </a:endParaRPr>
                    </a:p>
                    <a:p>
                      <a:pPr indent="266700" algn="just">
                        <a:lnSpc>
                          <a:spcPts val="1560"/>
                        </a:lnSpc>
                        <a:spcAft>
                          <a:spcPts val="0"/>
                        </a:spcAft>
                      </a:pPr>
                      <a:r>
                        <a:rPr lang="zh-CN" sz="1200" b="1" kern="100" dirty="0" smtClean="0">
                          <a:latin typeface="Times New Roman"/>
                          <a:ea typeface="宋体"/>
                          <a:cs typeface="Times New Roman"/>
                        </a:rPr>
                        <a:t>薄膜</a:t>
                      </a:r>
                      <a:endParaRPr lang="zh-CN" sz="1200" b="1" kern="100" dirty="0">
                        <a:latin typeface="Times New Roman"/>
                        <a:ea typeface="宋体"/>
                        <a:cs typeface="Times New Roman"/>
                      </a:endParaRP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dirty="0">
                          <a:latin typeface="Times New Roman"/>
                          <a:ea typeface="宋体"/>
                          <a:cs typeface="Times New Roman"/>
                        </a:rPr>
                        <a:t>离子浓淡敏感元件</a:t>
                      </a:r>
                    </a:p>
                  </a:txBody>
                  <a:tcPr marL="24128" marR="241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6367">
                <a:tc vMerge="1">
                  <a:txBody>
                    <a:bodyPr/>
                    <a:lstStyle/>
                    <a:p>
                      <a:endParaRPr lang="zh-CN" altLang="en-US"/>
                    </a:p>
                  </a:txBody>
                  <a:tcPr/>
                </a:tc>
                <a:tc>
                  <a:txBody>
                    <a:bodyPr/>
                    <a:lstStyle/>
                    <a:p>
                      <a:pPr indent="266700" algn="ctr">
                        <a:lnSpc>
                          <a:spcPts val="1560"/>
                        </a:lnSpc>
                        <a:spcAft>
                          <a:spcPts val="0"/>
                        </a:spcAft>
                      </a:pPr>
                      <a:r>
                        <a:rPr lang="zh-CN" sz="1200" b="1" kern="100">
                          <a:latin typeface="Times New Roman"/>
                          <a:ea typeface="宋体"/>
                          <a:cs typeface="Times New Roman"/>
                        </a:rPr>
                        <a:t>电阻</a:t>
                      </a: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a:latin typeface="Times New Roman"/>
                          <a:ea typeface="宋体"/>
                          <a:cs typeface="Times New Roman"/>
                        </a:rPr>
                        <a:t>栅极吸附效应</a:t>
                      </a:r>
                      <a:r>
                        <a:rPr lang="en-US" sz="1200" b="1" kern="100">
                          <a:latin typeface="Times New Roman"/>
                          <a:ea typeface="宋体"/>
                          <a:cs typeface="Times New Roman"/>
                        </a:rPr>
                        <a:t>MOSFET</a:t>
                      </a:r>
                      <a:endParaRPr lang="zh-CN" sz="1200" b="1" kern="100">
                        <a:latin typeface="Times New Roman"/>
                        <a:ea typeface="宋体"/>
                        <a:cs typeface="Times New Roman"/>
                      </a:endParaRP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266700" algn="just">
                        <a:lnSpc>
                          <a:spcPts val="1560"/>
                        </a:lnSpc>
                        <a:spcAft>
                          <a:spcPts val="0"/>
                        </a:spcAft>
                      </a:pPr>
                      <a:r>
                        <a:rPr lang="en-US" sz="1200" b="1" kern="100">
                          <a:latin typeface="Times New Roman"/>
                          <a:ea typeface="宋体"/>
                          <a:cs typeface="Times New Roman"/>
                        </a:rPr>
                        <a:t>Si(H</a:t>
                      </a:r>
                      <a:r>
                        <a:rPr lang="en-US" sz="1200" b="1" kern="100" baseline="30000">
                          <a:latin typeface="Times New Roman"/>
                          <a:ea typeface="宋体"/>
                          <a:cs typeface="Times New Roman"/>
                        </a:rPr>
                        <a:t>+</a:t>
                      </a:r>
                      <a:r>
                        <a:rPr lang="zh-CN" sz="1200" b="1" kern="100">
                          <a:latin typeface="Times New Roman"/>
                          <a:ea typeface="宋体"/>
                          <a:cs typeface="Times New Roman"/>
                        </a:rPr>
                        <a:t>用栅极材料：</a:t>
                      </a:r>
                      <a:r>
                        <a:rPr lang="en-US" sz="1200" b="1" kern="100">
                          <a:latin typeface="Times New Roman"/>
                          <a:ea typeface="宋体"/>
                          <a:cs typeface="Times New Roman"/>
                        </a:rPr>
                        <a:t>Si</a:t>
                      </a:r>
                      <a:r>
                        <a:rPr lang="en-US" sz="1200" b="1" kern="100" baseline="-25000">
                          <a:latin typeface="Times New Roman"/>
                          <a:ea typeface="宋体"/>
                          <a:cs typeface="Times New Roman"/>
                        </a:rPr>
                        <a:t>3</a:t>
                      </a:r>
                      <a:r>
                        <a:rPr lang="en-US" sz="1200" b="1" kern="100">
                          <a:latin typeface="Times New Roman"/>
                          <a:ea typeface="宋体"/>
                          <a:cs typeface="Times New Roman"/>
                        </a:rPr>
                        <a:t>N</a:t>
                      </a:r>
                      <a:r>
                        <a:rPr lang="en-US" sz="1200" b="1" kern="100" baseline="-25000">
                          <a:latin typeface="Times New Roman"/>
                          <a:ea typeface="宋体"/>
                          <a:cs typeface="Times New Roman"/>
                        </a:rPr>
                        <a:t>4</a:t>
                      </a:r>
                      <a:r>
                        <a:rPr lang="en-US" sz="1200" b="1" kern="100">
                          <a:latin typeface="Times New Roman"/>
                          <a:ea typeface="宋体"/>
                          <a:cs typeface="Times New Roman"/>
                        </a:rPr>
                        <a:t>/ SiO</a:t>
                      </a:r>
                      <a:r>
                        <a:rPr lang="en-US" sz="1200" b="1" kern="100" baseline="-25000">
                          <a:latin typeface="Times New Roman"/>
                          <a:ea typeface="宋体"/>
                          <a:cs typeface="Times New Roman"/>
                        </a:rPr>
                        <a:t>2</a:t>
                      </a:r>
                      <a:r>
                        <a:rPr lang="zh-CN" sz="1200" b="1" kern="100">
                          <a:latin typeface="Times New Roman"/>
                          <a:ea typeface="宋体"/>
                          <a:cs typeface="Times New Roman"/>
                        </a:rPr>
                        <a:t>，</a:t>
                      </a:r>
                      <a:r>
                        <a:rPr lang="en-US" sz="1200" b="1" kern="100">
                          <a:latin typeface="Times New Roman"/>
                          <a:ea typeface="宋体"/>
                          <a:cs typeface="Times New Roman"/>
                        </a:rPr>
                        <a:t>S</a:t>
                      </a:r>
                      <a:r>
                        <a:rPr lang="en-US" sz="1200" b="1" kern="100" baseline="30000">
                          <a:latin typeface="Times New Roman"/>
                          <a:ea typeface="宋体"/>
                          <a:cs typeface="Times New Roman"/>
                        </a:rPr>
                        <a:t>2</a:t>
                      </a:r>
                      <a:r>
                        <a:rPr lang="en-US" sz="1200" b="1" kern="100" baseline="30000">
                          <a:latin typeface="Times New Roman"/>
                          <a:ea typeface="宋体"/>
                          <a:cs typeface="Times New Roman"/>
                          <a:sym typeface="Symbol"/>
                        </a:rPr>
                        <a:t></a:t>
                      </a:r>
                      <a:r>
                        <a:rPr lang="zh-CN" sz="1200" b="1" kern="100">
                          <a:latin typeface="Times New Roman"/>
                          <a:ea typeface="宋体"/>
                          <a:cs typeface="Times New Roman"/>
                        </a:rPr>
                        <a:t>用：</a:t>
                      </a:r>
                      <a:r>
                        <a:rPr lang="en-US" sz="1200" b="1" kern="100">
                          <a:latin typeface="Times New Roman"/>
                          <a:ea typeface="宋体"/>
                          <a:cs typeface="Times New Roman"/>
                        </a:rPr>
                        <a:t>Ag</a:t>
                      </a:r>
                      <a:r>
                        <a:rPr lang="en-US" sz="1200" b="1" kern="100" baseline="-25000">
                          <a:latin typeface="Times New Roman"/>
                          <a:ea typeface="宋体"/>
                          <a:cs typeface="Times New Roman"/>
                        </a:rPr>
                        <a:t>2</a:t>
                      </a:r>
                      <a:r>
                        <a:rPr lang="en-US" sz="1200" b="1" kern="100">
                          <a:latin typeface="Times New Roman"/>
                          <a:ea typeface="宋体"/>
                          <a:cs typeface="Times New Roman"/>
                        </a:rPr>
                        <a:t>S</a:t>
                      </a:r>
                      <a:r>
                        <a:rPr lang="zh-CN" sz="1200" b="1" kern="100">
                          <a:latin typeface="Times New Roman"/>
                          <a:ea typeface="宋体"/>
                          <a:cs typeface="Times New Roman"/>
                        </a:rPr>
                        <a:t>，</a:t>
                      </a:r>
                      <a:r>
                        <a:rPr lang="en-US" sz="1200" b="1" kern="100">
                          <a:latin typeface="Times New Roman"/>
                          <a:ea typeface="宋体"/>
                          <a:cs typeface="Times New Roman"/>
                        </a:rPr>
                        <a:t>X</a:t>
                      </a:r>
                      <a:r>
                        <a:rPr lang="en-US" sz="1200" b="1" kern="100" baseline="30000">
                          <a:latin typeface="Times New Roman"/>
                          <a:ea typeface="宋体"/>
                          <a:cs typeface="Times New Roman"/>
                          <a:sym typeface="Symbol"/>
                        </a:rPr>
                        <a:t></a:t>
                      </a:r>
                      <a:r>
                        <a:rPr lang="zh-CN" sz="1200" b="1" kern="100">
                          <a:latin typeface="Times New Roman"/>
                          <a:ea typeface="宋体"/>
                          <a:cs typeface="Times New Roman"/>
                        </a:rPr>
                        <a:t>用：</a:t>
                      </a:r>
                      <a:r>
                        <a:rPr lang="en-US" sz="1200" b="1" kern="100">
                          <a:latin typeface="Times New Roman"/>
                          <a:ea typeface="宋体"/>
                          <a:cs typeface="Times New Roman"/>
                        </a:rPr>
                        <a:t>AgX</a:t>
                      </a:r>
                      <a:r>
                        <a:rPr lang="zh-CN" sz="1200" b="1" kern="100">
                          <a:latin typeface="Times New Roman"/>
                          <a:ea typeface="宋体"/>
                          <a:cs typeface="Times New Roman"/>
                        </a:rPr>
                        <a:t>、</a:t>
                      </a:r>
                      <a:r>
                        <a:rPr lang="en-US" sz="1200" b="1" kern="100">
                          <a:latin typeface="Times New Roman"/>
                          <a:ea typeface="宋体"/>
                          <a:cs typeface="Times New Roman"/>
                        </a:rPr>
                        <a:t>PbO)</a:t>
                      </a:r>
                      <a:endParaRPr lang="zh-CN" sz="1200" b="1" kern="100">
                        <a:latin typeface="Times New Roman"/>
                        <a:ea typeface="宋体"/>
                        <a:cs typeface="Times New Roman"/>
                      </a:endParaRPr>
                    </a:p>
                  </a:txBody>
                  <a:tcPr marL="24128" marR="241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266700" algn="ctr">
                        <a:lnSpc>
                          <a:spcPts val="1560"/>
                        </a:lnSpc>
                        <a:spcAft>
                          <a:spcPts val="0"/>
                        </a:spcAft>
                      </a:pPr>
                      <a:r>
                        <a:rPr lang="zh-CN" sz="1200" b="1" kern="100" dirty="0">
                          <a:latin typeface="Times New Roman"/>
                          <a:ea typeface="宋体"/>
                          <a:cs typeface="Times New Roman"/>
                        </a:rPr>
                        <a:t>离子敏</a:t>
                      </a:r>
                      <a:r>
                        <a:rPr lang="en-US" sz="1200" b="1" kern="100" dirty="0">
                          <a:latin typeface="Times New Roman"/>
                          <a:ea typeface="宋体"/>
                          <a:cs typeface="Times New Roman"/>
                        </a:rPr>
                        <a:t>FET(ISFET)</a:t>
                      </a:r>
                      <a:endParaRPr lang="zh-CN" sz="1200" b="1" kern="100" dirty="0">
                        <a:latin typeface="Times New Roman"/>
                        <a:ea typeface="宋体"/>
                        <a:cs typeface="Times New Roman"/>
                      </a:endParaRPr>
                    </a:p>
                  </a:txBody>
                  <a:tcPr marL="24128" marR="241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43077" name="Rectangle 2"/>
          <p:cNvSpPr>
            <a:spLocks noGrp="1" noRot="1" noChangeArrowheads="1"/>
          </p:cNvSpPr>
          <p:nvPr>
            <p:ph type="title"/>
          </p:nvPr>
        </p:nvSpPr>
        <p:spPr>
          <a:xfrm>
            <a:off x="323850" y="379413"/>
            <a:ext cx="4211638" cy="457200"/>
          </a:xfrm>
          <a:noFill/>
        </p:spPr>
        <p:txBody>
          <a:bodyPr anchor="t">
            <a:spAutoFit/>
          </a:bodyPr>
          <a:lstStyle/>
          <a:p>
            <a:pPr eaLnBrk="1" hangingPunct="1">
              <a:spcBef>
                <a:spcPct val="50000"/>
              </a:spcBef>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新材料、新功能的开发应用</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FA56659D-07EE-4C75-BC9F-7AF870FFA707}" type="slidenum">
              <a:rPr lang="en-US" altLang="zh-CN" sz="1400" b="0" smtClean="0">
                <a:solidFill>
                  <a:srgbClr val="FF5050"/>
                </a:solidFill>
              </a:rPr>
              <a:pPr eaLnBrk="1" hangingPunct="1"/>
              <a:t>42</a:t>
            </a:fld>
            <a:endParaRPr lang="en-US" altLang="zh-CN" sz="1400" b="0" smtClean="0">
              <a:solidFill>
                <a:srgbClr val="FF5050"/>
              </a:solidFill>
            </a:endParaRPr>
          </a:p>
        </p:txBody>
      </p:sp>
      <p:sp>
        <p:nvSpPr>
          <p:cNvPr id="44035" name="Rectangle 2"/>
          <p:cNvSpPr>
            <a:spLocks noGrp="1" noRot="1" noChangeArrowheads="1"/>
          </p:cNvSpPr>
          <p:nvPr>
            <p:ph type="title"/>
          </p:nvPr>
        </p:nvSpPr>
        <p:spPr>
          <a:xfrm>
            <a:off x="323850" y="333375"/>
            <a:ext cx="4211638" cy="457200"/>
          </a:xfrm>
          <a:noFill/>
        </p:spPr>
        <p:txBody>
          <a:bodyPr anchor="t">
            <a:spAutoFit/>
          </a:bodyPr>
          <a:lstStyle/>
          <a:p>
            <a:pPr eaLnBrk="1" hangingPunct="1">
              <a:spcBef>
                <a:spcPct val="50000"/>
              </a:spcBef>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新材料、新功能的开发应用</a:t>
            </a:r>
          </a:p>
        </p:txBody>
      </p:sp>
      <p:pic>
        <p:nvPicPr>
          <p:cNvPr id="44036" name="Picture 3" descr="无标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060575"/>
            <a:ext cx="1584325"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灯片编号占位符 5"/>
          <p:cNvSpPr txBox="1">
            <a:spLocks noGrp="1"/>
          </p:cNvSpPr>
          <p:nvPr/>
        </p:nvSpPr>
        <p:spPr bwMode="auto">
          <a:xfrm>
            <a:off x="6443663" y="6619875"/>
            <a:ext cx="22891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r" eaLnBrk="1" hangingPunct="1"/>
            <a:fld id="{B909A804-7505-4115-8271-EDE04F3DC7E7}" type="slidenum">
              <a:rPr lang="en-US" altLang="zh-CN" sz="2000" b="0">
                <a:solidFill>
                  <a:srgbClr val="000066"/>
                </a:solidFill>
              </a:rPr>
              <a:pPr algn="r" eaLnBrk="1" hangingPunct="1"/>
              <a:t>42</a:t>
            </a:fld>
            <a:endParaRPr lang="en-US" altLang="zh-CN" sz="2000" b="0">
              <a:solidFill>
                <a:srgbClr val="000066"/>
              </a:solidFill>
            </a:endParaRPr>
          </a:p>
        </p:txBody>
      </p:sp>
      <p:sp>
        <p:nvSpPr>
          <p:cNvPr id="44038" name="Rectangle 5"/>
          <p:cNvSpPr>
            <a:spLocks noChangeArrowheads="1"/>
          </p:cNvSpPr>
          <p:nvPr/>
        </p:nvSpPr>
        <p:spPr bwMode="auto">
          <a:xfrm>
            <a:off x="395288" y="1268413"/>
            <a:ext cx="1984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buFontTx/>
              <a:buChar char="•"/>
            </a:pPr>
            <a:r>
              <a:rPr kumimoji="1" lang="en-US" altLang="zh-CN" sz="2000">
                <a:solidFill>
                  <a:srgbClr val="000066"/>
                </a:solidFill>
                <a:latin typeface="Tahoma" pitchFamily="34" charset="0"/>
                <a:ea typeface="黑体" pitchFamily="49" charset="-122"/>
              </a:rPr>
              <a:t>  </a:t>
            </a:r>
            <a:r>
              <a:rPr kumimoji="1" lang="zh-CN" altLang="en-US" sz="2000">
                <a:solidFill>
                  <a:srgbClr val="000066"/>
                </a:solidFill>
                <a:latin typeface="Tahoma" pitchFamily="34" charset="0"/>
                <a:ea typeface="黑体" pitchFamily="49" charset="-122"/>
              </a:rPr>
              <a:t>石英晶体材料</a:t>
            </a:r>
          </a:p>
        </p:txBody>
      </p:sp>
      <p:grpSp>
        <p:nvGrpSpPr>
          <p:cNvPr id="44039" name="Group 6"/>
          <p:cNvGrpSpPr>
            <a:grpSpLocks/>
          </p:cNvGrpSpPr>
          <p:nvPr/>
        </p:nvGrpSpPr>
        <p:grpSpPr bwMode="auto">
          <a:xfrm>
            <a:off x="539750" y="1557338"/>
            <a:ext cx="8245475" cy="4597400"/>
            <a:chOff x="340" y="981"/>
            <a:chExt cx="5194" cy="2896"/>
          </a:xfrm>
        </p:grpSpPr>
        <p:pic>
          <p:nvPicPr>
            <p:cNvPr id="44041" name="Picture 7" descr="41655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981"/>
              <a:ext cx="1497" cy="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2" name="Rectangle 8"/>
            <p:cNvSpPr>
              <a:spLocks noChangeArrowheads="1"/>
            </p:cNvSpPr>
            <p:nvPr/>
          </p:nvSpPr>
          <p:spPr bwMode="auto">
            <a:xfrm>
              <a:off x="2426" y="2387"/>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pPr>
              <a:r>
                <a:rPr kumimoji="1" lang="zh-CN" altLang="en-US" sz="2000">
                  <a:solidFill>
                    <a:schemeClr val="hlink"/>
                  </a:solidFill>
                  <a:latin typeface="Tahoma" pitchFamily="34" charset="0"/>
                  <a:ea typeface="黑体" pitchFamily="49" charset="-122"/>
                </a:rPr>
                <a:t>晶振片</a:t>
              </a:r>
            </a:p>
          </p:txBody>
        </p:sp>
        <p:pic>
          <p:nvPicPr>
            <p:cNvPr id="44043" name="Picture 9" descr="20090728161127112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 y="1071"/>
              <a:ext cx="1497" cy="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4" name="Rectangle 10"/>
            <p:cNvSpPr>
              <a:spLocks noChangeArrowheads="1"/>
            </p:cNvSpPr>
            <p:nvPr/>
          </p:nvSpPr>
          <p:spPr bwMode="auto">
            <a:xfrm>
              <a:off x="3969" y="2750"/>
              <a:ext cx="15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pPr>
              <a:r>
                <a:rPr kumimoji="1" lang="zh-CN" altLang="en-US" sz="2000">
                  <a:solidFill>
                    <a:schemeClr val="hlink"/>
                  </a:solidFill>
                  <a:latin typeface="Tahoma" pitchFamily="34" charset="0"/>
                  <a:ea typeface="黑体" pitchFamily="49" charset="-122"/>
                </a:rPr>
                <a:t>石英晶体温度传感器</a:t>
              </a:r>
            </a:p>
          </p:txBody>
        </p:sp>
        <p:pic>
          <p:nvPicPr>
            <p:cNvPr id="44045" name="Picture 11" descr="2010030311383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2840"/>
              <a:ext cx="1678" cy="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6" name="Rectangle 12"/>
            <p:cNvSpPr>
              <a:spLocks noChangeArrowheads="1"/>
            </p:cNvSpPr>
            <p:nvPr/>
          </p:nvSpPr>
          <p:spPr bwMode="auto">
            <a:xfrm>
              <a:off x="340" y="3249"/>
              <a:ext cx="15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pPr>
              <a:r>
                <a:rPr kumimoji="1" lang="zh-CN" altLang="en-US" sz="2000">
                  <a:solidFill>
                    <a:schemeClr val="hlink"/>
                  </a:solidFill>
                  <a:latin typeface="Tahoma" pitchFamily="34" charset="0"/>
                  <a:ea typeface="黑体" pitchFamily="49" charset="-122"/>
                </a:rPr>
                <a:t>石英晶体压力传感器</a:t>
              </a:r>
            </a:p>
          </p:txBody>
        </p:sp>
      </p:grpSp>
      <p:sp>
        <p:nvSpPr>
          <p:cNvPr id="44040" name="Text Box 13"/>
          <p:cNvSpPr txBox="1">
            <a:spLocks noChangeArrowheads="1"/>
          </p:cNvSpPr>
          <p:nvPr/>
        </p:nvSpPr>
        <p:spPr bwMode="auto">
          <a:xfrm>
            <a:off x="1042988" y="3500438"/>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solidFill>
                  <a:schemeClr val="hlink"/>
                </a:solidFill>
                <a:latin typeface="Tahoma" pitchFamily="34" charset="0"/>
                <a:ea typeface="黑体" pitchFamily="49" charset="-122"/>
              </a:rPr>
              <a:t>石英</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CDA683F1-839A-4A00-8B1F-F8FDD0AEBE01}" type="slidenum">
              <a:rPr lang="en-US" altLang="zh-CN" sz="1400" b="0" smtClean="0">
                <a:solidFill>
                  <a:srgbClr val="FF5050"/>
                </a:solidFill>
              </a:rPr>
              <a:pPr eaLnBrk="1" hangingPunct="1"/>
              <a:t>43</a:t>
            </a:fld>
            <a:endParaRPr lang="en-US" altLang="zh-CN" sz="1400" b="0" smtClean="0">
              <a:solidFill>
                <a:srgbClr val="FF5050"/>
              </a:solidFill>
            </a:endParaRPr>
          </a:p>
        </p:txBody>
      </p:sp>
      <p:sp>
        <p:nvSpPr>
          <p:cNvPr id="45059" name="Rectangle 2"/>
          <p:cNvSpPr>
            <a:spLocks noGrp="1" noRot="1" noChangeArrowheads="1"/>
          </p:cNvSpPr>
          <p:nvPr>
            <p:ph type="title"/>
          </p:nvPr>
        </p:nvSpPr>
        <p:spPr>
          <a:xfrm>
            <a:off x="323850" y="333375"/>
            <a:ext cx="4211638" cy="457200"/>
          </a:xfrm>
          <a:noFill/>
        </p:spPr>
        <p:txBody>
          <a:bodyPr anchor="t">
            <a:spAutoFit/>
          </a:bodyPr>
          <a:lstStyle/>
          <a:p>
            <a:pPr eaLnBrk="1" hangingPunct="1">
              <a:spcBef>
                <a:spcPct val="50000"/>
              </a:spcBef>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新材料、新功能的开发应用</a:t>
            </a:r>
          </a:p>
        </p:txBody>
      </p:sp>
      <p:sp>
        <p:nvSpPr>
          <p:cNvPr id="45060" name="灯片编号占位符 5"/>
          <p:cNvSpPr txBox="1">
            <a:spLocks noGrp="1"/>
          </p:cNvSpPr>
          <p:nvPr/>
        </p:nvSpPr>
        <p:spPr bwMode="auto">
          <a:xfrm>
            <a:off x="6443663" y="6619875"/>
            <a:ext cx="22891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r" eaLnBrk="1" hangingPunct="1"/>
            <a:fld id="{C0E1F19C-7A7C-45EB-9E36-7C8AAC7F4366}" type="slidenum">
              <a:rPr lang="en-US" altLang="zh-CN" sz="2000" b="0">
                <a:solidFill>
                  <a:srgbClr val="000066"/>
                </a:solidFill>
              </a:rPr>
              <a:pPr algn="r" eaLnBrk="1" hangingPunct="1"/>
              <a:t>43</a:t>
            </a:fld>
            <a:endParaRPr lang="en-US" altLang="zh-CN" sz="2000" b="0">
              <a:solidFill>
                <a:srgbClr val="000066"/>
              </a:solidFill>
            </a:endParaRPr>
          </a:p>
        </p:txBody>
      </p:sp>
      <p:sp>
        <p:nvSpPr>
          <p:cNvPr id="45061" name="Rectangle 4"/>
          <p:cNvSpPr>
            <a:spLocks noChangeArrowheads="1"/>
          </p:cNvSpPr>
          <p:nvPr/>
        </p:nvSpPr>
        <p:spPr bwMode="auto">
          <a:xfrm>
            <a:off x="468313" y="1125538"/>
            <a:ext cx="1482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buFontTx/>
              <a:buChar char="•"/>
            </a:pPr>
            <a:r>
              <a:rPr kumimoji="1" lang="en-US" altLang="zh-CN" sz="2000">
                <a:solidFill>
                  <a:srgbClr val="000066"/>
                </a:solidFill>
                <a:latin typeface="Tahoma" pitchFamily="34" charset="0"/>
                <a:ea typeface="黑体" pitchFamily="49" charset="-122"/>
              </a:rPr>
              <a:t>  </a:t>
            </a:r>
            <a:r>
              <a:rPr kumimoji="1" lang="zh-CN" altLang="en-US" sz="2000">
                <a:solidFill>
                  <a:srgbClr val="000066"/>
                </a:solidFill>
                <a:latin typeface="Tahoma" pitchFamily="34" charset="0"/>
                <a:ea typeface="黑体" pitchFamily="49" charset="-122"/>
              </a:rPr>
              <a:t>其他材料</a:t>
            </a:r>
          </a:p>
        </p:txBody>
      </p:sp>
      <p:grpSp>
        <p:nvGrpSpPr>
          <p:cNvPr id="45062" name="Group 5"/>
          <p:cNvGrpSpPr>
            <a:grpSpLocks/>
          </p:cNvGrpSpPr>
          <p:nvPr/>
        </p:nvGrpSpPr>
        <p:grpSpPr bwMode="auto">
          <a:xfrm>
            <a:off x="395288" y="1700213"/>
            <a:ext cx="3700462" cy="1841500"/>
            <a:chOff x="476" y="1162"/>
            <a:chExt cx="2331" cy="1160"/>
          </a:xfrm>
        </p:grpSpPr>
        <p:sp>
          <p:nvSpPr>
            <p:cNvPr id="45065" name="Text Box 6"/>
            <p:cNvSpPr txBox="1">
              <a:spLocks noChangeArrowheads="1"/>
            </p:cNvSpPr>
            <p:nvPr/>
          </p:nvSpPr>
          <p:spPr bwMode="auto">
            <a:xfrm>
              <a:off x="476" y="2070"/>
              <a:ext cx="233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solidFill>
                    <a:schemeClr val="hlink"/>
                  </a:solidFill>
                  <a:latin typeface="Tahoma" pitchFamily="34" charset="0"/>
                  <a:ea typeface="黑体" pitchFamily="49" charset="-122"/>
                </a:rPr>
                <a:t>形状记忆合金 （如</a:t>
              </a:r>
              <a:r>
                <a:rPr kumimoji="1" lang="zh-CN" altLang="zh-CN" sz="2000">
                  <a:solidFill>
                    <a:schemeClr val="hlink"/>
                  </a:solidFill>
                  <a:latin typeface="Tahoma" pitchFamily="34" charset="0"/>
                  <a:ea typeface="黑体" pitchFamily="49" charset="-122"/>
                </a:rPr>
                <a:t>镍</a:t>
              </a:r>
              <a:r>
                <a:rPr kumimoji="1" lang="en-US" altLang="zh-CN" sz="2000">
                  <a:solidFill>
                    <a:schemeClr val="hlink"/>
                  </a:solidFill>
                  <a:latin typeface="Tahoma" pitchFamily="34" charset="0"/>
                  <a:ea typeface="黑体" pitchFamily="49" charset="-122"/>
                </a:rPr>
                <a:t>-</a:t>
              </a:r>
              <a:r>
                <a:rPr kumimoji="1" lang="zh-CN" altLang="zh-CN" sz="2000">
                  <a:solidFill>
                    <a:schemeClr val="hlink"/>
                  </a:solidFill>
                  <a:latin typeface="Tahoma" pitchFamily="34" charset="0"/>
                  <a:ea typeface="黑体" pitchFamily="49" charset="-122"/>
                </a:rPr>
                <a:t>钛合金</a:t>
              </a:r>
              <a:r>
                <a:rPr kumimoji="1" lang="zh-CN" altLang="en-US" sz="2000">
                  <a:solidFill>
                    <a:schemeClr val="hlink"/>
                  </a:solidFill>
                  <a:latin typeface="Tahoma" pitchFamily="34" charset="0"/>
                  <a:ea typeface="黑体" pitchFamily="49" charset="-122"/>
                </a:rPr>
                <a:t>）</a:t>
              </a:r>
            </a:p>
          </p:txBody>
        </p:sp>
        <p:pic>
          <p:nvPicPr>
            <p:cNvPr id="45066" name="Picture 7" descr="u=3920686492,2792159334&amp;fm=51&amp;g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 y="1162"/>
              <a:ext cx="1020"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Picture 8" descr="509b9fcb1b4915c453664f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1207"/>
              <a:ext cx="120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063" name="矩形 16"/>
          <p:cNvSpPr>
            <a:spLocks noChangeArrowheads="1"/>
          </p:cNvSpPr>
          <p:nvPr/>
        </p:nvSpPr>
        <p:spPr bwMode="auto">
          <a:xfrm>
            <a:off x="3995738" y="1196975"/>
            <a:ext cx="4897437"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l"/>
            </a:pPr>
            <a:r>
              <a:rPr lang="en-US" altLang="zh-CN" sz="2000"/>
              <a:t> 1963</a:t>
            </a:r>
            <a:r>
              <a:rPr lang="zh-CN" altLang="zh-CN" sz="2000"/>
              <a:t>年，美国海军军械研究所的比勒在研究工作中发现</a:t>
            </a:r>
            <a:r>
              <a:rPr lang="zh-CN" altLang="en-US" sz="2000"/>
              <a:t>形状记忆效应 （</a:t>
            </a:r>
            <a:r>
              <a:rPr lang="zh-CN" altLang="zh-CN" sz="2000">
                <a:solidFill>
                  <a:srgbClr val="FF0000"/>
                </a:solidFill>
              </a:rPr>
              <a:t>每种以一定元素按一定重量比组成的形状记忆合金都有一个转变温度；在这一温度以上将该合金加工成一定的形状，然后将其冷却到转变温度以下，人为地改变其形状后再加热到转变温度以上，该合金便会自动地恢复到原先在转变温度以上加工成的形状。 </a:t>
            </a:r>
            <a:r>
              <a:rPr lang="zh-CN" altLang="en-US" sz="2000"/>
              <a:t>）</a:t>
            </a:r>
          </a:p>
        </p:txBody>
      </p:sp>
      <p:sp>
        <p:nvSpPr>
          <p:cNvPr id="56328" name="矩形 17"/>
          <p:cNvSpPr>
            <a:spLocks noChangeArrowheads="1"/>
          </p:cNvSpPr>
          <p:nvPr/>
        </p:nvSpPr>
        <p:spPr bwMode="auto">
          <a:xfrm>
            <a:off x="323850" y="3860800"/>
            <a:ext cx="8640763"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l"/>
            </a:pPr>
            <a:r>
              <a:rPr lang="en-US" altLang="zh-CN" sz="2000"/>
              <a:t> </a:t>
            </a:r>
            <a:r>
              <a:rPr lang="en-US" altLang="zh-CN" sz="1800"/>
              <a:t>1969</a:t>
            </a:r>
            <a:r>
              <a:rPr lang="zh-CN" altLang="zh-CN" sz="1800"/>
              <a:t>年，镍</a:t>
            </a:r>
            <a:r>
              <a:rPr lang="en-US" altLang="zh-CN" sz="1800"/>
              <a:t>--</a:t>
            </a:r>
            <a:r>
              <a:rPr lang="zh-CN" altLang="zh-CN" sz="1800"/>
              <a:t>钛合金的</a:t>
            </a:r>
            <a:r>
              <a:rPr lang="en-US" altLang="zh-CN" sz="1800"/>
              <a:t>“</a:t>
            </a:r>
            <a:r>
              <a:rPr lang="zh-CN" altLang="zh-CN" sz="1800"/>
              <a:t>形状记忆效应</a:t>
            </a:r>
            <a:r>
              <a:rPr lang="en-US" altLang="zh-CN" sz="1800"/>
              <a:t>”</a:t>
            </a:r>
            <a:r>
              <a:rPr lang="zh-CN" altLang="zh-CN" sz="1800"/>
              <a:t>首次在工业上应用</a:t>
            </a:r>
            <a:r>
              <a:rPr lang="zh-CN" altLang="en-US" sz="1800"/>
              <a:t>；</a:t>
            </a:r>
            <a:r>
              <a:rPr lang="zh-CN" altLang="zh-CN" sz="1800"/>
              <a:t>美国在某种喷气式战斗机的油压系统中便使用了一种镍</a:t>
            </a:r>
            <a:r>
              <a:rPr lang="en-US" altLang="zh-CN" sz="1800"/>
              <a:t>—</a:t>
            </a:r>
            <a:r>
              <a:rPr lang="zh-CN" altLang="zh-CN" sz="1800"/>
              <a:t>钦合金接头，从未发生过漏油、脱落或破损事故。</a:t>
            </a:r>
            <a:endParaRPr lang="en-US" altLang="zh-CN" sz="1800"/>
          </a:p>
          <a:p>
            <a:pPr>
              <a:buFont typeface="Wingdings" pitchFamily="2" charset="2"/>
              <a:buChar char="l"/>
            </a:pPr>
            <a:r>
              <a:rPr lang="en-US" altLang="zh-CN" sz="1800"/>
              <a:t> 1969</a:t>
            </a:r>
            <a:r>
              <a:rPr lang="zh-CN" altLang="zh-CN" sz="1800"/>
              <a:t>年</a:t>
            </a:r>
            <a:r>
              <a:rPr lang="en-US" altLang="zh-CN" sz="1800"/>
              <a:t>7</a:t>
            </a:r>
            <a:r>
              <a:rPr lang="zh-CN" altLang="zh-CN" sz="1800"/>
              <a:t>月</a:t>
            </a:r>
            <a:r>
              <a:rPr lang="en-US" altLang="zh-CN" sz="1800"/>
              <a:t>20</a:t>
            </a:r>
            <a:r>
              <a:rPr lang="zh-CN" altLang="zh-CN" sz="1800"/>
              <a:t>日，美国宇航员乘坐</a:t>
            </a:r>
            <a:r>
              <a:rPr lang="en-US" altLang="zh-CN" sz="1800"/>
              <a:t>“</a:t>
            </a:r>
            <a:r>
              <a:rPr lang="zh-CN" altLang="zh-CN" sz="1800"/>
              <a:t>阿波罗</a:t>
            </a:r>
            <a:r>
              <a:rPr lang="en-US" altLang="zh-CN" sz="1800"/>
              <a:t>”11</a:t>
            </a:r>
            <a:r>
              <a:rPr lang="zh-CN" altLang="zh-CN" sz="1800"/>
              <a:t>号登月舱在月球上首次留下了人类的脚印，并通过一个直径数米的半球形天线传输月球和地球之间的信息。这个庞然大物般的天线是怎么被带到月球上的呢</a:t>
            </a:r>
            <a:r>
              <a:rPr lang="en-US" altLang="zh-CN" sz="1800"/>
              <a:t>?</a:t>
            </a:r>
            <a:r>
              <a:rPr lang="zh-CN" altLang="zh-CN" sz="1800"/>
              <a:t>就是用一种形状记忆合金材料，先在其转变温度以上按预定要求做好，然后降低温度把它压成一团，装进登月舱带上天去。放置于月球后，在阳光照射下，达到该合金的转变温度，天线</a:t>
            </a:r>
            <a:r>
              <a:rPr lang="en-US" altLang="zh-CN" sz="1800"/>
              <a:t>“</a:t>
            </a:r>
            <a:r>
              <a:rPr lang="zh-CN" altLang="zh-CN" sz="1800"/>
              <a:t>记</a:t>
            </a:r>
            <a:r>
              <a:rPr lang="en-US" altLang="zh-CN" sz="1800"/>
              <a:t>”</a:t>
            </a:r>
            <a:r>
              <a:rPr lang="zh-CN" altLang="zh-CN" sz="1800"/>
              <a:t>起了自己的本来面貌，变成一个巨大的半球。</a:t>
            </a: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6328"/>
                                        </p:tgtEl>
                                        <p:attrNameLst>
                                          <p:attrName>style.visibility</p:attrName>
                                        </p:attrNameLst>
                                      </p:cBhvr>
                                      <p:to>
                                        <p:strVal val="visible"/>
                                      </p:to>
                                    </p:set>
                                    <p:animEffect transition="in" filter="wipe(down)">
                                      <p:cBhvr>
                                        <p:cTn id="7" dur="500"/>
                                        <p:tgtEl>
                                          <p:spTgt spid="56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2F560322-FC82-4235-B53E-A6ABBABC88E6}" type="slidenum">
              <a:rPr lang="en-US" altLang="zh-CN" sz="1400" b="0" smtClean="0">
                <a:solidFill>
                  <a:srgbClr val="FF5050"/>
                </a:solidFill>
              </a:rPr>
              <a:pPr eaLnBrk="1" hangingPunct="1"/>
              <a:t>44</a:t>
            </a:fld>
            <a:endParaRPr lang="en-US" altLang="zh-CN" sz="1400" b="0" smtClean="0">
              <a:solidFill>
                <a:srgbClr val="FF5050"/>
              </a:solidFill>
            </a:endParaRPr>
          </a:p>
        </p:txBody>
      </p:sp>
      <p:sp>
        <p:nvSpPr>
          <p:cNvPr id="46083" name="Rectangle 2"/>
          <p:cNvSpPr>
            <a:spLocks noGrp="1" noRot="1" noChangeArrowheads="1"/>
          </p:cNvSpPr>
          <p:nvPr>
            <p:ph type="title"/>
          </p:nvPr>
        </p:nvSpPr>
        <p:spPr>
          <a:xfrm>
            <a:off x="323850" y="333375"/>
            <a:ext cx="4211638" cy="457200"/>
          </a:xfrm>
          <a:noFill/>
        </p:spPr>
        <p:txBody>
          <a:bodyPr anchor="t">
            <a:spAutoFit/>
          </a:bodyPr>
          <a:lstStyle/>
          <a:p>
            <a:pPr eaLnBrk="1" hangingPunct="1">
              <a:spcBef>
                <a:spcPct val="50000"/>
              </a:spcBef>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新材料、新功能的开发应用</a:t>
            </a:r>
          </a:p>
        </p:txBody>
      </p:sp>
      <p:sp>
        <p:nvSpPr>
          <p:cNvPr id="46084" name="灯片编号占位符 5"/>
          <p:cNvSpPr txBox="1">
            <a:spLocks noGrp="1"/>
          </p:cNvSpPr>
          <p:nvPr/>
        </p:nvSpPr>
        <p:spPr bwMode="auto">
          <a:xfrm>
            <a:off x="6443663" y="6619875"/>
            <a:ext cx="22891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r" eaLnBrk="1" hangingPunct="1"/>
            <a:fld id="{E37163CE-800D-4BF1-B7D8-502676258C2F}" type="slidenum">
              <a:rPr lang="en-US" altLang="zh-CN" sz="2000" b="0">
                <a:solidFill>
                  <a:srgbClr val="000066"/>
                </a:solidFill>
              </a:rPr>
              <a:pPr algn="r" eaLnBrk="1" hangingPunct="1"/>
              <a:t>44</a:t>
            </a:fld>
            <a:endParaRPr lang="en-US" altLang="zh-CN" sz="2000" b="0">
              <a:solidFill>
                <a:srgbClr val="000066"/>
              </a:solidFill>
            </a:endParaRPr>
          </a:p>
        </p:txBody>
      </p:sp>
      <p:sp>
        <p:nvSpPr>
          <p:cNvPr id="46085" name="Rectangle 4"/>
          <p:cNvSpPr>
            <a:spLocks noChangeArrowheads="1"/>
          </p:cNvSpPr>
          <p:nvPr/>
        </p:nvSpPr>
        <p:spPr bwMode="auto">
          <a:xfrm>
            <a:off x="468313" y="1125538"/>
            <a:ext cx="1482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buFontTx/>
              <a:buChar char="•"/>
            </a:pPr>
            <a:r>
              <a:rPr kumimoji="1" lang="en-US" altLang="zh-CN" sz="2000">
                <a:solidFill>
                  <a:srgbClr val="000066"/>
                </a:solidFill>
                <a:latin typeface="Tahoma" pitchFamily="34" charset="0"/>
                <a:ea typeface="黑体" pitchFamily="49" charset="-122"/>
              </a:rPr>
              <a:t>  </a:t>
            </a:r>
            <a:r>
              <a:rPr kumimoji="1" lang="zh-CN" altLang="en-US" sz="2000">
                <a:solidFill>
                  <a:srgbClr val="000066"/>
                </a:solidFill>
                <a:latin typeface="Tahoma" pitchFamily="34" charset="0"/>
                <a:ea typeface="黑体" pitchFamily="49" charset="-122"/>
              </a:rPr>
              <a:t>其他材料</a:t>
            </a:r>
          </a:p>
        </p:txBody>
      </p:sp>
      <p:pic>
        <p:nvPicPr>
          <p:cNvPr id="46086" name="Picture 9" descr="201001051510292436"/>
          <p:cNvPicPr>
            <a:picLocks noChangeAspect="1" noChangeArrowheads="1"/>
          </p:cNvPicPr>
          <p:nvPr/>
        </p:nvPicPr>
        <p:blipFill>
          <a:blip r:embed="rId2">
            <a:extLst>
              <a:ext uri="{28A0092B-C50C-407E-A947-70E740481C1C}">
                <a14:useLocalDpi xmlns:a14="http://schemas.microsoft.com/office/drawing/2010/main" val="0"/>
              </a:ext>
            </a:extLst>
          </a:blip>
          <a:srcRect r="1054" b="12976"/>
          <a:stretch>
            <a:fillRect/>
          </a:stretch>
        </p:blipFill>
        <p:spPr bwMode="auto">
          <a:xfrm>
            <a:off x="323850" y="3500438"/>
            <a:ext cx="2535238"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0" descr="382507_7281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602038"/>
            <a:ext cx="2447925"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 Box 11"/>
          <p:cNvSpPr txBox="1">
            <a:spLocks noChangeArrowheads="1"/>
          </p:cNvSpPr>
          <p:nvPr/>
        </p:nvSpPr>
        <p:spPr bwMode="auto">
          <a:xfrm>
            <a:off x="2076450" y="5876925"/>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solidFill>
                  <a:schemeClr val="hlink"/>
                </a:solidFill>
                <a:latin typeface="Tahoma" pitchFamily="34" charset="0"/>
                <a:ea typeface="黑体" pitchFamily="49" charset="-122"/>
              </a:rPr>
              <a:t>碳纳米管</a:t>
            </a:r>
          </a:p>
        </p:txBody>
      </p:sp>
      <p:sp>
        <p:nvSpPr>
          <p:cNvPr id="46089" name="Text Box 12"/>
          <p:cNvSpPr txBox="1">
            <a:spLocks noChangeArrowheads="1"/>
          </p:cNvSpPr>
          <p:nvPr/>
        </p:nvSpPr>
        <p:spPr bwMode="auto">
          <a:xfrm>
            <a:off x="5867400" y="2276475"/>
            <a:ext cx="295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solidFill>
                  <a:schemeClr val="hlink"/>
                </a:solidFill>
                <a:latin typeface="Tahoma" pitchFamily="34" charset="0"/>
                <a:ea typeface="黑体" pitchFamily="49" charset="-122"/>
              </a:rPr>
              <a:t>复合功能材料</a:t>
            </a:r>
            <a:r>
              <a:rPr kumimoji="1" lang="en-US" altLang="zh-CN" sz="2000">
                <a:solidFill>
                  <a:schemeClr val="hlink"/>
                </a:solidFill>
                <a:latin typeface="Tahoma" pitchFamily="34" charset="0"/>
                <a:ea typeface="黑体" pitchFamily="49" charset="-122"/>
              </a:rPr>
              <a:t>(</a:t>
            </a:r>
            <a:r>
              <a:rPr kumimoji="1" lang="zh-CN" altLang="en-US" sz="2000">
                <a:solidFill>
                  <a:schemeClr val="hlink"/>
                </a:solidFill>
                <a:latin typeface="Tahoma" pitchFamily="34" charset="0"/>
                <a:ea typeface="黑体" pitchFamily="49" charset="-122"/>
              </a:rPr>
              <a:t>聚苯乙烯</a:t>
            </a:r>
            <a:r>
              <a:rPr kumimoji="1" lang="en-US" altLang="zh-CN" sz="2000">
                <a:solidFill>
                  <a:schemeClr val="hlink"/>
                </a:solidFill>
                <a:latin typeface="Tahoma" pitchFamily="34" charset="0"/>
                <a:ea typeface="黑体" pitchFamily="49" charset="-122"/>
              </a:rPr>
              <a:t>-</a:t>
            </a:r>
            <a:r>
              <a:rPr kumimoji="1" lang="zh-CN" altLang="en-US" sz="2000">
                <a:solidFill>
                  <a:schemeClr val="hlink"/>
                </a:solidFill>
                <a:latin typeface="Tahoma" pitchFamily="34" charset="0"/>
                <a:ea typeface="黑体" pitchFamily="49" charset="-122"/>
              </a:rPr>
              <a:t>聚苯胺</a:t>
            </a:r>
            <a:r>
              <a:rPr kumimoji="1" lang="en-US" altLang="zh-CN" sz="2000">
                <a:solidFill>
                  <a:schemeClr val="hlink"/>
                </a:solidFill>
                <a:latin typeface="Tahoma" pitchFamily="34" charset="0"/>
                <a:ea typeface="黑体" pitchFamily="49" charset="-122"/>
              </a:rPr>
              <a:t>-</a:t>
            </a:r>
            <a:r>
              <a:rPr kumimoji="1" lang="zh-CN" altLang="en-US" sz="2000">
                <a:solidFill>
                  <a:schemeClr val="hlink"/>
                </a:solidFill>
                <a:latin typeface="Tahoma" pitchFamily="34" charset="0"/>
                <a:ea typeface="黑体" pitchFamily="49" charset="-122"/>
              </a:rPr>
              <a:t>金纳米颗粒</a:t>
            </a:r>
            <a:r>
              <a:rPr kumimoji="1" lang="en-US" altLang="zh-CN" sz="2000">
                <a:solidFill>
                  <a:schemeClr val="hlink"/>
                </a:solidFill>
                <a:latin typeface="Tahoma" pitchFamily="34" charset="0"/>
                <a:ea typeface="黑体" pitchFamily="49" charset="-122"/>
              </a:rPr>
              <a:t>)</a:t>
            </a:r>
          </a:p>
        </p:txBody>
      </p:sp>
      <p:pic>
        <p:nvPicPr>
          <p:cNvPr id="46090" name="Picture 13" descr="cell_np_973_09_1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484313"/>
            <a:ext cx="535463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Picture 2" descr="石墨烯结构示意图"/>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913" y="3530600"/>
            <a:ext cx="29718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2" name="Text Box 11"/>
          <p:cNvSpPr txBox="1">
            <a:spLocks noChangeArrowheads="1"/>
          </p:cNvSpPr>
          <p:nvPr/>
        </p:nvSpPr>
        <p:spPr bwMode="auto">
          <a:xfrm>
            <a:off x="6732588" y="5732463"/>
            <a:ext cx="958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solidFill>
                  <a:schemeClr val="hlink"/>
                </a:solidFill>
                <a:latin typeface="Tahoma" pitchFamily="34" charset="0"/>
                <a:ea typeface="黑体" pitchFamily="49" charset="-122"/>
              </a:rPr>
              <a:t>石墨烯</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0FEC78D4-8547-4464-8BA8-44532D3B806C}" type="slidenum">
              <a:rPr lang="en-US" altLang="zh-CN" sz="1400" b="0" smtClean="0">
                <a:solidFill>
                  <a:srgbClr val="FF5050"/>
                </a:solidFill>
              </a:rPr>
              <a:pPr eaLnBrk="1" hangingPunct="1"/>
              <a:t>45</a:t>
            </a:fld>
            <a:endParaRPr lang="en-US" altLang="zh-CN" sz="1400" b="0" smtClean="0">
              <a:solidFill>
                <a:srgbClr val="FF5050"/>
              </a:solidFill>
            </a:endParaRPr>
          </a:p>
        </p:txBody>
      </p:sp>
      <p:pic>
        <p:nvPicPr>
          <p:cNvPr id="471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25538"/>
            <a:ext cx="5735637"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7108" name="矩形 5"/>
          <p:cNvSpPr>
            <a:spLocks noChangeArrowheads="1"/>
          </p:cNvSpPr>
          <p:nvPr/>
        </p:nvSpPr>
        <p:spPr bwMode="auto">
          <a:xfrm>
            <a:off x="250825" y="4508500"/>
            <a:ext cx="446563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t>纳米碳材料（</a:t>
            </a:r>
            <a:r>
              <a:rPr lang="en-US" altLang="zh-CN" sz="2000"/>
              <a:t>CNT, Graphene</a:t>
            </a:r>
            <a:r>
              <a:rPr lang="zh-CN" altLang="en-US" sz="2000"/>
              <a:t>）、金属氧化物（</a:t>
            </a:r>
            <a:r>
              <a:rPr lang="en-US" altLang="zh-CN" sz="2000"/>
              <a:t>Metal oxide</a:t>
            </a:r>
            <a:r>
              <a:rPr lang="zh-CN" altLang="en-US" sz="2000"/>
              <a:t>）的结构可控复合、功能化及在传感器芯片上的有序构筑的能力</a:t>
            </a:r>
          </a:p>
        </p:txBody>
      </p:sp>
      <p:pic>
        <p:nvPicPr>
          <p:cNvPr id="471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924175"/>
            <a:ext cx="4151312"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7110" name="矩形 7"/>
          <p:cNvSpPr>
            <a:spLocks noChangeArrowheads="1"/>
          </p:cNvSpPr>
          <p:nvPr/>
        </p:nvSpPr>
        <p:spPr bwMode="auto">
          <a:xfrm>
            <a:off x="5940425" y="2133600"/>
            <a:ext cx="302418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t>印刷电子技术制备纳米传感器阵列芯片</a:t>
            </a:r>
          </a:p>
        </p:txBody>
      </p:sp>
      <p:sp>
        <p:nvSpPr>
          <p:cNvPr id="47111" name="Rectangle 2"/>
          <p:cNvSpPr>
            <a:spLocks noGrp="1" noRot="1" noChangeArrowheads="1"/>
          </p:cNvSpPr>
          <p:nvPr>
            <p:ph type="title"/>
          </p:nvPr>
        </p:nvSpPr>
        <p:spPr>
          <a:xfrm>
            <a:off x="250825" y="333375"/>
            <a:ext cx="4211638" cy="457200"/>
          </a:xfrm>
          <a:noFill/>
        </p:spPr>
        <p:txBody>
          <a:bodyPr anchor="t">
            <a:spAutoFit/>
          </a:bodyPr>
          <a:lstStyle/>
          <a:p>
            <a:pPr eaLnBrk="1" hangingPunct="1">
              <a:spcBef>
                <a:spcPct val="50000"/>
              </a:spcBef>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新材料、新功能的开发应用</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45850406-88D8-4429-9771-6BB61522A690}" type="slidenum">
              <a:rPr lang="en-US" altLang="zh-CN" sz="1400" b="0" smtClean="0">
                <a:solidFill>
                  <a:srgbClr val="FF5050"/>
                </a:solidFill>
              </a:rPr>
              <a:pPr eaLnBrk="1" hangingPunct="1"/>
              <a:t>46</a:t>
            </a:fld>
            <a:endParaRPr lang="en-US" altLang="zh-CN" sz="1400" b="0" smtClean="0">
              <a:solidFill>
                <a:srgbClr val="FF5050"/>
              </a:solidFill>
            </a:endParaRPr>
          </a:p>
        </p:txBody>
      </p:sp>
      <p:sp>
        <p:nvSpPr>
          <p:cNvPr id="48131" name="Rectangle 2"/>
          <p:cNvSpPr>
            <a:spLocks noGrp="1" noRot="1" noChangeArrowheads="1"/>
          </p:cNvSpPr>
          <p:nvPr>
            <p:ph type="title"/>
          </p:nvPr>
        </p:nvSpPr>
        <p:spPr>
          <a:xfrm>
            <a:off x="323850" y="333375"/>
            <a:ext cx="4211638" cy="457200"/>
          </a:xfrm>
          <a:noFill/>
        </p:spPr>
        <p:txBody>
          <a:bodyPr anchor="t">
            <a:spAutoFit/>
          </a:bodyPr>
          <a:lstStyle/>
          <a:p>
            <a:pPr eaLnBrk="1" hangingPunct="1">
              <a:spcBef>
                <a:spcPct val="50000"/>
              </a:spcBef>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新材料、新功能的开发应用</a:t>
            </a:r>
          </a:p>
        </p:txBody>
      </p:sp>
      <p:sp>
        <p:nvSpPr>
          <p:cNvPr id="48132" name="灯片编号占位符 5"/>
          <p:cNvSpPr txBox="1">
            <a:spLocks noGrp="1"/>
          </p:cNvSpPr>
          <p:nvPr/>
        </p:nvSpPr>
        <p:spPr bwMode="auto">
          <a:xfrm>
            <a:off x="6443663" y="6619875"/>
            <a:ext cx="22891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r" eaLnBrk="1" hangingPunct="1"/>
            <a:fld id="{FC9234E0-D1AD-41A2-B557-FBEDD1E01442}" type="slidenum">
              <a:rPr lang="en-US" altLang="zh-CN" sz="2000" b="0">
                <a:solidFill>
                  <a:srgbClr val="000066"/>
                </a:solidFill>
              </a:rPr>
              <a:pPr algn="r" eaLnBrk="1" hangingPunct="1"/>
              <a:t>46</a:t>
            </a:fld>
            <a:endParaRPr lang="en-US" altLang="zh-CN" sz="2000" b="0">
              <a:solidFill>
                <a:srgbClr val="000066"/>
              </a:solidFill>
            </a:endParaRPr>
          </a:p>
        </p:txBody>
      </p:sp>
      <p:sp>
        <p:nvSpPr>
          <p:cNvPr id="48133" name="Rectangle 17"/>
          <p:cNvSpPr>
            <a:spLocks noChangeArrowheads="1"/>
          </p:cNvSpPr>
          <p:nvPr/>
        </p:nvSpPr>
        <p:spPr bwMode="auto">
          <a:xfrm>
            <a:off x="5580063" y="2276475"/>
            <a:ext cx="33845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p>
            <a:pPr>
              <a:spcBef>
                <a:spcPct val="50000"/>
              </a:spcBef>
              <a:buFontTx/>
              <a:buChar char="•"/>
            </a:pPr>
            <a:r>
              <a:rPr lang="zh-CN" altLang="en-US" sz="2000"/>
              <a:t>基于</a:t>
            </a:r>
            <a:r>
              <a:rPr lang="en-US" altLang="zh-CN" sz="2000"/>
              <a:t>rGO</a:t>
            </a:r>
            <a:r>
              <a:rPr lang="zh-CN" altLang="en-US" sz="2000"/>
              <a:t>超薄膜的柔性阵列传感器及其用于非触控环境湿度检测</a:t>
            </a:r>
            <a:endParaRPr kumimoji="1" lang="zh-CN" altLang="en-US" sz="2000">
              <a:solidFill>
                <a:srgbClr val="000066"/>
              </a:solidFill>
              <a:latin typeface="Tahoma" pitchFamily="34" charset="0"/>
              <a:ea typeface="黑体" pitchFamily="49" charset="-122"/>
            </a:endParaRPr>
          </a:p>
        </p:txBody>
      </p:sp>
      <p:pic>
        <p:nvPicPr>
          <p:cNvPr id="481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52513"/>
            <a:ext cx="5113338"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5" name="Picture 1"/>
          <p:cNvPicPr>
            <a:picLocks noChangeAspect="1" noChangeArrowheads="1"/>
          </p:cNvPicPr>
          <p:nvPr/>
        </p:nvPicPr>
        <p:blipFill>
          <a:blip r:embed="rId3">
            <a:extLst>
              <a:ext uri="{28A0092B-C50C-407E-A947-70E740481C1C}">
                <a14:useLocalDpi xmlns:a14="http://schemas.microsoft.com/office/drawing/2010/main" val="0"/>
              </a:ext>
            </a:extLst>
          </a:blip>
          <a:srcRect b="9610"/>
          <a:stretch>
            <a:fillRect/>
          </a:stretch>
        </p:blipFill>
        <p:spPr bwMode="auto">
          <a:xfrm>
            <a:off x="4716463" y="3860800"/>
            <a:ext cx="40322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8136" name="Picture 2"/>
          <p:cNvPicPr>
            <a:picLocks noChangeAspect="1" noChangeArrowheads="1"/>
          </p:cNvPicPr>
          <p:nvPr/>
        </p:nvPicPr>
        <p:blipFill>
          <a:blip r:embed="rId4">
            <a:extLst>
              <a:ext uri="{28A0092B-C50C-407E-A947-70E740481C1C}">
                <a14:useLocalDpi xmlns:a14="http://schemas.microsoft.com/office/drawing/2010/main" val="0"/>
              </a:ext>
            </a:extLst>
          </a:blip>
          <a:srcRect t="5556" b="8333"/>
          <a:stretch>
            <a:fillRect/>
          </a:stretch>
        </p:blipFill>
        <p:spPr bwMode="auto">
          <a:xfrm>
            <a:off x="250825" y="4005263"/>
            <a:ext cx="45720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8137" name="Rectangle 17"/>
          <p:cNvSpPr>
            <a:spLocks noChangeArrowheads="1"/>
          </p:cNvSpPr>
          <p:nvPr/>
        </p:nvSpPr>
        <p:spPr bwMode="auto">
          <a:xfrm>
            <a:off x="4932363" y="6021388"/>
            <a:ext cx="360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p>
            <a:pPr>
              <a:spcBef>
                <a:spcPct val="50000"/>
              </a:spcBef>
              <a:buFontTx/>
              <a:buChar char="•"/>
            </a:pPr>
            <a:r>
              <a:rPr kumimoji="1" lang="en-US" altLang="zh-CN" sz="2000">
                <a:solidFill>
                  <a:srgbClr val="000066"/>
                </a:solidFill>
                <a:latin typeface="Tahoma" pitchFamily="34" charset="0"/>
                <a:ea typeface="黑体" pitchFamily="49" charset="-122"/>
              </a:rPr>
              <a:t>CNTS</a:t>
            </a:r>
            <a:r>
              <a:rPr kumimoji="1" lang="zh-CN" altLang="en-US" sz="2000">
                <a:solidFill>
                  <a:srgbClr val="000066"/>
                </a:solidFill>
                <a:latin typeface="Tahoma" pitchFamily="34" charset="0"/>
                <a:ea typeface="黑体" pitchFamily="49" charset="-122"/>
              </a:rPr>
              <a:t>基柔性压电传感器阵列</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82150ADD-4E3C-442A-B0A1-3F40BF3E0483}" type="slidenum">
              <a:rPr lang="en-US" altLang="zh-CN" sz="1400" b="0" smtClean="0">
                <a:solidFill>
                  <a:srgbClr val="FF5050"/>
                </a:solidFill>
              </a:rPr>
              <a:pPr eaLnBrk="1" hangingPunct="1"/>
              <a:t>47</a:t>
            </a:fld>
            <a:endParaRPr lang="en-US" altLang="zh-CN" sz="1400" b="0" smtClean="0">
              <a:solidFill>
                <a:srgbClr val="FF5050"/>
              </a:solidFill>
            </a:endParaRPr>
          </a:p>
        </p:txBody>
      </p:sp>
      <p:sp>
        <p:nvSpPr>
          <p:cNvPr id="49155" name="Rectangle 3"/>
          <p:cNvSpPr>
            <a:spLocks noRot="1" noChangeArrowheads="1"/>
          </p:cNvSpPr>
          <p:nvPr/>
        </p:nvSpPr>
        <p:spPr bwMode="auto">
          <a:xfrm>
            <a:off x="161925" y="1844675"/>
            <a:ext cx="8804275"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nSpc>
                <a:spcPct val="150000"/>
              </a:lnSpc>
            </a:pPr>
            <a:r>
              <a:rPr kumimoji="1" lang="en-US" altLang="zh-CN" sz="2400">
                <a:solidFill>
                  <a:srgbClr val="000066"/>
                </a:solidFill>
                <a:latin typeface="楷体_GB2312" pitchFamily="49" charset="-122"/>
                <a:ea typeface="楷体_GB2312" pitchFamily="49" charset="-122"/>
              </a:rPr>
              <a:t>    </a:t>
            </a:r>
            <a:r>
              <a:rPr kumimoji="1" lang="zh-CN" altLang="en-US" sz="2400">
                <a:solidFill>
                  <a:srgbClr val="000066"/>
                </a:solidFill>
                <a:latin typeface="楷体_GB2312" pitchFamily="49" charset="-122"/>
                <a:ea typeface="楷体_GB2312" pitchFamily="49" charset="-122"/>
              </a:rPr>
              <a:t>敏感元件是基于敏感材料的各种物理、化学、生物效应和现象的。进一步开展</a:t>
            </a:r>
            <a:r>
              <a:rPr kumimoji="1" lang="zh-CN" altLang="en-US" sz="2400">
                <a:solidFill>
                  <a:schemeClr val="hlink"/>
                </a:solidFill>
                <a:latin typeface="楷体_GB2312" pitchFamily="49" charset="-122"/>
                <a:ea typeface="楷体_GB2312" pitchFamily="49" charset="-122"/>
              </a:rPr>
              <a:t>新的物理现象、化学反应和生物效应</a:t>
            </a:r>
            <a:r>
              <a:rPr kumimoji="1" lang="zh-CN" altLang="en-US" sz="2400">
                <a:solidFill>
                  <a:srgbClr val="000066"/>
                </a:solidFill>
                <a:latin typeface="楷体_GB2312" pitchFamily="49" charset="-122"/>
                <a:ea typeface="楷体_GB2312" pitchFamily="49" charset="-122"/>
              </a:rPr>
              <a:t>的研究和探索，利用新发现的各种现象、反应和效应，</a:t>
            </a:r>
            <a:r>
              <a:rPr kumimoji="1" lang="zh-CN" altLang="en-US" sz="2400">
                <a:solidFill>
                  <a:schemeClr val="hlink"/>
                </a:solidFill>
                <a:latin typeface="楷体_GB2312" pitchFamily="49" charset="-122"/>
                <a:ea typeface="楷体_GB2312" pitchFamily="49" charset="-122"/>
              </a:rPr>
              <a:t>设计和研发新型的传感器</a:t>
            </a:r>
            <a:r>
              <a:rPr kumimoji="1" lang="zh-CN" altLang="en-US" sz="2400">
                <a:solidFill>
                  <a:srgbClr val="000066"/>
                </a:solidFill>
                <a:latin typeface="楷体_GB2312" pitchFamily="49" charset="-122"/>
                <a:ea typeface="楷体_GB2312" pitchFamily="49" charset="-122"/>
              </a:rPr>
              <a:t>则可扩大现有传感器的检测极限，其意义极为深远。</a:t>
            </a:r>
          </a:p>
          <a:p>
            <a:pPr>
              <a:lnSpc>
                <a:spcPct val="150000"/>
              </a:lnSpc>
            </a:pPr>
            <a:r>
              <a:rPr kumimoji="1" lang="zh-CN" altLang="en-US" sz="2400">
                <a:solidFill>
                  <a:srgbClr val="000066"/>
                </a:solidFill>
                <a:latin typeface="楷体_GB2312" pitchFamily="49" charset="-122"/>
                <a:ea typeface="楷体_GB2312" pitchFamily="49" charset="-122"/>
              </a:rPr>
              <a:t>    </a:t>
            </a:r>
          </a:p>
        </p:txBody>
      </p:sp>
      <p:sp>
        <p:nvSpPr>
          <p:cNvPr id="49156" name="Rectangle 3"/>
          <p:cNvSpPr>
            <a:spLocks noChangeArrowheads="1"/>
          </p:cNvSpPr>
          <p:nvPr/>
        </p:nvSpPr>
        <p:spPr bwMode="auto">
          <a:xfrm>
            <a:off x="395288" y="1268413"/>
            <a:ext cx="2492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buFontTx/>
              <a:buChar char="•"/>
            </a:pPr>
            <a:r>
              <a:rPr lang="en-US" altLang="zh-CN" sz="2000">
                <a:solidFill>
                  <a:srgbClr val="000066"/>
                </a:solidFill>
                <a:latin typeface="Tahoma" pitchFamily="34" charset="0"/>
                <a:ea typeface="黑体" pitchFamily="49" charset="-122"/>
              </a:rPr>
              <a:t>  </a:t>
            </a:r>
            <a:r>
              <a:rPr lang="zh-CN" altLang="en-US" sz="2000">
                <a:solidFill>
                  <a:srgbClr val="000066"/>
                </a:solidFill>
                <a:latin typeface="Tahoma" pitchFamily="34" charset="0"/>
                <a:ea typeface="黑体" pitchFamily="49" charset="-122"/>
              </a:rPr>
              <a:t>新功能的开发应用</a:t>
            </a:r>
          </a:p>
        </p:txBody>
      </p:sp>
      <p:sp>
        <p:nvSpPr>
          <p:cNvPr id="49157" name="Rectangle 2"/>
          <p:cNvSpPr>
            <a:spLocks noGrp="1" noRot="1" noChangeArrowheads="1"/>
          </p:cNvSpPr>
          <p:nvPr>
            <p:ph type="title"/>
          </p:nvPr>
        </p:nvSpPr>
        <p:spPr>
          <a:xfrm>
            <a:off x="323850" y="379413"/>
            <a:ext cx="4211638" cy="457200"/>
          </a:xfrm>
          <a:noFill/>
        </p:spPr>
        <p:txBody>
          <a:bodyPr anchor="t">
            <a:spAutoFit/>
          </a:bodyPr>
          <a:lstStyle/>
          <a:p>
            <a:pPr eaLnBrk="1" hangingPunct="1">
              <a:spcBef>
                <a:spcPct val="50000"/>
              </a:spcBef>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新材料、新功能的开发应用</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36DA882A-FEB4-4F12-8F39-D96065929332}" type="slidenum">
              <a:rPr lang="en-US" altLang="zh-CN" sz="1400" b="0" smtClean="0">
                <a:solidFill>
                  <a:srgbClr val="FF5050"/>
                </a:solidFill>
              </a:rPr>
              <a:pPr eaLnBrk="1" hangingPunct="1"/>
              <a:t>48</a:t>
            </a:fld>
            <a:endParaRPr lang="en-US" altLang="zh-CN" sz="1400" b="0" smtClean="0">
              <a:solidFill>
                <a:srgbClr val="FF5050"/>
              </a:solidFill>
            </a:endParaRPr>
          </a:p>
        </p:txBody>
      </p:sp>
      <p:sp>
        <p:nvSpPr>
          <p:cNvPr id="50179" name="Rectangle 3"/>
          <p:cNvSpPr>
            <a:spLocks noChangeArrowheads="1"/>
          </p:cNvSpPr>
          <p:nvPr/>
        </p:nvSpPr>
        <p:spPr bwMode="auto">
          <a:xfrm>
            <a:off x="755650" y="476250"/>
            <a:ext cx="530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buFontTx/>
              <a:buChar char="•"/>
            </a:pPr>
            <a:r>
              <a:rPr lang="en-US" altLang="zh-CN" sz="2000">
                <a:solidFill>
                  <a:srgbClr val="000066"/>
                </a:solidFill>
                <a:latin typeface="Times New Roman" pitchFamily="18" charset="0"/>
                <a:ea typeface="黑体" pitchFamily="49" charset="-122"/>
              </a:rPr>
              <a:t>  </a:t>
            </a:r>
            <a:r>
              <a:rPr lang="zh-CN" altLang="en-US" sz="2000">
                <a:solidFill>
                  <a:srgbClr val="000066"/>
                </a:solidFill>
                <a:latin typeface="Times New Roman" pitchFamily="18" charset="0"/>
                <a:ea typeface="黑体" pitchFamily="49" charset="-122"/>
              </a:rPr>
              <a:t>新功能的开发应用</a:t>
            </a:r>
            <a:r>
              <a:rPr lang="en-US" altLang="zh-CN" sz="2000">
                <a:solidFill>
                  <a:srgbClr val="000066"/>
                </a:solidFill>
                <a:latin typeface="Times New Roman" pitchFamily="18" charset="0"/>
                <a:ea typeface="黑体" pitchFamily="49" charset="-122"/>
              </a:rPr>
              <a:t>——</a:t>
            </a:r>
            <a:r>
              <a:rPr lang="zh-CN" altLang="en-US" sz="2000">
                <a:solidFill>
                  <a:srgbClr val="000066"/>
                </a:solidFill>
                <a:latin typeface="Times New Roman" pitchFamily="18" charset="0"/>
                <a:ea typeface="黑体" pitchFamily="49" charset="-122"/>
              </a:rPr>
              <a:t>压电效应，声表面波</a:t>
            </a:r>
          </a:p>
        </p:txBody>
      </p:sp>
      <p:pic>
        <p:nvPicPr>
          <p:cNvPr id="5018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420938"/>
            <a:ext cx="5616575"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6"/>
          <p:cNvSpPr txBox="1">
            <a:spLocks noChangeArrowheads="1"/>
          </p:cNvSpPr>
          <p:nvPr/>
        </p:nvSpPr>
        <p:spPr bwMode="auto">
          <a:xfrm>
            <a:off x="3708400" y="4833938"/>
            <a:ext cx="2016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r>
              <a:rPr lang="zh-CN" altLang="en-US" sz="2000">
                <a:solidFill>
                  <a:srgbClr val="FF0000"/>
                </a:solidFill>
              </a:rPr>
              <a:t>压电材料上制备叉指换能器，加交流电</a:t>
            </a:r>
          </a:p>
        </p:txBody>
      </p:sp>
      <p:sp>
        <p:nvSpPr>
          <p:cNvPr id="50182" name="右箭头 7"/>
          <p:cNvSpPr>
            <a:spLocks noChangeArrowheads="1"/>
          </p:cNvSpPr>
          <p:nvPr/>
        </p:nvSpPr>
        <p:spPr bwMode="auto">
          <a:xfrm>
            <a:off x="2987675" y="4905375"/>
            <a:ext cx="649288" cy="504825"/>
          </a:xfrm>
          <a:prstGeom prst="rightArrow">
            <a:avLst>
              <a:gd name="adj1" fmla="val 50000"/>
              <a:gd name="adj2" fmla="val 50018"/>
            </a:avLst>
          </a:prstGeom>
          <a:solidFill>
            <a:schemeClr val="accent1"/>
          </a:solidFill>
          <a:ln w="9525" algn="ctr">
            <a:solidFill>
              <a:schemeClr val="tx1"/>
            </a:solidFill>
            <a:miter lim="800000"/>
            <a:headEnd/>
            <a:tailEnd/>
          </a:ln>
        </p:spPr>
        <p:txBody>
          <a:bodyPr>
            <a:spAutoFit/>
          </a:bodyPr>
          <a:lstStyle/>
          <a:p>
            <a:endParaRPr lang="zh-CN" altLang="en-US"/>
          </a:p>
        </p:txBody>
      </p:sp>
      <p:sp>
        <p:nvSpPr>
          <p:cNvPr id="50183" name="TextBox 8"/>
          <p:cNvSpPr txBox="1">
            <a:spLocks noChangeArrowheads="1"/>
          </p:cNvSpPr>
          <p:nvPr/>
        </p:nvSpPr>
        <p:spPr bwMode="auto">
          <a:xfrm>
            <a:off x="755650" y="4905375"/>
            <a:ext cx="2016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r>
              <a:rPr lang="zh-CN" altLang="en-US" sz="2000">
                <a:solidFill>
                  <a:srgbClr val="FF0000"/>
                </a:solidFill>
              </a:rPr>
              <a:t>     逆压电效应</a:t>
            </a:r>
            <a:endParaRPr lang="en-US" altLang="zh-CN" sz="2000">
              <a:solidFill>
                <a:srgbClr val="FF0000"/>
              </a:solidFill>
            </a:endParaRPr>
          </a:p>
          <a:p>
            <a:pPr eaLnBrk="1" hangingPunct="1"/>
            <a:r>
              <a:rPr lang="zh-CN" altLang="en-US" sz="2000">
                <a:solidFill>
                  <a:srgbClr val="FF0000"/>
                </a:solidFill>
              </a:rPr>
              <a:t>（电致伸缩效应）</a:t>
            </a:r>
          </a:p>
        </p:txBody>
      </p:sp>
      <p:sp>
        <p:nvSpPr>
          <p:cNvPr id="50184" name="右箭头 9"/>
          <p:cNvSpPr>
            <a:spLocks noChangeArrowheads="1"/>
          </p:cNvSpPr>
          <p:nvPr/>
        </p:nvSpPr>
        <p:spPr bwMode="auto">
          <a:xfrm>
            <a:off x="5940425" y="5048250"/>
            <a:ext cx="647700" cy="504825"/>
          </a:xfrm>
          <a:prstGeom prst="rightArrow">
            <a:avLst>
              <a:gd name="adj1" fmla="val 50000"/>
              <a:gd name="adj2" fmla="val 49895"/>
            </a:avLst>
          </a:prstGeom>
          <a:solidFill>
            <a:schemeClr val="accent1"/>
          </a:solidFill>
          <a:ln w="9525" algn="ctr">
            <a:solidFill>
              <a:schemeClr val="tx1"/>
            </a:solidFill>
            <a:miter lim="800000"/>
            <a:headEnd/>
            <a:tailEnd/>
          </a:ln>
        </p:spPr>
        <p:txBody>
          <a:bodyPr>
            <a:spAutoFit/>
          </a:bodyPr>
          <a:lstStyle/>
          <a:p>
            <a:endParaRPr lang="zh-CN" altLang="en-US"/>
          </a:p>
        </p:txBody>
      </p:sp>
      <p:sp>
        <p:nvSpPr>
          <p:cNvPr id="50185" name="TextBox 10"/>
          <p:cNvSpPr txBox="1">
            <a:spLocks noChangeArrowheads="1"/>
          </p:cNvSpPr>
          <p:nvPr/>
        </p:nvSpPr>
        <p:spPr bwMode="auto">
          <a:xfrm>
            <a:off x="6659563" y="5062538"/>
            <a:ext cx="2016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algn="ctr" eaLnBrk="1" hangingPunct="1"/>
            <a:r>
              <a:rPr lang="zh-CN" altLang="en-US" sz="2000">
                <a:solidFill>
                  <a:srgbClr val="FF0000"/>
                </a:solidFill>
              </a:rPr>
              <a:t>周期性应变产生</a:t>
            </a:r>
            <a:r>
              <a:rPr lang="en-US" altLang="zh-CN" sz="2000">
                <a:solidFill>
                  <a:srgbClr val="FF0000"/>
                </a:solidFill>
              </a:rPr>
              <a:t>SAW</a:t>
            </a:r>
            <a:endParaRPr lang="zh-CN" altLang="en-US" sz="2000">
              <a:solidFill>
                <a:srgbClr val="FF0000"/>
              </a:solidFill>
            </a:endParaRPr>
          </a:p>
        </p:txBody>
      </p:sp>
      <p:pic>
        <p:nvPicPr>
          <p:cNvPr id="50186" name="Picture 12" descr="图2-10"/>
          <p:cNvPicPr>
            <a:picLocks noChangeAspect="1" noChangeArrowheads="1"/>
          </p:cNvPicPr>
          <p:nvPr/>
        </p:nvPicPr>
        <p:blipFill>
          <a:blip r:embed="rId3">
            <a:extLst>
              <a:ext uri="{28A0092B-C50C-407E-A947-70E740481C1C}">
                <a14:useLocalDpi xmlns:a14="http://schemas.microsoft.com/office/drawing/2010/main" val="0"/>
              </a:ext>
            </a:extLst>
          </a:blip>
          <a:srcRect l="19537" t="28572" r="14326" b="22008"/>
          <a:stretch>
            <a:fillRect/>
          </a:stretch>
        </p:blipFill>
        <p:spPr bwMode="auto">
          <a:xfrm>
            <a:off x="6372225" y="2528888"/>
            <a:ext cx="21717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7" name="Picture 13" descr="图2-11"/>
          <p:cNvPicPr>
            <a:picLocks noChangeAspect="1" noChangeArrowheads="1"/>
          </p:cNvPicPr>
          <p:nvPr/>
        </p:nvPicPr>
        <p:blipFill>
          <a:blip r:embed="rId4">
            <a:extLst>
              <a:ext uri="{28A0092B-C50C-407E-A947-70E740481C1C}">
                <a14:useLocalDpi xmlns:a14="http://schemas.microsoft.com/office/drawing/2010/main" val="0"/>
              </a:ext>
            </a:extLst>
          </a:blip>
          <a:srcRect l="26050" t="33591" r="30536" b="37065"/>
          <a:stretch>
            <a:fillRect/>
          </a:stretch>
        </p:blipFill>
        <p:spPr bwMode="auto">
          <a:xfrm>
            <a:off x="6162675" y="3711575"/>
            <a:ext cx="29813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8" name="矩形 13"/>
          <p:cNvSpPr>
            <a:spLocks noChangeArrowheads="1"/>
          </p:cNvSpPr>
          <p:nvPr/>
        </p:nvSpPr>
        <p:spPr bwMode="auto">
          <a:xfrm>
            <a:off x="395288" y="1052513"/>
            <a:ext cx="85693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Tx/>
              <a:buAutoNum type="arabicPeriod"/>
            </a:pPr>
            <a:r>
              <a:rPr lang="en-US" altLang="zh-CN" sz="1600"/>
              <a:t>1885</a:t>
            </a:r>
            <a:r>
              <a:rPr lang="zh-CN" altLang="zh-CN" sz="1600"/>
              <a:t>年，英国物理学家</a:t>
            </a:r>
            <a:r>
              <a:rPr lang="en-US" altLang="zh-CN" sz="1600"/>
              <a:t> Lord Rayleigh </a:t>
            </a:r>
            <a:r>
              <a:rPr lang="zh-CN" altLang="zh-CN" sz="1600"/>
              <a:t>根据对地震波的研究，首次提出了声表面波的概念，由于受到当时科技水平的限制，这种弹性声表面波并未得到实际应用。</a:t>
            </a:r>
            <a:endParaRPr lang="en-US" altLang="zh-CN" sz="1600"/>
          </a:p>
          <a:p>
            <a:pPr marL="342900" indent="-342900">
              <a:buFontTx/>
              <a:buAutoNum type="arabicPeriod"/>
            </a:pPr>
            <a:r>
              <a:rPr lang="zh-CN" altLang="zh-CN" sz="1600"/>
              <a:t>直到</a:t>
            </a:r>
            <a:r>
              <a:rPr lang="en-US" altLang="zh-CN" sz="1600"/>
              <a:t>1965</a:t>
            </a:r>
            <a:r>
              <a:rPr lang="zh-CN" altLang="zh-CN" sz="1600"/>
              <a:t>年，美国的</a:t>
            </a:r>
            <a:r>
              <a:rPr lang="en-US" altLang="zh-CN" sz="1600"/>
              <a:t> White </a:t>
            </a:r>
            <a:r>
              <a:rPr lang="zh-CN" altLang="zh-CN" sz="1600"/>
              <a:t>和</a:t>
            </a:r>
            <a:r>
              <a:rPr lang="en-US" altLang="zh-CN" sz="1600"/>
              <a:t> Voltmer </a:t>
            </a:r>
            <a:r>
              <a:rPr lang="zh-CN" altLang="zh-CN" sz="1600"/>
              <a:t>利用半导体工艺作为基础，发明了能够在压电材料表面激励和接受</a:t>
            </a:r>
            <a:r>
              <a:rPr lang="en-US" altLang="zh-CN" sz="1600"/>
              <a:t>SAW</a:t>
            </a:r>
            <a:r>
              <a:rPr lang="zh-CN" altLang="zh-CN" sz="1600"/>
              <a:t>的金属叉指换能器（</a:t>
            </a:r>
            <a:r>
              <a:rPr lang="en-US" altLang="zh-CN" sz="1600"/>
              <a:t>IDT</a:t>
            </a:r>
            <a:r>
              <a:rPr lang="zh-CN" altLang="en-US" sz="1600"/>
              <a:t>）</a:t>
            </a:r>
            <a:r>
              <a:rPr lang="en-US" altLang="zh-CN" sz="1600"/>
              <a:t>——</a:t>
            </a:r>
            <a:r>
              <a:rPr lang="zh-CN" altLang="zh-CN" sz="1600"/>
              <a:t>之后，声表面波装置及技术才得以飞速发展，相继出现了许多各具特色的</a:t>
            </a:r>
            <a:r>
              <a:rPr lang="en-US" altLang="zh-CN" sz="1600"/>
              <a:t>SAW</a:t>
            </a:r>
            <a:r>
              <a:rPr lang="zh-CN" altLang="zh-CN" sz="1600"/>
              <a:t>器件，并进入实用阶段</a:t>
            </a:r>
            <a:r>
              <a:rPr lang="zh-CN" altLang="en-US" sz="1600"/>
              <a:t>。</a:t>
            </a:r>
          </a:p>
        </p:txBody>
      </p:sp>
      <p:sp>
        <p:nvSpPr>
          <p:cNvPr id="50189" name="矩形 14"/>
          <p:cNvSpPr>
            <a:spLocks noChangeArrowheads="1"/>
          </p:cNvSpPr>
          <p:nvPr/>
        </p:nvSpPr>
        <p:spPr bwMode="auto">
          <a:xfrm>
            <a:off x="827088" y="5878513"/>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l"/>
            </a:pPr>
            <a:r>
              <a:rPr lang="en-US" altLang="zh-CN" sz="1800"/>
              <a:t> </a:t>
            </a:r>
            <a:r>
              <a:rPr lang="en-US" altLang="zh-CN" sz="1800">
                <a:solidFill>
                  <a:srgbClr val="9933FF"/>
                </a:solidFill>
              </a:rPr>
              <a:t>IDT</a:t>
            </a:r>
            <a:r>
              <a:rPr lang="zh-CN" altLang="zh-CN" sz="1800">
                <a:solidFill>
                  <a:srgbClr val="9933FF"/>
                </a:solidFill>
              </a:rPr>
              <a:t>既可用作发射换能器激励</a:t>
            </a:r>
            <a:r>
              <a:rPr lang="en-US" altLang="zh-CN" sz="1800">
                <a:solidFill>
                  <a:srgbClr val="9933FF"/>
                </a:solidFill>
              </a:rPr>
              <a:t>SAW</a:t>
            </a:r>
            <a:r>
              <a:rPr lang="zh-CN" altLang="zh-CN" sz="1800">
                <a:solidFill>
                  <a:srgbClr val="9933FF"/>
                </a:solidFill>
              </a:rPr>
              <a:t>，又可作接收换能器接收</a:t>
            </a:r>
            <a:r>
              <a:rPr lang="en-US" altLang="zh-CN" sz="1800">
                <a:solidFill>
                  <a:srgbClr val="9933FF"/>
                </a:solidFill>
              </a:rPr>
              <a:t>SAW</a:t>
            </a:r>
            <a:r>
              <a:rPr lang="zh-CN" altLang="zh-CN" sz="1800">
                <a:solidFill>
                  <a:srgbClr val="9933FF"/>
                </a:solidFill>
              </a:rPr>
              <a:t>，因而这类换能器是可逆的</a:t>
            </a:r>
            <a:endParaRPr lang="zh-CN" altLang="en-US" sz="1800">
              <a:solidFill>
                <a:srgbClr val="9933FF"/>
              </a:solidFil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AA36BAD5-CE50-42C6-A6B5-7D41C44B5583}" type="slidenum">
              <a:rPr lang="en-US" altLang="zh-CN" sz="1400" b="0" smtClean="0">
                <a:solidFill>
                  <a:srgbClr val="FF5050"/>
                </a:solidFill>
              </a:rPr>
              <a:pPr eaLnBrk="1" hangingPunct="1"/>
              <a:t>49</a:t>
            </a:fld>
            <a:endParaRPr lang="en-US" altLang="zh-CN" sz="1400" b="0" smtClean="0">
              <a:solidFill>
                <a:srgbClr val="FF5050"/>
              </a:solidFill>
            </a:endParaRPr>
          </a:p>
        </p:txBody>
      </p:sp>
      <p:sp>
        <p:nvSpPr>
          <p:cNvPr id="51203" name="Rectangle 3"/>
          <p:cNvSpPr>
            <a:spLocks noChangeArrowheads="1"/>
          </p:cNvSpPr>
          <p:nvPr/>
        </p:nvSpPr>
        <p:spPr bwMode="auto">
          <a:xfrm>
            <a:off x="755650" y="476250"/>
            <a:ext cx="2444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buFontTx/>
              <a:buChar char="•"/>
            </a:pPr>
            <a:r>
              <a:rPr lang="en-US" altLang="zh-CN" sz="2000">
                <a:solidFill>
                  <a:srgbClr val="000066"/>
                </a:solidFill>
                <a:latin typeface="Times New Roman" pitchFamily="18" charset="0"/>
                <a:ea typeface="黑体" pitchFamily="49" charset="-122"/>
              </a:rPr>
              <a:t>  </a:t>
            </a:r>
            <a:r>
              <a:rPr lang="zh-CN" altLang="en-US" sz="2000">
                <a:solidFill>
                  <a:srgbClr val="000066"/>
                </a:solidFill>
                <a:latin typeface="Times New Roman" pitchFamily="18" charset="0"/>
                <a:ea typeface="黑体" pitchFamily="49" charset="-122"/>
              </a:rPr>
              <a:t>新功能的开发应用</a:t>
            </a:r>
          </a:p>
        </p:txBody>
      </p:sp>
      <p:sp>
        <p:nvSpPr>
          <p:cNvPr id="51204" name="Rectangle 3"/>
          <p:cNvSpPr>
            <a:spLocks noRot="1" noChangeArrowheads="1"/>
          </p:cNvSpPr>
          <p:nvPr/>
        </p:nvSpPr>
        <p:spPr bwMode="auto">
          <a:xfrm>
            <a:off x="323850" y="1125538"/>
            <a:ext cx="8715375"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nSpc>
                <a:spcPct val="150000"/>
              </a:lnSpc>
            </a:pPr>
            <a:r>
              <a:rPr kumimoji="1" lang="en-US" altLang="zh-CN" sz="2400">
                <a:solidFill>
                  <a:srgbClr val="000066"/>
                </a:solidFill>
                <a:latin typeface="Times New Roman" pitchFamily="18" charset="0"/>
                <a:ea typeface="楷体_GB2312" pitchFamily="49" charset="-122"/>
              </a:rPr>
              <a:t>        </a:t>
            </a:r>
            <a:r>
              <a:rPr kumimoji="1" lang="zh-CN" altLang="en-US" sz="2400">
                <a:solidFill>
                  <a:srgbClr val="000066"/>
                </a:solidFill>
                <a:latin typeface="Times New Roman" pitchFamily="18" charset="0"/>
                <a:ea typeface="楷体_GB2312" pitchFamily="49" charset="-122"/>
              </a:rPr>
              <a:t>利用</a:t>
            </a:r>
            <a:r>
              <a:rPr kumimoji="1" lang="zh-CN" altLang="en-US" sz="2400">
                <a:solidFill>
                  <a:schemeClr val="hlink"/>
                </a:solidFill>
                <a:latin typeface="Times New Roman" pitchFamily="18" charset="0"/>
                <a:ea typeface="楷体_GB2312" pitchFamily="49" charset="-122"/>
              </a:rPr>
              <a:t>新的物理效应</a:t>
            </a:r>
            <a:r>
              <a:rPr kumimoji="1" lang="zh-CN" altLang="en-US" sz="2400">
                <a:solidFill>
                  <a:srgbClr val="000066"/>
                </a:solidFill>
                <a:latin typeface="Times New Roman" pitchFamily="18" charset="0"/>
                <a:ea typeface="楷体_GB2312" pitchFamily="49" charset="-122"/>
              </a:rPr>
              <a:t>开发的新型声表面波（</a:t>
            </a:r>
            <a:r>
              <a:rPr kumimoji="1" lang="en-US" altLang="zh-CN" sz="2400">
                <a:solidFill>
                  <a:srgbClr val="000066"/>
                </a:solidFill>
                <a:latin typeface="Times New Roman" pitchFamily="18" charset="0"/>
                <a:ea typeface="楷体_GB2312" pitchFamily="49" charset="-122"/>
              </a:rPr>
              <a:t>SAW</a:t>
            </a:r>
            <a:r>
              <a:rPr kumimoji="1" lang="zh-CN" altLang="en-US" sz="2400">
                <a:solidFill>
                  <a:srgbClr val="000066"/>
                </a:solidFill>
                <a:latin typeface="Times New Roman" pitchFamily="18" charset="0"/>
                <a:ea typeface="楷体_GB2312" pitchFamily="49" charset="-122"/>
              </a:rPr>
              <a:t>）传感器，可以用来测量温度、压力及气体等参数，在</a:t>
            </a:r>
            <a:r>
              <a:rPr kumimoji="1" lang="en-US" altLang="zh-CN" sz="2400">
                <a:solidFill>
                  <a:srgbClr val="000066"/>
                </a:solidFill>
                <a:latin typeface="Times New Roman" pitchFamily="18" charset="0"/>
                <a:ea typeface="楷体_GB2312" pitchFamily="49" charset="-122"/>
              </a:rPr>
              <a:t>0~100℃</a:t>
            </a:r>
            <a:r>
              <a:rPr kumimoji="1" lang="zh-CN" altLang="en-US" sz="2400">
                <a:solidFill>
                  <a:srgbClr val="000066"/>
                </a:solidFill>
                <a:latin typeface="Times New Roman" pitchFamily="18" charset="0"/>
                <a:ea typeface="楷体_GB2312" pitchFamily="49" charset="-122"/>
              </a:rPr>
              <a:t>范围内，其输出频率为</a:t>
            </a:r>
            <a:r>
              <a:rPr kumimoji="1" lang="en-US" altLang="zh-CN" sz="2400">
                <a:solidFill>
                  <a:srgbClr val="000066"/>
                </a:solidFill>
                <a:latin typeface="Times New Roman" pitchFamily="18" charset="0"/>
                <a:ea typeface="楷体_GB2312" pitchFamily="49" charset="-122"/>
              </a:rPr>
              <a:t>0~160KHz</a:t>
            </a:r>
            <a:r>
              <a:rPr kumimoji="1" lang="zh-CN" altLang="en-US" sz="2400">
                <a:solidFill>
                  <a:srgbClr val="000066"/>
                </a:solidFill>
                <a:latin typeface="Times New Roman" pitchFamily="18" charset="0"/>
                <a:ea typeface="楷体_GB2312" pitchFamily="49" charset="-122"/>
              </a:rPr>
              <a:t>，检测分辨率很高。</a:t>
            </a:r>
          </a:p>
        </p:txBody>
      </p:sp>
      <p:sp>
        <p:nvSpPr>
          <p:cNvPr id="51205" name="Text Box 7"/>
          <p:cNvSpPr txBox="1">
            <a:spLocks noChangeArrowheads="1"/>
          </p:cNvSpPr>
          <p:nvPr/>
        </p:nvSpPr>
        <p:spPr bwMode="auto">
          <a:xfrm>
            <a:off x="6516688" y="2924175"/>
            <a:ext cx="28432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buClr>
                <a:srgbClr val="990099"/>
              </a:buClr>
              <a:buFont typeface="Wingdings" pitchFamily="2" charset="2"/>
              <a:buChar char="l"/>
            </a:pPr>
            <a:r>
              <a:rPr lang="zh-CN" altLang="en-US" sz="2400">
                <a:ea typeface="华文楷体" pitchFamily="2" charset="-122"/>
              </a:rPr>
              <a:t>结构相对简单</a:t>
            </a:r>
          </a:p>
          <a:p>
            <a:pPr eaLnBrk="1" hangingPunct="1">
              <a:spcBef>
                <a:spcPct val="50000"/>
              </a:spcBef>
              <a:buClr>
                <a:srgbClr val="990099"/>
              </a:buClr>
              <a:buFont typeface="Wingdings" pitchFamily="2" charset="2"/>
              <a:buChar char="l"/>
            </a:pPr>
            <a:r>
              <a:rPr lang="zh-CN" altLang="en-US" sz="2400">
                <a:ea typeface="华文楷体" pitchFamily="2" charset="-122"/>
              </a:rPr>
              <a:t>高灵敏度</a:t>
            </a:r>
          </a:p>
          <a:p>
            <a:pPr eaLnBrk="1" hangingPunct="1">
              <a:spcBef>
                <a:spcPct val="50000"/>
              </a:spcBef>
              <a:buClr>
                <a:srgbClr val="990099"/>
              </a:buClr>
              <a:buFont typeface="Wingdings" pitchFamily="2" charset="2"/>
              <a:buChar char="l"/>
            </a:pPr>
            <a:r>
              <a:rPr lang="zh-CN" altLang="en-US" sz="2400">
                <a:ea typeface="华文楷体" pitchFamily="2" charset="-122"/>
              </a:rPr>
              <a:t>易于集成化</a:t>
            </a:r>
          </a:p>
          <a:p>
            <a:pPr eaLnBrk="1" hangingPunct="1">
              <a:spcBef>
                <a:spcPct val="50000"/>
              </a:spcBef>
              <a:buClr>
                <a:srgbClr val="990099"/>
              </a:buClr>
              <a:buFont typeface="Wingdings" pitchFamily="2" charset="2"/>
              <a:buChar char="l"/>
            </a:pPr>
            <a:r>
              <a:rPr lang="zh-CN" altLang="en-US" sz="2400">
                <a:solidFill>
                  <a:srgbClr val="FF0000"/>
                </a:solidFill>
                <a:ea typeface="华文楷体" pitchFamily="2" charset="-122"/>
              </a:rPr>
              <a:t>可靠性和稳定性</a:t>
            </a:r>
            <a:r>
              <a:rPr lang="zh-CN" altLang="en-US" sz="2400">
                <a:ea typeface="华文楷体" pitchFamily="2" charset="-122"/>
              </a:rPr>
              <a:t>？</a:t>
            </a:r>
          </a:p>
        </p:txBody>
      </p:sp>
      <p:pic>
        <p:nvPicPr>
          <p:cNvPr id="51206" name="图片 20" descr="9V2(DL]HDZI7$88V4]~$C3A"/>
          <p:cNvPicPr>
            <a:picLocks noChangeAspect="1" noChangeArrowheads="1"/>
          </p:cNvPicPr>
          <p:nvPr/>
        </p:nvPicPr>
        <p:blipFill>
          <a:blip r:embed="rId2">
            <a:extLst>
              <a:ext uri="{28A0092B-C50C-407E-A947-70E740481C1C}">
                <a14:useLocalDpi xmlns:a14="http://schemas.microsoft.com/office/drawing/2010/main" val="0"/>
              </a:ext>
            </a:extLst>
          </a:blip>
          <a:srcRect l="4428" t="5118"/>
          <a:stretch>
            <a:fillRect/>
          </a:stretch>
        </p:blipFill>
        <p:spPr bwMode="auto">
          <a:xfrm>
            <a:off x="3563938" y="3068638"/>
            <a:ext cx="3024187"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矩形 12"/>
          <p:cNvSpPr>
            <a:spLocks noChangeArrowheads="1"/>
          </p:cNvSpPr>
          <p:nvPr/>
        </p:nvSpPr>
        <p:spPr bwMode="auto">
          <a:xfrm>
            <a:off x="3924300" y="5600700"/>
            <a:ext cx="23034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a:t>谐振式压力传感器的基本结构</a:t>
            </a:r>
            <a:endParaRPr lang="zh-CN" altLang="en-US" sz="2000"/>
          </a:p>
        </p:txBody>
      </p:sp>
      <p:pic>
        <p:nvPicPr>
          <p:cNvPr id="51208" name="图片 22"/>
          <p:cNvPicPr>
            <a:picLocks noChangeAspect="1" noChangeArrowheads="1"/>
          </p:cNvPicPr>
          <p:nvPr/>
        </p:nvPicPr>
        <p:blipFill>
          <a:blip r:embed="rId3">
            <a:extLst>
              <a:ext uri="{28A0092B-C50C-407E-A947-70E740481C1C}">
                <a14:useLocalDpi xmlns:a14="http://schemas.microsoft.com/office/drawing/2010/main" val="0"/>
              </a:ext>
            </a:extLst>
          </a:blip>
          <a:srcRect l="2409" b="15390"/>
          <a:stretch>
            <a:fillRect/>
          </a:stretch>
        </p:blipFill>
        <p:spPr bwMode="auto">
          <a:xfrm>
            <a:off x="179388" y="2852738"/>
            <a:ext cx="3384550"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9" name="矩形 14"/>
          <p:cNvSpPr>
            <a:spLocks noChangeArrowheads="1"/>
          </p:cNvSpPr>
          <p:nvPr/>
        </p:nvSpPr>
        <p:spPr bwMode="auto">
          <a:xfrm>
            <a:off x="684213" y="4437063"/>
            <a:ext cx="1727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a:t>声表面波</a:t>
            </a:r>
            <a:r>
              <a:rPr lang="zh-CN" altLang="en-US" sz="2000"/>
              <a:t>气体</a:t>
            </a:r>
            <a:r>
              <a:rPr lang="zh-CN" altLang="zh-CN" sz="2000"/>
              <a:t>传感器</a:t>
            </a:r>
            <a:endParaRPr lang="zh-CN" altLang="en-US" sz="200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8F689930-E26C-4791-94B1-3333E2FFFD92}" type="slidenum">
              <a:rPr lang="en-US" altLang="zh-CN" sz="1400" b="0" smtClean="0">
                <a:solidFill>
                  <a:srgbClr val="FF5050"/>
                </a:solidFill>
              </a:rPr>
              <a:pPr eaLnBrk="1" hangingPunct="1"/>
              <a:t>5</a:t>
            </a:fld>
            <a:endParaRPr lang="en-US" altLang="zh-CN" sz="1400" b="0" smtClean="0">
              <a:solidFill>
                <a:srgbClr val="FF5050"/>
              </a:solidFill>
            </a:endParaRPr>
          </a:p>
        </p:txBody>
      </p:sp>
      <p:sp>
        <p:nvSpPr>
          <p:cNvPr id="6147" name="Text Box 2"/>
          <p:cNvSpPr txBox="1">
            <a:spLocks noChangeArrowheads="1"/>
          </p:cNvSpPr>
          <p:nvPr/>
        </p:nvSpPr>
        <p:spPr bwMode="auto">
          <a:xfrm>
            <a:off x="395288" y="1125538"/>
            <a:ext cx="6697662"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lnSpc>
                <a:spcPct val="120000"/>
              </a:lnSpc>
            </a:pPr>
            <a:r>
              <a:rPr lang="zh-CN" altLang="en-US" sz="2800">
                <a:latin typeface="黑体" pitchFamily="49" charset="-122"/>
                <a:ea typeface="黑体" pitchFamily="49" charset="-122"/>
              </a:rPr>
              <a:t>一、课堂教学 （续）</a:t>
            </a:r>
            <a:endParaRPr lang="en-US" altLang="zh-CN" sz="2800">
              <a:latin typeface="黑体" pitchFamily="49" charset="-122"/>
              <a:ea typeface="黑体" pitchFamily="49" charset="-122"/>
            </a:endParaRPr>
          </a:p>
          <a:p>
            <a:pPr eaLnBrk="1" hangingPunct="1">
              <a:lnSpc>
                <a:spcPct val="150000"/>
              </a:lnSpc>
            </a:pPr>
            <a:r>
              <a:rPr lang="zh-CN" altLang="en-US" sz="2400">
                <a:solidFill>
                  <a:srgbClr val="000066"/>
                </a:solidFill>
              </a:rPr>
              <a:t>第九章：</a:t>
            </a:r>
            <a:r>
              <a:rPr lang="zh-CN" altLang="zh-CN" sz="2400">
                <a:solidFill>
                  <a:srgbClr val="000066"/>
                </a:solidFill>
              </a:rPr>
              <a:t>气体传感器</a:t>
            </a:r>
            <a:r>
              <a:rPr lang="en-US" altLang="zh-CN" sz="2400">
                <a:solidFill>
                  <a:srgbClr val="000066"/>
                </a:solidFill>
              </a:rPr>
              <a:t>(4</a:t>
            </a:r>
            <a:r>
              <a:rPr lang="zh-CN" altLang="en-US" sz="2400">
                <a:solidFill>
                  <a:srgbClr val="000066"/>
                </a:solidFill>
              </a:rPr>
              <a:t>学时</a:t>
            </a:r>
            <a:r>
              <a:rPr lang="en-US" altLang="zh-CN" sz="2400">
                <a:solidFill>
                  <a:srgbClr val="000066"/>
                </a:solidFill>
              </a:rPr>
              <a:t>)</a:t>
            </a:r>
          </a:p>
          <a:p>
            <a:pPr eaLnBrk="1" hangingPunct="1">
              <a:lnSpc>
                <a:spcPct val="150000"/>
              </a:lnSpc>
            </a:pPr>
            <a:r>
              <a:rPr lang="zh-CN" altLang="en-US" sz="2400">
                <a:solidFill>
                  <a:srgbClr val="000066"/>
                </a:solidFill>
              </a:rPr>
              <a:t>第十章：</a:t>
            </a:r>
            <a:r>
              <a:rPr lang="zh-CN" altLang="zh-CN" sz="2400">
                <a:solidFill>
                  <a:srgbClr val="000066"/>
                </a:solidFill>
              </a:rPr>
              <a:t>湿度传感器</a:t>
            </a:r>
            <a:r>
              <a:rPr lang="en-US" altLang="zh-CN" sz="2400">
                <a:solidFill>
                  <a:srgbClr val="000066"/>
                </a:solidFill>
              </a:rPr>
              <a:t>(2</a:t>
            </a:r>
            <a:r>
              <a:rPr lang="zh-CN" altLang="en-US" sz="2400">
                <a:solidFill>
                  <a:srgbClr val="000066"/>
                </a:solidFill>
              </a:rPr>
              <a:t>学时</a:t>
            </a:r>
            <a:r>
              <a:rPr lang="en-US" altLang="zh-CN" sz="2400">
                <a:solidFill>
                  <a:srgbClr val="000066"/>
                </a:solidFill>
              </a:rPr>
              <a:t>)</a:t>
            </a:r>
          </a:p>
          <a:p>
            <a:pPr eaLnBrk="1" hangingPunct="1">
              <a:lnSpc>
                <a:spcPct val="150000"/>
              </a:lnSpc>
            </a:pPr>
            <a:r>
              <a:rPr lang="zh-CN" altLang="en-US" sz="2400">
                <a:solidFill>
                  <a:srgbClr val="9933FF"/>
                </a:solidFill>
              </a:rPr>
              <a:t>第十一章：</a:t>
            </a:r>
            <a:r>
              <a:rPr lang="zh-CN" altLang="zh-CN" sz="2400">
                <a:solidFill>
                  <a:srgbClr val="9933FF"/>
                </a:solidFill>
              </a:rPr>
              <a:t>生物传感器</a:t>
            </a:r>
            <a:r>
              <a:rPr lang="en-US" altLang="zh-CN" sz="2400">
                <a:solidFill>
                  <a:srgbClr val="9933FF"/>
                </a:solidFill>
              </a:rPr>
              <a:t>(2</a:t>
            </a:r>
            <a:r>
              <a:rPr lang="zh-CN" altLang="en-US" sz="2400">
                <a:solidFill>
                  <a:srgbClr val="9933FF"/>
                </a:solidFill>
              </a:rPr>
              <a:t>学时</a:t>
            </a:r>
            <a:r>
              <a:rPr lang="en-US" altLang="zh-CN" sz="2400">
                <a:solidFill>
                  <a:srgbClr val="9933FF"/>
                </a:solidFill>
              </a:rPr>
              <a:t>)</a:t>
            </a:r>
          </a:p>
          <a:p>
            <a:pPr eaLnBrk="1" hangingPunct="1">
              <a:lnSpc>
                <a:spcPct val="150000"/>
              </a:lnSpc>
            </a:pPr>
            <a:r>
              <a:rPr lang="zh-CN" altLang="en-US" sz="2400">
                <a:solidFill>
                  <a:srgbClr val="CC3300"/>
                </a:solidFill>
              </a:rPr>
              <a:t>第十二章：机器人</a:t>
            </a:r>
            <a:r>
              <a:rPr lang="zh-CN" altLang="zh-CN" sz="2400">
                <a:solidFill>
                  <a:srgbClr val="CC3300"/>
                </a:solidFill>
              </a:rPr>
              <a:t>传感器</a:t>
            </a:r>
            <a:r>
              <a:rPr lang="en-US" altLang="zh-CN" sz="2400">
                <a:solidFill>
                  <a:srgbClr val="CC3300"/>
                </a:solidFill>
              </a:rPr>
              <a:t>(2</a:t>
            </a:r>
            <a:r>
              <a:rPr lang="zh-CN" altLang="en-US" sz="2400">
                <a:solidFill>
                  <a:srgbClr val="CC3300"/>
                </a:solidFill>
              </a:rPr>
              <a:t>学时</a:t>
            </a:r>
            <a:r>
              <a:rPr lang="en-US" altLang="zh-CN" sz="2400">
                <a:solidFill>
                  <a:srgbClr val="CC3300"/>
                </a:solidFill>
              </a:rPr>
              <a:t>)</a:t>
            </a:r>
          </a:p>
          <a:p>
            <a:pPr eaLnBrk="1" hangingPunct="1">
              <a:lnSpc>
                <a:spcPct val="150000"/>
              </a:lnSpc>
            </a:pPr>
            <a:r>
              <a:rPr lang="zh-CN" altLang="en-US" sz="2400">
                <a:solidFill>
                  <a:srgbClr val="CC3300"/>
                </a:solidFill>
              </a:rPr>
              <a:t>第十三章：</a:t>
            </a:r>
            <a:r>
              <a:rPr lang="zh-CN" altLang="zh-CN" sz="2400">
                <a:solidFill>
                  <a:srgbClr val="CC3300"/>
                </a:solidFill>
              </a:rPr>
              <a:t>前沿专题</a:t>
            </a:r>
            <a:r>
              <a:rPr lang="en-US" altLang="zh-CN" sz="2400">
                <a:solidFill>
                  <a:srgbClr val="CC3300"/>
                </a:solidFill>
              </a:rPr>
              <a:t>(6</a:t>
            </a:r>
            <a:r>
              <a:rPr lang="zh-CN" altLang="en-US" sz="2400">
                <a:solidFill>
                  <a:srgbClr val="CC3300"/>
                </a:solidFill>
              </a:rPr>
              <a:t>学时</a:t>
            </a:r>
            <a:r>
              <a:rPr lang="en-US" altLang="zh-CN" sz="2400">
                <a:solidFill>
                  <a:srgbClr val="CC3300"/>
                </a:solidFill>
              </a:rPr>
              <a:t>)</a:t>
            </a:r>
          </a:p>
          <a:p>
            <a:pPr eaLnBrk="1" hangingPunct="1">
              <a:lnSpc>
                <a:spcPct val="150000"/>
              </a:lnSpc>
            </a:pPr>
            <a:r>
              <a:rPr lang="zh-CN" altLang="en-US" sz="2800">
                <a:latin typeface="黑体" pitchFamily="49" charset="-122"/>
                <a:ea typeface="黑体" pitchFamily="49" charset="-122"/>
              </a:rPr>
              <a:t>二、实践性教学</a:t>
            </a:r>
            <a:endParaRPr lang="en-US" altLang="zh-CN" sz="2800">
              <a:latin typeface="黑体" pitchFamily="49" charset="-122"/>
              <a:ea typeface="黑体" pitchFamily="49" charset="-122"/>
            </a:endParaRPr>
          </a:p>
          <a:p>
            <a:pPr eaLnBrk="1" hangingPunct="1">
              <a:lnSpc>
                <a:spcPct val="150000"/>
              </a:lnSpc>
            </a:pPr>
            <a:r>
              <a:rPr lang="zh-CN" altLang="en-US" sz="2400">
                <a:solidFill>
                  <a:srgbClr val="000066"/>
                </a:solidFill>
              </a:rPr>
              <a:t>课程设计</a:t>
            </a:r>
            <a:r>
              <a:rPr lang="en-US" altLang="zh-CN" sz="2400">
                <a:solidFill>
                  <a:srgbClr val="000066"/>
                </a:solidFill>
              </a:rPr>
              <a:t>(8</a:t>
            </a:r>
            <a:r>
              <a:rPr lang="zh-CN" altLang="en-US" sz="2400">
                <a:solidFill>
                  <a:srgbClr val="000066"/>
                </a:solidFill>
              </a:rPr>
              <a:t>学时</a:t>
            </a:r>
            <a:r>
              <a:rPr lang="en-US" altLang="zh-CN" sz="2400">
                <a:solidFill>
                  <a:srgbClr val="000066"/>
                </a:solidFill>
              </a:rPr>
              <a:t>)</a:t>
            </a:r>
          </a:p>
          <a:p>
            <a:pPr eaLnBrk="1" hangingPunct="1">
              <a:lnSpc>
                <a:spcPct val="150000"/>
              </a:lnSpc>
            </a:pPr>
            <a:endParaRPr lang="en-US" altLang="zh-CN" sz="2800">
              <a:latin typeface="黑体" pitchFamily="49" charset="-122"/>
              <a:ea typeface="黑体" pitchFamily="49" charset="-122"/>
            </a:endParaRPr>
          </a:p>
          <a:p>
            <a:pPr eaLnBrk="1" hangingPunct="1">
              <a:lnSpc>
                <a:spcPct val="150000"/>
              </a:lnSpc>
            </a:pPr>
            <a:endParaRPr lang="en-US" altLang="zh-CN" sz="2400"/>
          </a:p>
          <a:p>
            <a:pPr eaLnBrk="1" hangingPunct="1">
              <a:lnSpc>
                <a:spcPct val="130000"/>
              </a:lnSpc>
            </a:pPr>
            <a:endParaRPr lang="en-US" altLang="zh-CN" sz="2400"/>
          </a:p>
        </p:txBody>
      </p:sp>
      <p:sp>
        <p:nvSpPr>
          <p:cNvPr id="6148" name="Rectangle 4"/>
          <p:cNvSpPr>
            <a:spLocks noRot="1" noChangeArrowheads="1"/>
          </p:cNvSpPr>
          <p:nvPr/>
        </p:nvSpPr>
        <p:spPr bwMode="auto">
          <a:xfrm>
            <a:off x="0" y="0"/>
            <a:ext cx="85407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3200">
                <a:solidFill>
                  <a:schemeClr val="hlink"/>
                </a:solidFill>
              </a:rPr>
              <a:t>主要内容</a:t>
            </a:r>
          </a:p>
        </p:txBody>
      </p:sp>
      <p:sp>
        <p:nvSpPr>
          <p:cNvPr id="6149" name="右大括号 4"/>
          <p:cNvSpPr>
            <a:spLocks/>
          </p:cNvSpPr>
          <p:nvPr/>
        </p:nvSpPr>
        <p:spPr bwMode="auto">
          <a:xfrm>
            <a:off x="4356100" y="1844675"/>
            <a:ext cx="503238" cy="863600"/>
          </a:xfrm>
          <a:prstGeom prst="rightBrace">
            <a:avLst>
              <a:gd name="adj1" fmla="val 8342"/>
              <a:gd name="adj2" fmla="val 50000"/>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6150" name="TextBox 5"/>
          <p:cNvSpPr txBox="1">
            <a:spLocks noChangeArrowheads="1"/>
          </p:cNvSpPr>
          <p:nvPr/>
        </p:nvSpPr>
        <p:spPr bwMode="auto">
          <a:xfrm>
            <a:off x="5076825" y="1773238"/>
            <a:ext cx="15113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r>
              <a:rPr lang="zh-CN" altLang="en-US" sz="3200">
                <a:solidFill>
                  <a:srgbClr val="FF0000"/>
                </a:solidFill>
              </a:rPr>
              <a:t>化学量传感器</a:t>
            </a:r>
          </a:p>
        </p:txBody>
      </p:sp>
      <p:sp>
        <p:nvSpPr>
          <p:cNvPr id="6151" name="TextBox 8"/>
          <p:cNvSpPr txBox="1">
            <a:spLocks noChangeArrowheads="1"/>
          </p:cNvSpPr>
          <p:nvPr/>
        </p:nvSpPr>
        <p:spPr bwMode="auto">
          <a:xfrm>
            <a:off x="5508625" y="3430588"/>
            <a:ext cx="16557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r>
              <a:rPr lang="zh-CN" altLang="en-US" sz="3200">
                <a:solidFill>
                  <a:srgbClr val="FF0000"/>
                </a:solidFill>
              </a:rPr>
              <a:t>先进</a:t>
            </a:r>
            <a:endParaRPr lang="en-US" altLang="zh-CN" sz="3200">
              <a:solidFill>
                <a:srgbClr val="FF0000"/>
              </a:solidFill>
            </a:endParaRPr>
          </a:p>
          <a:p>
            <a:pPr eaLnBrk="1" hangingPunct="1"/>
            <a:r>
              <a:rPr lang="zh-CN" altLang="en-US" sz="3200">
                <a:solidFill>
                  <a:srgbClr val="FF0000"/>
                </a:solidFill>
              </a:rPr>
              <a:t>传感器</a:t>
            </a:r>
          </a:p>
        </p:txBody>
      </p:sp>
      <p:sp>
        <p:nvSpPr>
          <p:cNvPr id="6152" name="右大括号 4"/>
          <p:cNvSpPr>
            <a:spLocks/>
          </p:cNvSpPr>
          <p:nvPr/>
        </p:nvSpPr>
        <p:spPr bwMode="auto">
          <a:xfrm>
            <a:off x="4859338" y="3500438"/>
            <a:ext cx="503237" cy="863600"/>
          </a:xfrm>
          <a:prstGeom prst="rightBrace">
            <a:avLst>
              <a:gd name="adj1" fmla="val 8342"/>
              <a:gd name="adj2" fmla="val 50000"/>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70818BB0-9A69-4653-ACEA-0ADE832467ED}" type="slidenum">
              <a:rPr lang="en-US" altLang="zh-CN" sz="1400" b="0" smtClean="0">
                <a:solidFill>
                  <a:srgbClr val="FF5050"/>
                </a:solidFill>
              </a:rPr>
              <a:pPr eaLnBrk="1" hangingPunct="1"/>
              <a:t>50</a:t>
            </a:fld>
            <a:endParaRPr lang="en-US" altLang="zh-CN" sz="1400" b="0" smtClean="0">
              <a:solidFill>
                <a:srgbClr val="FF5050"/>
              </a:solidFill>
            </a:endParaRPr>
          </a:p>
        </p:txBody>
      </p:sp>
      <p:sp>
        <p:nvSpPr>
          <p:cNvPr id="52227" name="Rectangle 3"/>
          <p:cNvSpPr>
            <a:spLocks noChangeArrowheads="1"/>
          </p:cNvSpPr>
          <p:nvPr/>
        </p:nvSpPr>
        <p:spPr bwMode="auto">
          <a:xfrm>
            <a:off x="755650" y="476250"/>
            <a:ext cx="2444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spcBef>
                <a:spcPct val="50000"/>
              </a:spcBef>
              <a:buFontTx/>
              <a:buChar char="•"/>
            </a:pPr>
            <a:r>
              <a:rPr lang="en-US" altLang="zh-CN" sz="2000">
                <a:solidFill>
                  <a:srgbClr val="000066"/>
                </a:solidFill>
                <a:latin typeface="Times New Roman" pitchFamily="18" charset="0"/>
                <a:ea typeface="黑体" pitchFamily="49" charset="-122"/>
              </a:rPr>
              <a:t>  </a:t>
            </a:r>
            <a:r>
              <a:rPr lang="zh-CN" altLang="en-US" sz="2000">
                <a:solidFill>
                  <a:srgbClr val="000066"/>
                </a:solidFill>
                <a:latin typeface="Times New Roman" pitchFamily="18" charset="0"/>
                <a:ea typeface="黑体" pitchFamily="49" charset="-122"/>
              </a:rPr>
              <a:t>新功能的开发应用</a:t>
            </a:r>
          </a:p>
        </p:txBody>
      </p:sp>
      <p:sp>
        <p:nvSpPr>
          <p:cNvPr id="52228" name="Rectangle 3"/>
          <p:cNvSpPr>
            <a:spLocks noRot="1" noChangeArrowheads="1"/>
          </p:cNvSpPr>
          <p:nvPr/>
        </p:nvSpPr>
        <p:spPr bwMode="auto">
          <a:xfrm>
            <a:off x="179388" y="981075"/>
            <a:ext cx="8715375"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nSpc>
                <a:spcPct val="150000"/>
              </a:lnSpc>
            </a:pPr>
            <a:r>
              <a:rPr kumimoji="1" lang="en-US" altLang="zh-CN" sz="2400">
                <a:solidFill>
                  <a:srgbClr val="000066"/>
                </a:solidFill>
                <a:latin typeface="Times New Roman" pitchFamily="18" charset="0"/>
                <a:ea typeface="楷体_GB2312" pitchFamily="49" charset="-122"/>
              </a:rPr>
              <a:t>       </a:t>
            </a:r>
            <a:r>
              <a:rPr kumimoji="1" lang="zh-CN" altLang="en-US" sz="2400">
                <a:solidFill>
                  <a:srgbClr val="000066"/>
                </a:solidFill>
                <a:latin typeface="Times New Roman" pitchFamily="18" charset="0"/>
                <a:ea typeface="楷体_GB2312" pitchFamily="49" charset="-122"/>
              </a:rPr>
              <a:t>利用</a:t>
            </a:r>
            <a:r>
              <a:rPr kumimoji="1" lang="zh-CN" altLang="en-US" sz="2400">
                <a:solidFill>
                  <a:schemeClr val="hlink"/>
                </a:solidFill>
                <a:latin typeface="Times New Roman" pitchFamily="18" charset="0"/>
                <a:ea typeface="楷体_GB2312" pitchFamily="49" charset="-122"/>
              </a:rPr>
              <a:t>新的化学效应</a:t>
            </a:r>
            <a:r>
              <a:rPr kumimoji="1" lang="zh-CN" altLang="en-US" sz="2400">
                <a:solidFill>
                  <a:srgbClr val="000066"/>
                </a:solidFill>
                <a:latin typeface="Times New Roman" pitchFamily="18" charset="0"/>
                <a:ea typeface="楷体_GB2312" pitchFamily="49" charset="-122"/>
              </a:rPr>
              <a:t>开发的场效应管（</a:t>
            </a:r>
            <a:r>
              <a:rPr kumimoji="1" lang="en-US" altLang="zh-CN" sz="2400">
                <a:solidFill>
                  <a:srgbClr val="000066"/>
                </a:solidFill>
                <a:latin typeface="Times New Roman" pitchFamily="18" charset="0"/>
                <a:ea typeface="楷体_GB2312" pitchFamily="49" charset="-122"/>
              </a:rPr>
              <a:t>FET</a:t>
            </a:r>
            <a:r>
              <a:rPr kumimoji="1" lang="zh-CN" altLang="en-US" sz="2400">
                <a:solidFill>
                  <a:srgbClr val="000066"/>
                </a:solidFill>
                <a:latin typeface="Times New Roman" pitchFamily="18" charset="0"/>
                <a:ea typeface="楷体_GB2312" pitchFamily="49" charset="-122"/>
              </a:rPr>
              <a:t>）传感器，其体积很小，甚至可以植入人体内从而获得人体循环和呼吸器官功能的重要信息。</a:t>
            </a:r>
          </a:p>
        </p:txBody>
      </p:sp>
      <p:pic>
        <p:nvPicPr>
          <p:cNvPr id="52229" name="Picture 6"/>
          <p:cNvPicPr>
            <a:picLocks noChangeAspect="1" noChangeArrowheads="1"/>
          </p:cNvPicPr>
          <p:nvPr/>
        </p:nvPicPr>
        <p:blipFill>
          <a:blip r:embed="rId2">
            <a:extLst>
              <a:ext uri="{28A0092B-C50C-407E-A947-70E740481C1C}">
                <a14:useLocalDpi xmlns:a14="http://schemas.microsoft.com/office/drawing/2010/main" val="0"/>
              </a:ext>
            </a:extLst>
          </a:blip>
          <a:srcRect t="13795"/>
          <a:stretch>
            <a:fillRect/>
          </a:stretch>
        </p:blipFill>
        <p:spPr bwMode="auto">
          <a:xfrm>
            <a:off x="539750" y="2565400"/>
            <a:ext cx="392430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矩形 6"/>
          <p:cNvSpPr>
            <a:spLocks noChangeArrowheads="1"/>
          </p:cNvSpPr>
          <p:nvPr/>
        </p:nvSpPr>
        <p:spPr bwMode="auto">
          <a:xfrm>
            <a:off x="5508625" y="5078413"/>
            <a:ext cx="3024188"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rgbClr val="FF0000"/>
                </a:solidFill>
              </a:rPr>
              <a:t>优点：</a:t>
            </a:r>
            <a:r>
              <a:rPr lang="zh-CN" altLang="zh-CN" sz="2000">
                <a:solidFill>
                  <a:srgbClr val="FF0000"/>
                </a:solidFill>
              </a:rPr>
              <a:t>源漏电流、场效应迁移率、阈值电压</a:t>
            </a:r>
            <a:r>
              <a:rPr lang="zh-CN" altLang="en-US" sz="2000">
                <a:solidFill>
                  <a:srgbClr val="FF0000"/>
                </a:solidFill>
              </a:rPr>
              <a:t>、开关电流比等多参数特性</a:t>
            </a:r>
          </a:p>
        </p:txBody>
      </p:sp>
      <p:pic>
        <p:nvPicPr>
          <p:cNvPr id="522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420938"/>
            <a:ext cx="375602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矩形 8"/>
          <p:cNvSpPr>
            <a:spLocks noChangeArrowheads="1"/>
          </p:cNvSpPr>
          <p:nvPr/>
        </p:nvSpPr>
        <p:spPr bwMode="auto">
          <a:xfrm>
            <a:off x="323850" y="4822825"/>
            <a:ext cx="47879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2000"/>
              <a:t>当器件与气体分子接触时，首先与有源层即敏感层接触，然后通过渗透的方式逐渐影响有机层与金属接触界面以及有机层与绝缘层接触界面，影响薄膜晶体管的载流子传输，从而改变器件的漏电流</a:t>
            </a:r>
            <a:r>
              <a:rPr lang="zh-CN" altLang="en-US" sz="2000"/>
              <a:t>。</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57164FC6-824B-4538-9770-5A4D9F20C74A}" type="slidenum">
              <a:rPr lang="en-US" altLang="zh-CN" sz="1400" b="0" smtClean="0">
                <a:solidFill>
                  <a:srgbClr val="FF5050"/>
                </a:solidFill>
              </a:rPr>
              <a:pPr eaLnBrk="1" hangingPunct="1"/>
              <a:t>51</a:t>
            </a:fld>
            <a:endParaRPr lang="en-US" altLang="zh-CN" sz="1400" b="0" smtClean="0">
              <a:solidFill>
                <a:srgbClr val="FF5050"/>
              </a:solidFill>
            </a:endParaRPr>
          </a:p>
        </p:txBody>
      </p:sp>
      <p:sp>
        <p:nvSpPr>
          <p:cNvPr id="10"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3FFC7E3D-B95F-4770-BBD4-DF8F786ADA85}" type="slidenum">
              <a:rPr lang="zh-CN" altLang="en-US" sz="1400" b="0">
                <a:solidFill>
                  <a:srgbClr val="FF5050"/>
                </a:solidFill>
                <a:latin typeface="+mn-lt"/>
              </a:rPr>
              <a:pPr algn="r">
                <a:defRPr/>
              </a:pPr>
              <a:t>51</a:t>
            </a:fld>
            <a:endParaRPr lang="en-US" altLang="zh-CN" sz="1400" b="0">
              <a:solidFill>
                <a:srgbClr val="FF5050"/>
              </a:solidFill>
              <a:latin typeface="+mn-lt"/>
            </a:endParaRPr>
          </a:p>
        </p:txBody>
      </p:sp>
      <p:sp>
        <p:nvSpPr>
          <p:cNvPr id="53252" name="Rectangle 2"/>
          <p:cNvSpPr>
            <a:spLocks noGrp="1" noRot="1" noChangeArrowheads="1"/>
          </p:cNvSpPr>
          <p:nvPr>
            <p:ph type="title" idx="4294967295"/>
          </p:nvPr>
        </p:nvSpPr>
        <p:spPr>
          <a:xfrm>
            <a:off x="250825" y="260350"/>
            <a:ext cx="3995738" cy="457200"/>
          </a:xfrm>
        </p:spPr>
        <p:txBody>
          <a:bodyPr anchor="t">
            <a:spAutoFit/>
          </a:bodyPr>
          <a:lstStyle/>
          <a:p>
            <a:pPr eaLnBrk="1" hangingPunct="1">
              <a:spcBef>
                <a:spcPct val="50000"/>
              </a:spcBef>
            </a:pPr>
            <a:r>
              <a:rPr lang="en-US" altLang="zh-CN" sz="2400" smtClean="0">
                <a:latin typeface="黑体" pitchFamily="49" charset="-122"/>
                <a:ea typeface="黑体" pitchFamily="49" charset="-122"/>
              </a:rPr>
              <a:t>2. </a:t>
            </a:r>
            <a:r>
              <a:rPr lang="zh-CN" altLang="en-US" sz="2400" smtClean="0">
                <a:latin typeface="黑体" pitchFamily="49" charset="-122"/>
                <a:ea typeface="黑体" pitchFamily="49" charset="-122"/>
              </a:rPr>
              <a:t>微机械加工工艺的发展</a:t>
            </a:r>
          </a:p>
        </p:txBody>
      </p:sp>
      <p:sp>
        <p:nvSpPr>
          <p:cNvPr id="53253" name="Oval 5"/>
          <p:cNvSpPr>
            <a:spLocks noChangeArrowheads="1"/>
          </p:cNvSpPr>
          <p:nvPr/>
        </p:nvSpPr>
        <p:spPr bwMode="auto">
          <a:xfrm>
            <a:off x="2627313" y="1196975"/>
            <a:ext cx="3686175" cy="838200"/>
          </a:xfrm>
          <a:prstGeom prst="ellipse">
            <a:avLst/>
          </a:prstGeom>
          <a:solidFill>
            <a:srgbClr val="FF99CC"/>
          </a:solidFill>
          <a:ln w="9525">
            <a:solidFill>
              <a:schemeClr val="tx1"/>
            </a:solidFill>
            <a:miter lim="800000"/>
            <a:headEnd/>
            <a:tailEnd/>
          </a:ln>
        </p:spPr>
        <p:txBody>
          <a:bodyPr wrap="none" anchor="ctr"/>
          <a:lstStyle/>
          <a:p>
            <a:pPr algn="ctr"/>
            <a:r>
              <a:rPr kumimoji="1" lang="zh-CN" altLang="en-US" sz="2000">
                <a:solidFill>
                  <a:srgbClr val="000066"/>
                </a:solidFill>
                <a:latin typeface="Times New Roman" pitchFamily="18" charset="0"/>
                <a:ea typeface="黑体" pitchFamily="49" charset="-122"/>
              </a:rPr>
              <a:t>平面电子加工工艺技术</a:t>
            </a:r>
          </a:p>
        </p:txBody>
      </p:sp>
      <p:sp>
        <p:nvSpPr>
          <p:cNvPr id="53254" name="Oval 6"/>
          <p:cNvSpPr>
            <a:spLocks noChangeArrowheads="1"/>
          </p:cNvSpPr>
          <p:nvPr/>
        </p:nvSpPr>
        <p:spPr bwMode="auto">
          <a:xfrm>
            <a:off x="107950" y="3238500"/>
            <a:ext cx="2674938" cy="838200"/>
          </a:xfrm>
          <a:prstGeom prst="ellipse">
            <a:avLst/>
          </a:prstGeom>
          <a:solidFill>
            <a:srgbClr val="CC99FF"/>
          </a:solidFill>
          <a:ln w="9525">
            <a:solidFill>
              <a:schemeClr val="tx1"/>
            </a:solidFill>
            <a:miter lim="800000"/>
            <a:headEnd/>
            <a:tailEnd/>
          </a:ln>
        </p:spPr>
        <p:txBody>
          <a:bodyPr wrap="none" anchor="ctr"/>
          <a:lstStyle/>
          <a:p>
            <a:pPr algn="ctr"/>
            <a:r>
              <a:rPr kumimoji="1" lang="zh-CN" altLang="en-US" sz="2000">
                <a:solidFill>
                  <a:srgbClr val="000066"/>
                </a:solidFill>
                <a:latin typeface="Times New Roman" pitchFamily="18" charset="0"/>
                <a:ea typeface="黑体" pitchFamily="49" charset="-122"/>
              </a:rPr>
              <a:t>固相键合工艺技术</a:t>
            </a:r>
          </a:p>
        </p:txBody>
      </p:sp>
      <p:sp>
        <p:nvSpPr>
          <p:cNvPr id="53255" name="Oval 7"/>
          <p:cNvSpPr>
            <a:spLocks noChangeArrowheads="1"/>
          </p:cNvSpPr>
          <p:nvPr/>
        </p:nvSpPr>
        <p:spPr bwMode="auto">
          <a:xfrm>
            <a:off x="6216650" y="3141663"/>
            <a:ext cx="2747963" cy="990600"/>
          </a:xfrm>
          <a:prstGeom prst="ellipse">
            <a:avLst/>
          </a:prstGeom>
          <a:solidFill>
            <a:srgbClr val="FFCC99"/>
          </a:solidFill>
          <a:ln w="9525">
            <a:solidFill>
              <a:schemeClr val="tx1"/>
            </a:solidFill>
            <a:miter lim="800000"/>
            <a:headEnd/>
            <a:tailEnd/>
          </a:ln>
        </p:spPr>
        <p:txBody>
          <a:bodyPr wrap="none" anchor="ctr"/>
          <a:lstStyle/>
          <a:p>
            <a:pPr algn="ctr"/>
            <a:r>
              <a:rPr kumimoji="1" lang="zh-CN" altLang="en-US" sz="2000">
                <a:solidFill>
                  <a:srgbClr val="000066"/>
                </a:solidFill>
                <a:latin typeface="Times New Roman" pitchFamily="18" charset="0"/>
                <a:ea typeface="黑体" pitchFamily="49" charset="-122"/>
              </a:rPr>
              <a:t>机械切割技术</a:t>
            </a:r>
          </a:p>
        </p:txBody>
      </p:sp>
      <p:sp>
        <p:nvSpPr>
          <p:cNvPr id="53256" name="Oval 8"/>
          <p:cNvSpPr>
            <a:spLocks noChangeArrowheads="1"/>
          </p:cNvSpPr>
          <p:nvPr/>
        </p:nvSpPr>
        <p:spPr bwMode="auto">
          <a:xfrm>
            <a:off x="2771775" y="5300663"/>
            <a:ext cx="3686175" cy="838200"/>
          </a:xfrm>
          <a:prstGeom prst="ellipse">
            <a:avLst/>
          </a:prstGeom>
          <a:solidFill>
            <a:srgbClr val="FFFF99"/>
          </a:solidFill>
          <a:ln w="9525">
            <a:solidFill>
              <a:schemeClr val="tx1"/>
            </a:solidFill>
            <a:miter lim="800000"/>
            <a:headEnd/>
            <a:tailEnd/>
          </a:ln>
        </p:spPr>
        <p:txBody>
          <a:bodyPr wrap="none" anchor="ctr"/>
          <a:lstStyle/>
          <a:p>
            <a:pPr algn="ctr"/>
            <a:r>
              <a:rPr kumimoji="1" lang="zh-CN" altLang="en-US" sz="2000">
                <a:solidFill>
                  <a:srgbClr val="000066"/>
                </a:solidFill>
                <a:latin typeface="Times New Roman" pitchFamily="18" charset="0"/>
                <a:ea typeface="黑体" pitchFamily="49" charset="-122"/>
              </a:rPr>
              <a:t>封装工艺技术</a:t>
            </a:r>
          </a:p>
        </p:txBody>
      </p:sp>
      <p:sp>
        <p:nvSpPr>
          <p:cNvPr id="53257" name="AutoShape 10"/>
          <p:cNvSpPr>
            <a:spLocks noChangeArrowheads="1"/>
          </p:cNvSpPr>
          <p:nvPr/>
        </p:nvSpPr>
        <p:spPr bwMode="auto">
          <a:xfrm>
            <a:off x="2843213" y="2111375"/>
            <a:ext cx="3325812" cy="3124200"/>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chemeClr val="accent1"/>
          </a:solidFill>
          <a:ln w="9525">
            <a:solidFill>
              <a:schemeClr val="tx1"/>
            </a:solidFill>
            <a:miter lim="800000"/>
            <a:headEnd/>
            <a:tailEnd/>
          </a:ln>
        </p:spPr>
        <p:txBody>
          <a:bodyPr wrap="none" anchor="ctr"/>
          <a:lstStyle/>
          <a:p>
            <a:pPr algn="ctr"/>
            <a:r>
              <a:rPr kumimoji="1" lang="zh-CN" altLang="en-US" sz="2000">
                <a:solidFill>
                  <a:srgbClr val="000066"/>
                </a:solidFill>
                <a:latin typeface="Times New Roman" pitchFamily="18" charset="0"/>
                <a:ea typeface="黑体" pitchFamily="49" charset="-122"/>
              </a:rPr>
              <a:t>微机械加工工艺</a:t>
            </a:r>
          </a:p>
          <a:p>
            <a:pPr algn="ctr"/>
            <a:r>
              <a:rPr kumimoji="1" lang="zh-CN" altLang="en-US" sz="2000">
                <a:solidFill>
                  <a:srgbClr val="000066"/>
                </a:solidFill>
                <a:latin typeface="Times New Roman" pitchFamily="18" charset="0"/>
                <a:ea typeface="黑体" pitchFamily="49" charset="-122"/>
              </a:rPr>
              <a:t>（</a:t>
            </a:r>
            <a:r>
              <a:rPr kumimoji="1" lang="en-US" altLang="zh-CN" sz="2000">
                <a:solidFill>
                  <a:srgbClr val="000066"/>
                </a:solidFill>
                <a:latin typeface="Times New Roman" pitchFamily="18" charset="0"/>
                <a:ea typeface="黑体" pitchFamily="49" charset="-122"/>
              </a:rPr>
              <a:t>MEMS</a:t>
            </a:r>
            <a:r>
              <a:rPr kumimoji="1" lang="zh-CN" altLang="en-US" sz="2000">
                <a:solidFill>
                  <a:srgbClr val="000066"/>
                </a:solidFill>
                <a:latin typeface="Times New Roman" pitchFamily="18" charset="0"/>
                <a:ea typeface="黑体" pitchFamily="49" charset="-122"/>
              </a:rPr>
              <a:t>）</a:t>
            </a:r>
          </a:p>
        </p:txBody>
      </p:sp>
      <p:sp>
        <p:nvSpPr>
          <p:cNvPr id="11" name="虚尾箭头 10"/>
          <p:cNvSpPr/>
          <p:nvPr/>
        </p:nvSpPr>
        <p:spPr bwMode="auto">
          <a:xfrm>
            <a:off x="6443663" y="1341438"/>
            <a:ext cx="720725" cy="574675"/>
          </a:xfrm>
          <a:prstGeom prst="stripedRightArrow">
            <a:avLst/>
          </a:prstGeom>
          <a:solidFill>
            <a:schemeClr val="accent1"/>
          </a:solidFill>
          <a:ln w="9525" cap="flat" cmpd="sng" algn="ctr">
            <a:solidFill>
              <a:schemeClr val="tx1"/>
            </a:solidFill>
            <a:prstDash val="solid"/>
            <a:miter lim="800000"/>
            <a:headEnd type="none" w="med" len="med"/>
            <a:tailEnd type="none" w="med" len="med"/>
          </a:ln>
          <a:effectLst/>
        </p:spPr>
        <p:txBody>
          <a:bodyPr>
            <a:spAutoFit/>
          </a:bodyPr>
          <a:lstStyle/>
          <a:p>
            <a:pPr>
              <a:defRPr/>
            </a:pPr>
            <a:endParaRPr lang="zh-CN" altLang="en-US"/>
          </a:p>
        </p:txBody>
      </p:sp>
      <p:sp>
        <p:nvSpPr>
          <p:cNvPr id="53259" name="TextBox 11"/>
          <p:cNvSpPr txBox="1">
            <a:spLocks noChangeArrowheads="1"/>
          </p:cNvSpPr>
          <p:nvPr/>
        </p:nvSpPr>
        <p:spPr bwMode="auto">
          <a:xfrm>
            <a:off x="7092950" y="1106488"/>
            <a:ext cx="23749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r>
              <a:rPr lang="zh-CN" altLang="en-US" sz="2800">
                <a:latin typeface="黑体" pitchFamily="49" charset="-122"/>
                <a:ea typeface="黑体" pitchFamily="49" charset="-122"/>
              </a:rPr>
              <a:t>体加工</a:t>
            </a:r>
            <a:endParaRPr lang="en-US" altLang="zh-CN" sz="2800">
              <a:latin typeface="黑体" pitchFamily="49" charset="-122"/>
              <a:ea typeface="黑体" pitchFamily="49" charset="-122"/>
            </a:endParaRPr>
          </a:p>
          <a:p>
            <a:pPr eaLnBrk="1" hangingPunct="1"/>
            <a:r>
              <a:rPr lang="zh-CN" altLang="en-US" sz="2800">
                <a:latin typeface="黑体" pitchFamily="49" charset="-122"/>
                <a:ea typeface="黑体" pitchFamily="49" charset="-122"/>
              </a:rPr>
              <a:t>表面加工</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DDE0A0BB-B253-4F00-9236-28665F8A1E65}" type="slidenum">
              <a:rPr lang="en-US" altLang="zh-CN" sz="1400" b="0" smtClean="0">
                <a:solidFill>
                  <a:srgbClr val="FF5050"/>
                </a:solidFill>
              </a:rPr>
              <a:pPr eaLnBrk="1" hangingPunct="1"/>
              <a:t>52</a:t>
            </a:fld>
            <a:endParaRPr lang="en-US" altLang="zh-CN" sz="1400" b="0" smtClean="0">
              <a:solidFill>
                <a:srgbClr val="FF5050"/>
              </a:solidFill>
            </a:endParaRPr>
          </a:p>
        </p:txBody>
      </p:sp>
      <p:pic>
        <p:nvPicPr>
          <p:cNvPr id="54275" name="Picture 2"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325" y="3497263"/>
            <a:ext cx="451167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3" descr="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60350"/>
            <a:ext cx="4632325"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708" name="Text Box 4"/>
          <p:cNvSpPr txBox="1">
            <a:spLocks noChangeArrowheads="1"/>
          </p:cNvSpPr>
          <p:nvPr/>
        </p:nvSpPr>
        <p:spPr bwMode="auto">
          <a:xfrm>
            <a:off x="4972050" y="1508125"/>
            <a:ext cx="4171950" cy="1362075"/>
          </a:xfrm>
          <a:prstGeom prst="rect">
            <a:avLst/>
          </a:prstGeom>
          <a:solidFill>
            <a:srgbClr val="000099"/>
          </a:solidFill>
          <a:ln w="12700">
            <a:solidFill>
              <a:schemeClr val="bg1"/>
            </a:solidFill>
            <a:miter lim="800000"/>
            <a:headEnd type="none" w="sm" len="sm"/>
            <a:tailEnd type="none" w="sm" len="sm"/>
          </a:ln>
          <a:effectLst/>
        </p:spPr>
        <p:txBody>
          <a:bodyPr lIns="81967" tIns="40983" rIns="81967" bIns="40983">
            <a:spAutoFit/>
          </a:bodyPr>
          <a:lstStyle/>
          <a:p>
            <a:pPr defTabSz="819150" eaLnBrk="0" hangingPunct="0">
              <a:lnSpc>
                <a:spcPct val="130000"/>
              </a:lnSpc>
              <a:defRPr/>
            </a:pPr>
            <a:r>
              <a:rPr kumimoji="1" lang="en-US" altLang="zh-CN" sz="3200">
                <a:solidFill>
                  <a:srgbClr val="FFFFFF"/>
                </a:solidFill>
                <a:effectLst>
                  <a:outerShdw blurRad="38100" dist="38100" dir="2700000" algn="tl">
                    <a:srgbClr val="000000"/>
                  </a:outerShdw>
                </a:effectLst>
                <a:latin typeface="Times New Roman" pitchFamily="18" charset="0"/>
                <a:ea typeface="楷体_GB2312" pitchFamily="49" charset="-122"/>
              </a:rPr>
              <a:t>MEMS</a:t>
            </a:r>
            <a:r>
              <a:rPr kumimoji="1" lang="zh-CN" altLang="en-US" sz="3200">
                <a:solidFill>
                  <a:srgbClr val="FFFFFF"/>
                </a:solidFill>
                <a:effectLst>
                  <a:outerShdw blurRad="38100" dist="38100" dir="2700000" algn="tl">
                    <a:srgbClr val="000000"/>
                  </a:outerShdw>
                </a:effectLst>
                <a:latin typeface="Times New Roman" pitchFamily="18" charset="0"/>
                <a:ea typeface="楷体_GB2312" pitchFamily="49" charset="-122"/>
              </a:rPr>
              <a:t>是一项国际</a:t>
            </a:r>
          </a:p>
          <a:p>
            <a:pPr defTabSz="819150" eaLnBrk="0" hangingPunct="0">
              <a:lnSpc>
                <a:spcPct val="130000"/>
              </a:lnSpc>
              <a:defRPr/>
            </a:pPr>
            <a:r>
              <a:rPr kumimoji="1" lang="zh-CN" altLang="en-US" sz="3200">
                <a:solidFill>
                  <a:srgbClr val="FFFFFF"/>
                </a:solidFill>
                <a:effectLst>
                  <a:outerShdw blurRad="38100" dist="38100" dir="2700000" algn="tl">
                    <a:srgbClr val="000000"/>
                  </a:outerShdw>
                </a:effectLst>
                <a:latin typeface="Times New Roman" pitchFamily="18" charset="0"/>
                <a:ea typeface="楷体_GB2312" pitchFamily="49" charset="-122"/>
              </a:rPr>
              <a:t>公认的战略高技术。</a:t>
            </a:r>
          </a:p>
        </p:txBody>
      </p:sp>
      <p:sp>
        <p:nvSpPr>
          <p:cNvPr id="328709" name="Text Box 5"/>
          <p:cNvSpPr txBox="1">
            <a:spLocks noChangeArrowheads="1"/>
          </p:cNvSpPr>
          <p:nvPr/>
        </p:nvSpPr>
        <p:spPr bwMode="auto">
          <a:xfrm>
            <a:off x="179388" y="3860800"/>
            <a:ext cx="4478337" cy="2090738"/>
          </a:xfrm>
          <a:prstGeom prst="rect">
            <a:avLst/>
          </a:prstGeom>
          <a:noFill/>
          <a:ln w="12700">
            <a:noFill/>
            <a:miter lim="800000"/>
            <a:headEnd type="none" w="sm" len="sm"/>
            <a:tailEnd type="none" w="sm" len="sm"/>
          </a:ln>
          <a:effectLst/>
        </p:spPr>
        <p:txBody>
          <a:bodyPr lIns="81967" tIns="40983" rIns="81967" bIns="40983">
            <a:spAutoFit/>
          </a:bodyPr>
          <a:lstStyle/>
          <a:p>
            <a:pPr defTabSz="819150" eaLnBrk="0" hangingPunct="0">
              <a:lnSpc>
                <a:spcPct val="110000"/>
              </a:lnSpc>
              <a:defRPr/>
            </a:pPr>
            <a:r>
              <a:rPr kumimoji="1" lang="en-US" altLang="zh-CN" sz="2400">
                <a:effectLst>
                  <a:outerShdw blurRad="38100" dist="38100" dir="2700000" algn="tl">
                    <a:srgbClr val="C0C0C0"/>
                  </a:outerShdw>
                </a:effectLst>
                <a:latin typeface="Times New Roman" pitchFamily="18" charset="0"/>
                <a:ea typeface="楷体_GB2312" pitchFamily="49" charset="-122"/>
              </a:rPr>
              <a:t>   1988</a:t>
            </a:r>
            <a:r>
              <a:rPr kumimoji="1" lang="zh-CN" altLang="en-US" sz="2400">
                <a:effectLst>
                  <a:outerShdw blurRad="38100" dist="38100" dir="2700000" algn="tl">
                    <a:srgbClr val="C0C0C0"/>
                  </a:outerShdw>
                </a:effectLst>
                <a:latin typeface="Times New Roman" pitchFamily="18" charset="0"/>
                <a:ea typeface="楷体_GB2312" pitchFamily="49" charset="-122"/>
              </a:rPr>
              <a:t>年，</a:t>
            </a:r>
            <a:r>
              <a:rPr kumimoji="1" lang="en-US" altLang="zh-CN" sz="2400">
                <a:effectLst>
                  <a:outerShdw blurRad="38100" dist="38100" dir="2700000" algn="tl">
                    <a:srgbClr val="C0C0C0"/>
                  </a:outerShdw>
                </a:effectLst>
                <a:latin typeface="Times New Roman" pitchFamily="18" charset="0"/>
                <a:ea typeface="楷体_GB2312" pitchFamily="49" charset="-122"/>
              </a:rPr>
              <a:t>UC Berkeley </a:t>
            </a:r>
            <a:r>
              <a:rPr kumimoji="1" lang="zh-CN" altLang="en-US" sz="2400">
                <a:effectLst>
                  <a:outerShdw blurRad="38100" dist="38100" dir="2700000" algn="tl">
                    <a:srgbClr val="C0C0C0"/>
                  </a:outerShdw>
                </a:effectLst>
                <a:latin typeface="Times New Roman" pitchFamily="18" charset="0"/>
                <a:ea typeface="楷体_GB2312" pitchFamily="49" charset="-122"/>
              </a:rPr>
              <a:t>研制的硅静电马达</a:t>
            </a:r>
            <a:r>
              <a:rPr kumimoji="1" lang="en-US" altLang="zh-CN" sz="2400">
                <a:effectLst>
                  <a:outerShdw blurRad="38100" dist="38100" dir="2700000" algn="tl">
                    <a:srgbClr val="C0C0C0"/>
                  </a:outerShdw>
                </a:effectLst>
                <a:latin typeface="Times New Roman" pitchFamily="18" charset="0"/>
                <a:ea typeface="楷体_GB2312" pitchFamily="49" charset="-122"/>
              </a:rPr>
              <a:t>( </a:t>
            </a:r>
            <a:r>
              <a:rPr kumimoji="1" lang="zh-CN" altLang="en-US" sz="2400">
                <a:effectLst>
                  <a:outerShdw blurRad="38100" dist="38100" dir="2700000" algn="tl">
                    <a:srgbClr val="C0C0C0"/>
                  </a:outerShdw>
                </a:effectLst>
                <a:latin typeface="Times New Roman" pitchFamily="18" charset="0"/>
                <a:ea typeface="楷体_GB2312" pitchFamily="49" charset="-122"/>
              </a:rPr>
              <a:t>转子直径</a:t>
            </a:r>
            <a:r>
              <a:rPr kumimoji="1" lang="en-US" altLang="zh-CN" sz="2400">
                <a:effectLst>
                  <a:outerShdw blurRad="38100" dist="38100" dir="2700000" algn="tl">
                    <a:srgbClr val="C0C0C0"/>
                  </a:outerShdw>
                </a:effectLst>
                <a:latin typeface="Times New Roman" pitchFamily="18" charset="0"/>
                <a:ea typeface="楷体_GB2312" pitchFamily="49" charset="-122"/>
              </a:rPr>
              <a:t>120</a:t>
            </a:r>
            <a:r>
              <a:rPr kumimoji="1" lang="zh-CN" altLang="en-US" sz="2400">
                <a:effectLst>
                  <a:outerShdw blurRad="38100" dist="38100" dir="2700000" algn="tl">
                    <a:srgbClr val="C0C0C0"/>
                  </a:outerShdw>
                </a:effectLst>
                <a:latin typeface="Times New Roman" pitchFamily="18" charset="0"/>
                <a:ea typeface="楷体_GB2312" pitchFamily="49" charset="-122"/>
              </a:rPr>
              <a:t>微米，电容间隙</a:t>
            </a:r>
            <a:r>
              <a:rPr kumimoji="1" lang="en-US" altLang="zh-CN" sz="2400">
                <a:effectLst>
                  <a:outerShdw blurRad="38100" dist="38100" dir="2700000" algn="tl">
                    <a:srgbClr val="C0C0C0"/>
                  </a:outerShdw>
                </a:effectLst>
                <a:latin typeface="Times New Roman" pitchFamily="18" charset="0"/>
                <a:ea typeface="楷体_GB2312" pitchFamily="49" charset="-122"/>
              </a:rPr>
              <a:t>2 </a:t>
            </a:r>
            <a:r>
              <a:rPr kumimoji="1" lang="zh-CN" altLang="en-US" sz="2400">
                <a:effectLst>
                  <a:outerShdw blurRad="38100" dist="38100" dir="2700000" algn="tl">
                    <a:srgbClr val="C0C0C0"/>
                  </a:outerShdw>
                </a:effectLst>
                <a:latin typeface="Times New Roman" pitchFamily="18" charset="0"/>
                <a:ea typeface="楷体_GB2312" pitchFamily="49" charset="-122"/>
              </a:rPr>
              <a:t>微米</a:t>
            </a:r>
            <a:r>
              <a:rPr kumimoji="1" lang="en-US" altLang="zh-CN" sz="2400">
                <a:effectLst>
                  <a:outerShdw blurRad="38100" dist="38100" dir="2700000" algn="tl">
                    <a:srgbClr val="C0C0C0"/>
                  </a:outerShdw>
                </a:effectLst>
                <a:latin typeface="Times New Roman" pitchFamily="18" charset="0"/>
                <a:ea typeface="楷体_GB2312" pitchFamily="49" charset="-122"/>
              </a:rPr>
              <a:t>) </a:t>
            </a:r>
            <a:r>
              <a:rPr kumimoji="1" lang="zh-CN" altLang="en-US" sz="2400">
                <a:effectLst>
                  <a:outerShdw blurRad="38100" dist="38100" dir="2700000" algn="tl">
                    <a:srgbClr val="C0C0C0"/>
                  </a:outerShdw>
                </a:effectLst>
                <a:latin typeface="Times New Roman" pitchFamily="18" charset="0"/>
                <a:ea typeface="楷体_GB2312" pitchFamily="49" charset="-122"/>
              </a:rPr>
              <a:t>问世，引起轰动。专家预言，它的意义可与当年晶体管的发明相比。</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8C916F57-4372-4B18-B4AA-B73097635D38}" type="slidenum">
              <a:rPr lang="en-US" altLang="zh-CN" sz="1400" b="0" smtClean="0">
                <a:solidFill>
                  <a:srgbClr val="FF5050"/>
                </a:solidFill>
              </a:rPr>
              <a:pPr eaLnBrk="1" hangingPunct="1"/>
              <a:t>53</a:t>
            </a:fld>
            <a:endParaRPr lang="en-US" altLang="zh-CN" sz="1400" b="0" smtClean="0">
              <a:solidFill>
                <a:srgbClr val="FF5050"/>
              </a:solidFill>
            </a:endParaRPr>
          </a:p>
        </p:txBody>
      </p:sp>
      <p:grpSp>
        <p:nvGrpSpPr>
          <p:cNvPr id="2" name="Group 2"/>
          <p:cNvGrpSpPr>
            <a:grpSpLocks/>
          </p:cNvGrpSpPr>
          <p:nvPr/>
        </p:nvGrpSpPr>
        <p:grpSpPr bwMode="auto">
          <a:xfrm>
            <a:off x="179388" y="1052513"/>
            <a:ext cx="3527425" cy="5437187"/>
            <a:chOff x="113" y="663"/>
            <a:chExt cx="2222" cy="3425"/>
          </a:xfrm>
        </p:grpSpPr>
        <p:pic>
          <p:nvPicPr>
            <p:cNvPr id="55307" name="Picture 3" descr="MVC-607F"/>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113" y="2341"/>
              <a:ext cx="2222"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8" name="Picture 4" descr="xcell3x3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663"/>
              <a:ext cx="1633" cy="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9" name="Text Box 5"/>
            <p:cNvSpPr txBox="1">
              <a:spLocks noChangeArrowheads="1"/>
            </p:cNvSpPr>
            <p:nvPr/>
          </p:nvSpPr>
          <p:spPr bwMode="auto">
            <a:xfrm>
              <a:off x="612" y="3838"/>
              <a:ext cx="12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en-US" altLang="zh-CN" sz="2000">
                  <a:solidFill>
                    <a:schemeClr val="hlink"/>
                  </a:solidFill>
                  <a:latin typeface="Tahoma" pitchFamily="34" charset="0"/>
                </a:rPr>
                <a:t>MEMS</a:t>
              </a:r>
              <a:r>
                <a:rPr kumimoji="1" lang="zh-CN" altLang="en-US" sz="2000">
                  <a:solidFill>
                    <a:schemeClr val="hlink"/>
                  </a:solidFill>
                  <a:latin typeface="Tahoma" pitchFamily="34" charset="0"/>
                </a:rPr>
                <a:t>器件实物</a:t>
              </a:r>
            </a:p>
          </p:txBody>
        </p:sp>
      </p:grpSp>
      <p:grpSp>
        <p:nvGrpSpPr>
          <p:cNvPr id="3" name="Group 6"/>
          <p:cNvGrpSpPr>
            <a:grpSpLocks/>
          </p:cNvGrpSpPr>
          <p:nvPr/>
        </p:nvGrpSpPr>
        <p:grpSpPr bwMode="auto">
          <a:xfrm>
            <a:off x="4932363" y="1268413"/>
            <a:ext cx="3902075" cy="5149850"/>
            <a:chOff x="2653" y="799"/>
            <a:chExt cx="2458" cy="3244"/>
          </a:xfrm>
        </p:grpSpPr>
        <p:pic>
          <p:nvPicPr>
            <p:cNvPr id="55303" name="Picture 7" descr="7828_5036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 y="799"/>
              <a:ext cx="2268" cy="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圖片 10" descr="iphone003.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41" y="2251"/>
              <a:ext cx="870"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5" name="圖片 12" descr="wii.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3" y="2251"/>
              <a:ext cx="1361"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Text Box 10"/>
            <p:cNvSpPr txBox="1">
              <a:spLocks noChangeArrowheads="1"/>
            </p:cNvSpPr>
            <p:nvPr/>
          </p:nvSpPr>
          <p:spPr bwMode="auto">
            <a:xfrm>
              <a:off x="3470" y="3793"/>
              <a:ext cx="12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en-US" altLang="zh-CN" sz="2000">
                  <a:solidFill>
                    <a:schemeClr val="hlink"/>
                  </a:solidFill>
                  <a:latin typeface="Tahoma" pitchFamily="34" charset="0"/>
                </a:rPr>
                <a:t>MEMS</a:t>
              </a:r>
              <a:r>
                <a:rPr kumimoji="1" lang="zh-CN" altLang="en-US" sz="2000">
                  <a:solidFill>
                    <a:schemeClr val="hlink"/>
                  </a:solidFill>
                  <a:latin typeface="Tahoma" pitchFamily="34" charset="0"/>
                </a:rPr>
                <a:t>器件应用</a:t>
              </a:r>
            </a:p>
          </p:txBody>
        </p:sp>
      </p:grpSp>
      <p:sp>
        <p:nvSpPr>
          <p:cNvPr id="329739" name="AutoShape 11"/>
          <p:cNvSpPr>
            <a:spLocks noChangeArrowheads="1"/>
          </p:cNvSpPr>
          <p:nvPr/>
        </p:nvSpPr>
        <p:spPr bwMode="auto">
          <a:xfrm>
            <a:off x="3924300" y="3141663"/>
            <a:ext cx="1079500" cy="647700"/>
          </a:xfrm>
          <a:prstGeom prst="notchedRightArrow">
            <a:avLst>
              <a:gd name="adj1" fmla="val 50000"/>
              <a:gd name="adj2" fmla="val 41667"/>
            </a:avLst>
          </a:prstGeom>
          <a:solidFill>
            <a:srgbClr val="FF6600"/>
          </a:solidFill>
          <a:ln w="12700" cap="sq" algn="ctr">
            <a:solidFill>
              <a:schemeClr val="tx1"/>
            </a:solidFill>
            <a:miter lim="800000"/>
            <a:headEnd/>
            <a:tailEnd/>
          </a:ln>
        </p:spPr>
        <p:txBody>
          <a:bodyPr wrap="none" anchor="ctr"/>
          <a:lstStyle/>
          <a:p>
            <a:endParaRPr lang="zh-CN" altLang="en-US"/>
          </a:p>
        </p:txBody>
      </p:sp>
      <p:sp>
        <p:nvSpPr>
          <p:cNvPr id="55302" name="Rectangle 2"/>
          <p:cNvSpPr>
            <a:spLocks noRot="1" noChangeArrowheads="1"/>
          </p:cNvSpPr>
          <p:nvPr/>
        </p:nvSpPr>
        <p:spPr bwMode="auto">
          <a:xfrm>
            <a:off x="250825" y="260350"/>
            <a:ext cx="3995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p>
            <a:pPr>
              <a:spcBef>
                <a:spcPct val="50000"/>
              </a:spcBef>
            </a:pPr>
            <a:r>
              <a:rPr lang="en-US" altLang="zh-CN" sz="2400">
                <a:solidFill>
                  <a:schemeClr val="hlink"/>
                </a:solidFill>
                <a:latin typeface="黑体" pitchFamily="49" charset="-122"/>
                <a:ea typeface="黑体" pitchFamily="49" charset="-122"/>
              </a:rPr>
              <a:t>2. </a:t>
            </a:r>
            <a:r>
              <a:rPr lang="zh-CN" altLang="en-US" sz="2400">
                <a:solidFill>
                  <a:schemeClr val="hlink"/>
                </a:solidFill>
                <a:latin typeface="黑体" pitchFamily="49" charset="-122"/>
                <a:ea typeface="黑体" pitchFamily="49" charset="-122"/>
              </a:rPr>
              <a:t>微机械加工工艺的发展</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9739"/>
                                        </p:tgtEl>
                                        <p:attrNameLst>
                                          <p:attrName>style.visibility</p:attrName>
                                        </p:attrNameLst>
                                      </p:cBhvr>
                                      <p:to>
                                        <p:strVal val="visible"/>
                                      </p:to>
                                    </p:set>
                                    <p:animEffect transition="in" filter="blinds(horizontal)">
                                      <p:cBhvr>
                                        <p:cTn id="12" dur="500"/>
                                        <p:tgtEl>
                                          <p:spTgt spid="329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6F9B1616-6C3F-4559-BF03-BF5153EABF32}" type="slidenum">
              <a:rPr lang="en-US" altLang="zh-CN" sz="1400" b="0" smtClean="0">
                <a:solidFill>
                  <a:srgbClr val="FF5050"/>
                </a:solidFill>
              </a:rPr>
              <a:pPr eaLnBrk="1" hangingPunct="1"/>
              <a:t>54</a:t>
            </a:fld>
            <a:endParaRPr lang="en-US" altLang="zh-CN" sz="1400" b="0" smtClean="0">
              <a:solidFill>
                <a:srgbClr val="FF5050"/>
              </a:solidFill>
            </a:endParaRPr>
          </a:p>
        </p:txBody>
      </p:sp>
      <p:sp>
        <p:nvSpPr>
          <p:cNvPr id="56323" name="Rectangle 3"/>
          <p:cNvSpPr>
            <a:spLocks noRot="1" noChangeArrowheads="1"/>
          </p:cNvSpPr>
          <p:nvPr/>
        </p:nvSpPr>
        <p:spPr bwMode="auto">
          <a:xfrm>
            <a:off x="179388" y="1125538"/>
            <a:ext cx="868203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nSpc>
                <a:spcPct val="150000"/>
              </a:lnSpc>
            </a:pPr>
            <a:r>
              <a:rPr kumimoji="1" lang="en-US" altLang="zh-CN" sz="2400">
                <a:solidFill>
                  <a:srgbClr val="000066"/>
                </a:solidFill>
                <a:latin typeface="Times New Roman" pitchFamily="18" charset="0"/>
                <a:ea typeface="楷体_GB2312" pitchFamily="49" charset="-122"/>
              </a:rPr>
              <a:t>        </a:t>
            </a:r>
            <a:r>
              <a:rPr kumimoji="1" lang="zh-CN" altLang="en-US" sz="2400">
                <a:solidFill>
                  <a:srgbClr val="000066"/>
                </a:solidFill>
                <a:latin typeface="Times New Roman" pitchFamily="18" charset="0"/>
                <a:ea typeface="楷体_GB2312" pitchFamily="49" charset="-122"/>
              </a:rPr>
              <a:t>微纳米技术和微机械加工技术的发展，为传感器的微型化、集成化和多功能化铺平了道路。微型传感器（或微传感器）的显著特征是体积微小，集成度高，可在同一芯片上实现多个传感器功能。                </a:t>
            </a:r>
          </a:p>
        </p:txBody>
      </p:sp>
      <p:sp>
        <p:nvSpPr>
          <p:cNvPr id="56324" name="Rectangle 3"/>
          <p:cNvSpPr>
            <a:spLocks noChangeArrowheads="1"/>
          </p:cNvSpPr>
          <p:nvPr/>
        </p:nvSpPr>
        <p:spPr bwMode="auto">
          <a:xfrm>
            <a:off x="395288" y="260350"/>
            <a:ext cx="5548312"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lnSpc>
                <a:spcPct val="140000"/>
              </a:lnSpc>
              <a:buClr>
                <a:schemeClr val="hlink"/>
              </a:buClr>
              <a:buSzPct val="70000"/>
              <a:buFont typeface="Wingdings" pitchFamily="2" charset="2"/>
              <a:buNone/>
            </a:pPr>
            <a:r>
              <a:rPr lang="en-US" altLang="zh-CN" sz="2400">
                <a:solidFill>
                  <a:schemeClr val="hlink"/>
                </a:solidFill>
                <a:latin typeface="黑体" pitchFamily="49" charset="-122"/>
                <a:ea typeface="黑体" pitchFamily="49" charset="-122"/>
              </a:rPr>
              <a:t> 3.</a:t>
            </a:r>
            <a:r>
              <a:rPr lang="zh-CN" altLang="en-US" sz="2400">
                <a:solidFill>
                  <a:schemeClr val="hlink"/>
                </a:solidFill>
                <a:latin typeface="黑体" pitchFamily="49" charset="-122"/>
                <a:ea typeface="黑体" pitchFamily="49" charset="-122"/>
              </a:rPr>
              <a:t>传感器的集成化、微型化和多功能化</a:t>
            </a:r>
          </a:p>
        </p:txBody>
      </p:sp>
      <p:grpSp>
        <p:nvGrpSpPr>
          <p:cNvPr id="56325" name="Group 4"/>
          <p:cNvGrpSpPr>
            <a:grpSpLocks/>
          </p:cNvGrpSpPr>
          <p:nvPr/>
        </p:nvGrpSpPr>
        <p:grpSpPr bwMode="auto">
          <a:xfrm>
            <a:off x="179388" y="1268413"/>
            <a:ext cx="8616950" cy="4933950"/>
            <a:chOff x="385" y="709"/>
            <a:chExt cx="4627" cy="3001"/>
          </a:xfrm>
        </p:grpSpPr>
        <p:pic>
          <p:nvPicPr>
            <p:cNvPr id="5632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709"/>
              <a:ext cx="4627" cy="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Rectangle 6"/>
            <p:cNvSpPr>
              <a:spLocks noChangeArrowheads="1"/>
            </p:cNvSpPr>
            <p:nvPr/>
          </p:nvSpPr>
          <p:spPr bwMode="auto">
            <a:xfrm>
              <a:off x="1474" y="3469"/>
              <a:ext cx="232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nchor="ctr">
              <a:spAutoFit/>
            </a:bodyPr>
            <a:lstStyle/>
            <a:p>
              <a:pPr eaLnBrk="0" hangingPunct="0">
                <a:spcBef>
                  <a:spcPct val="50000"/>
                </a:spcBef>
              </a:pPr>
              <a:r>
                <a:rPr kumimoji="1" lang="zh-CN" altLang="en-US" sz="2000">
                  <a:latin typeface="Times New Roman" pitchFamily="18" charset="0"/>
                  <a:ea typeface="黑体" pitchFamily="49" charset="-122"/>
                </a:rPr>
                <a:t>美国圣地亚实验室研制的</a:t>
              </a:r>
              <a:r>
                <a:rPr kumimoji="1" lang="en-US" altLang="zh-CN" sz="2000">
                  <a:latin typeface="Times New Roman" pitchFamily="18" charset="0"/>
                  <a:ea typeface="黑体" pitchFamily="49" charset="-122"/>
                </a:rPr>
                <a:t>μChemLab</a:t>
              </a:r>
            </a:p>
          </p:txBody>
        </p:sp>
      </p:gr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00A6F4CD-2CF8-4A4E-A693-0084B38FEBA7}" type="slidenum">
              <a:rPr lang="en-US" altLang="zh-CN" sz="1400" b="0" smtClean="0">
                <a:solidFill>
                  <a:srgbClr val="FF5050"/>
                </a:solidFill>
              </a:rPr>
              <a:pPr eaLnBrk="1" hangingPunct="1"/>
              <a:t>55</a:t>
            </a:fld>
            <a:endParaRPr lang="en-US" altLang="zh-CN" sz="1400" b="0" smtClean="0">
              <a:solidFill>
                <a:srgbClr val="FF5050"/>
              </a:solidFill>
            </a:endParaRPr>
          </a:p>
        </p:txBody>
      </p:sp>
      <p:sp>
        <p:nvSpPr>
          <p:cNvPr id="11"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C84CEDE9-203F-46B0-842B-F46B310DE117}" type="slidenum">
              <a:rPr lang="zh-CN" altLang="en-US" sz="1400" b="0">
                <a:solidFill>
                  <a:srgbClr val="FF5050"/>
                </a:solidFill>
                <a:latin typeface="+mn-lt"/>
              </a:rPr>
              <a:pPr algn="r">
                <a:defRPr/>
              </a:pPr>
              <a:t>55</a:t>
            </a:fld>
            <a:endParaRPr lang="en-US" altLang="zh-CN" sz="1400" b="0">
              <a:solidFill>
                <a:srgbClr val="FF5050"/>
              </a:solidFill>
              <a:latin typeface="+mn-lt"/>
            </a:endParaRPr>
          </a:p>
        </p:txBody>
      </p:sp>
      <p:sp>
        <p:nvSpPr>
          <p:cNvPr id="57348" name="Rectangle 2"/>
          <p:cNvSpPr>
            <a:spLocks noGrp="1" noRot="1" noChangeArrowheads="1"/>
          </p:cNvSpPr>
          <p:nvPr>
            <p:ph type="title" idx="4294967295"/>
          </p:nvPr>
        </p:nvSpPr>
        <p:spPr>
          <a:xfrm>
            <a:off x="0" y="188913"/>
            <a:ext cx="3816350" cy="603250"/>
          </a:xfrm>
        </p:spPr>
        <p:txBody>
          <a:bodyPr anchor="t">
            <a:spAutoFit/>
          </a:bodyPr>
          <a:lstStyle/>
          <a:p>
            <a:pPr eaLnBrk="1" hangingPunct="1">
              <a:lnSpc>
                <a:spcPct val="140000"/>
              </a:lnSpc>
              <a:buClr>
                <a:schemeClr val="hlink"/>
              </a:buClr>
              <a:buSzPct val="70000"/>
              <a:buFont typeface="Wingdings" pitchFamily="2" charset="2"/>
              <a:buNone/>
            </a:pPr>
            <a:r>
              <a:rPr lang="en-US" altLang="zh-CN" sz="2400" smtClean="0">
                <a:latin typeface="黑体" pitchFamily="49" charset="-122"/>
                <a:ea typeface="黑体" pitchFamily="49" charset="-122"/>
              </a:rPr>
              <a:t>4.</a:t>
            </a:r>
            <a:r>
              <a:rPr lang="zh-CN" altLang="en-US" sz="2400" smtClean="0">
                <a:latin typeface="黑体" pitchFamily="49" charset="-122"/>
                <a:ea typeface="黑体" pitchFamily="49" charset="-122"/>
              </a:rPr>
              <a:t>传感器的智能化发展</a:t>
            </a:r>
          </a:p>
        </p:txBody>
      </p:sp>
      <p:grpSp>
        <p:nvGrpSpPr>
          <p:cNvPr id="57349" name="Group 12"/>
          <p:cNvGrpSpPr>
            <a:grpSpLocks/>
          </p:cNvGrpSpPr>
          <p:nvPr/>
        </p:nvGrpSpPr>
        <p:grpSpPr bwMode="auto">
          <a:xfrm>
            <a:off x="971550" y="2492375"/>
            <a:ext cx="7488238" cy="792163"/>
            <a:chOff x="240" y="2341"/>
            <a:chExt cx="5180" cy="711"/>
          </a:xfrm>
        </p:grpSpPr>
        <p:sp>
          <p:nvSpPr>
            <p:cNvPr id="57352" name="Rectangle 4"/>
            <p:cNvSpPr>
              <a:spLocks noChangeArrowheads="1"/>
            </p:cNvSpPr>
            <p:nvPr/>
          </p:nvSpPr>
          <p:spPr bwMode="auto">
            <a:xfrm>
              <a:off x="240" y="2406"/>
              <a:ext cx="1007" cy="646"/>
            </a:xfrm>
            <a:prstGeom prst="rect">
              <a:avLst/>
            </a:prstGeom>
            <a:solidFill>
              <a:schemeClr val="accent1"/>
            </a:solidFill>
            <a:ln w="9525">
              <a:solidFill>
                <a:schemeClr val="tx1"/>
              </a:solidFill>
              <a:miter lim="800000"/>
              <a:headEnd/>
              <a:tailEnd/>
            </a:ln>
          </p:spPr>
          <p:txBody>
            <a:bodyPr wrap="none" anchor="ctr"/>
            <a:lstStyle/>
            <a:p>
              <a:pPr algn="ctr"/>
              <a:r>
                <a:rPr kumimoji="1" lang="zh-CN" altLang="en-US" sz="2000">
                  <a:solidFill>
                    <a:schemeClr val="hlink"/>
                  </a:solidFill>
                  <a:latin typeface="黑体" pitchFamily="49" charset="-122"/>
                  <a:ea typeface="黑体" pitchFamily="49" charset="-122"/>
                </a:rPr>
                <a:t>传感器</a:t>
              </a:r>
            </a:p>
          </p:txBody>
        </p:sp>
        <p:sp>
          <p:nvSpPr>
            <p:cNvPr id="57353" name="Rectangle 5"/>
            <p:cNvSpPr>
              <a:spLocks noChangeArrowheads="1"/>
            </p:cNvSpPr>
            <p:nvPr/>
          </p:nvSpPr>
          <p:spPr bwMode="auto">
            <a:xfrm>
              <a:off x="1565" y="2406"/>
              <a:ext cx="1315" cy="646"/>
            </a:xfrm>
            <a:prstGeom prst="rect">
              <a:avLst/>
            </a:prstGeom>
            <a:solidFill>
              <a:schemeClr val="accent1"/>
            </a:solidFill>
            <a:ln w="9525">
              <a:solidFill>
                <a:schemeClr val="tx1"/>
              </a:solidFill>
              <a:miter lim="800000"/>
              <a:headEnd/>
              <a:tailEnd/>
            </a:ln>
          </p:spPr>
          <p:txBody>
            <a:bodyPr wrap="none" anchor="ctr"/>
            <a:lstStyle/>
            <a:p>
              <a:pPr algn="ctr"/>
              <a:r>
                <a:rPr kumimoji="1" lang="zh-CN" altLang="en-US" sz="2000">
                  <a:solidFill>
                    <a:schemeClr val="hlink"/>
                  </a:solidFill>
                  <a:latin typeface="黑体" pitchFamily="49" charset="-122"/>
                  <a:ea typeface="黑体" pitchFamily="49" charset="-122"/>
                </a:rPr>
                <a:t>微处理器</a:t>
              </a:r>
            </a:p>
          </p:txBody>
        </p:sp>
        <p:sp>
          <p:nvSpPr>
            <p:cNvPr id="57354" name="Text Box 6"/>
            <p:cNvSpPr txBox="1">
              <a:spLocks noChangeArrowheads="1"/>
            </p:cNvSpPr>
            <p:nvPr/>
          </p:nvSpPr>
          <p:spPr bwMode="auto">
            <a:xfrm>
              <a:off x="1292" y="2522"/>
              <a:ext cx="375"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en-US" altLang="zh-CN" sz="2000">
                  <a:solidFill>
                    <a:schemeClr val="hlink"/>
                  </a:solidFill>
                  <a:latin typeface="黑体" pitchFamily="49" charset="-122"/>
                  <a:ea typeface="黑体" pitchFamily="49" charset="-122"/>
                </a:rPr>
                <a:t>+</a:t>
              </a:r>
            </a:p>
          </p:txBody>
        </p:sp>
        <p:sp>
          <p:nvSpPr>
            <p:cNvPr id="57355" name="AutoShape 7"/>
            <p:cNvSpPr>
              <a:spLocks noChangeArrowheads="1"/>
            </p:cNvSpPr>
            <p:nvPr/>
          </p:nvSpPr>
          <p:spPr bwMode="auto">
            <a:xfrm>
              <a:off x="2971" y="2614"/>
              <a:ext cx="625" cy="194"/>
            </a:xfrm>
            <a:prstGeom prst="rightArrow">
              <a:avLst>
                <a:gd name="adj1" fmla="val 50000"/>
                <a:gd name="adj2" fmla="val 80541"/>
              </a:avLst>
            </a:prstGeom>
            <a:solidFill>
              <a:schemeClr val="accent1"/>
            </a:solidFill>
            <a:ln w="9525">
              <a:solidFill>
                <a:schemeClr val="tx1"/>
              </a:solidFill>
              <a:miter lim="800000"/>
              <a:headEnd/>
              <a:tailEnd/>
            </a:ln>
          </p:spPr>
          <p:txBody>
            <a:bodyPr wrap="none" anchor="ctr"/>
            <a:lstStyle/>
            <a:p>
              <a:pPr>
                <a:spcBef>
                  <a:spcPct val="50000"/>
                </a:spcBef>
              </a:pPr>
              <a:endParaRPr kumimoji="1" lang="zh-CN" altLang="zh-CN" sz="2000">
                <a:solidFill>
                  <a:schemeClr val="hlink"/>
                </a:solidFill>
                <a:latin typeface="黑体" pitchFamily="49" charset="-122"/>
                <a:ea typeface="黑体" pitchFamily="49" charset="-122"/>
              </a:endParaRPr>
            </a:p>
          </p:txBody>
        </p:sp>
        <p:sp>
          <p:nvSpPr>
            <p:cNvPr id="57356" name="Rectangle 9"/>
            <p:cNvSpPr>
              <a:spLocks noChangeArrowheads="1"/>
            </p:cNvSpPr>
            <p:nvPr/>
          </p:nvSpPr>
          <p:spPr bwMode="auto">
            <a:xfrm>
              <a:off x="3651" y="2341"/>
              <a:ext cx="1769" cy="681"/>
            </a:xfrm>
            <a:prstGeom prst="rect">
              <a:avLst/>
            </a:prstGeom>
            <a:solidFill>
              <a:schemeClr val="accent1"/>
            </a:solidFill>
            <a:ln w="9525">
              <a:solidFill>
                <a:schemeClr val="tx1"/>
              </a:solidFill>
              <a:miter lim="800000"/>
              <a:headEnd/>
              <a:tailEnd/>
            </a:ln>
          </p:spPr>
          <p:txBody>
            <a:bodyPr wrap="none" anchor="ctr"/>
            <a:lstStyle/>
            <a:p>
              <a:pPr algn="ctr"/>
              <a:r>
                <a:rPr kumimoji="1" lang="zh-CN" altLang="en-US" sz="2000">
                  <a:solidFill>
                    <a:schemeClr val="hlink"/>
                  </a:solidFill>
                  <a:latin typeface="黑体" pitchFamily="49" charset="-122"/>
                  <a:ea typeface="黑体" pitchFamily="49" charset="-122"/>
                </a:rPr>
                <a:t>智能化传感器</a:t>
              </a:r>
            </a:p>
          </p:txBody>
        </p:sp>
      </p:grpSp>
      <p:sp>
        <p:nvSpPr>
          <p:cNvPr id="57350" name="Text Box 10"/>
          <p:cNvSpPr txBox="1">
            <a:spLocks noChangeArrowheads="1"/>
          </p:cNvSpPr>
          <p:nvPr/>
        </p:nvSpPr>
        <p:spPr bwMode="auto">
          <a:xfrm>
            <a:off x="250825" y="1052513"/>
            <a:ext cx="84804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lnSpc>
                <a:spcPct val="150000"/>
              </a:lnSpc>
              <a:spcBef>
                <a:spcPct val="50000"/>
              </a:spcBef>
            </a:pPr>
            <a:r>
              <a:rPr kumimoji="1" lang="en-US" altLang="zh-CN" sz="2000" b="0">
                <a:solidFill>
                  <a:srgbClr val="000066"/>
                </a:solidFill>
                <a:latin typeface="黑体" pitchFamily="49" charset="-122"/>
                <a:ea typeface="黑体" pitchFamily="49" charset="-122"/>
              </a:rPr>
              <a:t>    </a:t>
            </a:r>
            <a:r>
              <a:rPr kumimoji="1" lang="zh-CN" altLang="en-US" sz="2000" b="0">
                <a:solidFill>
                  <a:srgbClr val="000066"/>
                </a:solidFill>
                <a:latin typeface="黑体" pitchFamily="49" charset="-122"/>
                <a:ea typeface="黑体" pitchFamily="49" charset="-122"/>
              </a:rPr>
              <a:t>智能传感器是</a:t>
            </a:r>
            <a:r>
              <a:rPr kumimoji="1" lang="en-US" altLang="zh-CN" sz="2000" b="0">
                <a:solidFill>
                  <a:srgbClr val="000066"/>
                </a:solidFill>
                <a:latin typeface="黑体" pitchFamily="49" charset="-122"/>
                <a:ea typeface="黑体" pitchFamily="49" charset="-122"/>
              </a:rPr>
              <a:t>20</a:t>
            </a:r>
            <a:r>
              <a:rPr kumimoji="1" lang="zh-CN" altLang="en-US" sz="2000" b="0">
                <a:solidFill>
                  <a:srgbClr val="000066"/>
                </a:solidFill>
                <a:latin typeface="黑体" pitchFamily="49" charset="-122"/>
                <a:ea typeface="黑体" pitchFamily="49" charset="-122"/>
              </a:rPr>
              <a:t>世纪</a:t>
            </a:r>
            <a:r>
              <a:rPr kumimoji="1" lang="en-US" altLang="zh-CN" sz="2000" b="0">
                <a:solidFill>
                  <a:srgbClr val="000066"/>
                </a:solidFill>
                <a:latin typeface="黑体" pitchFamily="49" charset="-122"/>
                <a:ea typeface="黑体" pitchFamily="49" charset="-122"/>
              </a:rPr>
              <a:t>80</a:t>
            </a:r>
            <a:r>
              <a:rPr kumimoji="1" lang="zh-CN" altLang="en-US" sz="2000" b="0">
                <a:solidFill>
                  <a:srgbClr val="000066"/>
                </a:solidFill>
                <a:latin typeface="黑体" pitchFamily="49" charset="-122"/>
                <a:ea typeface="黑体" pitchFamily="49" charset="-122"/>
              </a:rPr>
              <a:t>年代末出现的一种带有微处理器的新型传感器。它克服了以往传感器被动的单纯信号检测的问题，兼有</a:t>
            </a:r>
            <a:r>
              <a:rPr kumimoji="1" lang="zh-CN" altLang="en-US" sz="2000" b="0">
                <a:solidFill>
                  <a:schemeClr val="hlink"/>
                </a:solidFill>
                <a:latin typeface="黑体" pitchFamily="49" charset="-122"/>
                <a:ea typeface="黑体" pitchFamily="49" charset="-122"/>
              </a:rPr>
              <a:t>检测</a:t>
            </a:r>
            <a:r>
              <a:rPr kumimoji="1" lang="zh-CN" altLang="en-US" sz="2000" b="0">
                <a:solidFill>
                  <a:srgbClr val="000066"/>
                </a:solidFill>
                <a:latin typeface="黑体" pitchFamily="49" charset="-122"/>
                <a:ea typeface="黑体" pitchFamily="49" charset="-122"/>
              </a:rPr>
              <a:t>、</a:t>
            </a:r>
            <a:r>
              <a:rPr kumimoji="1" lang="zh-CN" altLang="en-US" sz="2000" b="0">
                <a:solidFill>
                  <a:schemeClr val="hlink"/>
                </a:solidFill>
                <a:latin typeface="黑体" pitchFamily="49" charset="-122"/>
                <a:ea typeface="黑体" pitchFamily="49" charset="-122"/>
              </a:rPr>
              <a:t>判断</a:t>
            </a:r>
            <a:r>
              <a:rPr kumimoji="1" lang="zh-CN" altLang="en-US" sz="2000" b="0">
                <a:solidFill>
                  <a:srgbClr val="000066"/>
                </a:solidFill>
                <a:latin typeface="黑体" pitchFamily="49" charset="-122"/>
                <a:ea typeface="黑体" pitchFamily="49" charset="-122"/>
              </a:rPr>
              <a:t>、</a:t>
            </a:r>
            <a:r>
              <a:rPr kumimoji="1" lang="zh-CN" altLang="en-US" sz="2000" b="0">
                <a:solidFill>
                  <a:schemeClr val="hlink"/>
                </a:solidFill>
                <a:latin typeface="黑体" pitchFamily="49" charset="-122"/>
                <a:ea typeface="黑体" pitchFamily="49" charset="-122"/>
              </a:rPr>
              <a:t>信息处理</a:t>
            </a:r>
            <a:r>
              <a:rPr kumimoji="1" lang="zh-CN" altLang="en-US" sz="2000" b="0">
                <a:solidFill>
                  <a:srgbClr val="000066"/>
                </a:solidFill>
                <a:latin typeface="黑体" pitchFamily="49" charset="-122"/>
                <a:ea typeface="黑体" pitchFamily="49" charset="-122"/>
              </a:rPr>
              <a:t>和</a:t>
            </a:r>
            <a:r>
              <a:rPr kumimoji="1" lang="zh-CN" altLang="en-US" sz="2000" b="0">
                <a:solidFill>
                  <a:schemeClr val="hlink"/>
                </a:solidFill>
                <a:latin typeface="黑体" pitchFamily="49" charset="-122"/>
                <a:ea typeface="黑体" pitchFamily="49" charset="-122"/>
              </a:rPr>
              <a:t>通信</a:t>
            </a:r>
            <a:r>
              <a:rPr kumimoji="1" lang="zh-CN" altLang="en-US" sz="2000" b="0">
                <a:solidFill>
                  <a:srgbClr val="000066"/>
                </a:solidFill>
                <a:latin typeface="黑体" pitchFamily="49" charset="-122"/>
                <a:ea typeface="黑体" pitchFamily="49" charset="-122"/>
              </a:rPr>
              <a:t>的功能。</a:t>
            </a:r>
          </a:p>
        </p:txBody>
      </p:sp>
      <p:pic>
        <p:nvPicPr>
          <p:cNvPr id="57351"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573463"/>
            <a:ext cx="604837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8D65ADD4-BFFD-48D2-88EC-CBB2DA672B85}" type="slidenum">
              <a:rPr lang="en-US" altLang="zh-CN" sz="1400" b="0" smtClean="0">
                <a:solidFill>
                  <a:srgbClr val="FF5050"/>
                </a:solidFill>
              </a:rPr>
              <a:pPr eaLnBrk="1" hangingPunct="1"/>
              <a:t>56</a:t>
            </a:fld>
            <a:endParaRPr lang="en-US" altLang="zh-CN" sz="1400" b="0" smtClean="0">
              <a:solidFill>
                <a:srgbClr val="FF5050"/>
              </a:solidFill>
            </a:endParaRPr>
          </a:p>
        </p:txBody>
      </p:sp>
      <p:sp>
        <p:nvSpPr>
          <p:cNvPr id="11"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6991E315-C7D8-4DE0-9371-54EA1182EC5C}" type="slidenum">
              <a:rPr lang="zh-CN" altLang="en-US" sz="1400" b="0">
                <a:solidFill>
                  <a:srgbClr val="FF5050"/>
                </a:solidFill>
                <a:latin typeface="+mn-lt"/>
              </a:rPr>
              <a:pPr algn="r">
                <a:defRPr/>
              </a:pPr>
              <a:t>56</a:t>
            </a:fld>
            <a:endParaRPr lang="en-US" altLang="zh-CN" sz="1400" b="0">
              <a:solidFill>
                <a:srgbClr val="FF5050"/>
              </a:solidFill>
              <a:latin typeface="+mn-lt"/>
            </a:endParaRPr>
          </a:p>
        </p:txBody>
      </p:sp>
      <p:sp>
        <p:nvSpPr>
          <p:cNvPr id="58372" name="Rectangle 2"/>
          <p:cNvSpPr>
            <a:spLocks noGrp="1" noRot="1" noChangeArrowheads="1"/>
          </p:cNvSpPr>
          <p:nvPr>
            <p:ph type="title" idx="4294967295"/>
          </p:nvPr>
        </p:nvSpPr>
        <p:spPr>
          <a:xfrm>
            <a:off x="0" y="188913"/>
            <a:ext cx="3816350" cy="603250"/>
          </a:xfrm>
        </p:spPr>
        <p:txBody>
          <a:bodyPr anchor="t">
            <a:spAutoFit/>
          </a:bodyPr>
          <a:lstStyle/>
          <a:p>
            <a:pPr eaLnBrk="1" hangingPunct="1">
              <a:lnSpc>
                <a:spcPct val="140000"/>
              </a:lnSpc>
              <a:buClr>
                <a:schemeClr val="hlink"/>
              </a:buClr>
              <a:buSzPct val="70000"/>
              <a:buFont typeface="Wingdings" pitchFamily="2" charset="2"/>
              <a:buNone/>
            </a:pPr>
            <a:r>
              <a:rPr lang="en-US" altLang="zh-CN" sz="2400" smtClean="0">
                <a:latin typeface="黑体" pitchFamily="49" charset="-122"/>
                <a:ea typeface="黑体" pitchFamily="49" charset="-122"/>
              </a:rPr>
              <a:t>4.</a:t>
            </a:r>
            <a:r>
              <a:rPr lang="zh-CN" altLang="en-US" sz="2400" smtClean="0">
                <a:latin typeface="黑体" pitchFamily="49" charset="-122"/>
                <a:ea typeface="黑体" pitchFamily="49" charset="-122"/>
              </a:rPr>
              <a:t>传感器的智能化发展</a:t>
            </a:r>
          </a:p>
        </p:txBody>
      </p:sp>
      <p:pic>
        <p:nvPicPr>
          <p:cNvPr id="58373" name="Picture 5" descr="http://image2.sina.com.cn/IT/other/2003-08-14/1_2-1-15-630_2003081415384.jpg"/>
          <p:cNvPicPr>
            <a:picLocks noChangeAspect="1" noChangeArrowheads="1"/>
          </p:cNvPicPr>
          <p:nvPr/>
        </p:nvPicPr>
        <p:blipFill>
          <a:blip r:embed="rId2">
            <a:extLst>
              <a:ext uri="{28A0092B-C50C-407E-A947-70E740481C1C}">
                <a14:useLocalDpi xmlns:a14="http://schemas.microsoft.com/office/drawing/2010/main" val="0"/>
              </a:ext>
            </a:extLst>
          </a:blip>
          <a:srcRect l="2446" t="7692" r="16820" b="10255"/>
          <a:stretch>
            <a:fillRect/>
          </a:stretch>
        </p:blipFill>
        <p:spPr bwMode="auto">
          <a:xfrm>
            <a:off x="3924300" y="1341438"/>
            <a:ext cx="21336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7" descr="http://image2.sina.com.cn/IT/other/2003-08-14/1_2-1-14-630_20030814153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1341438"/>
            <a:ext cx="2489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9" descr="http://image2.sina.com.cn/IT/other/2003-08-14/1_2-1-13-630_200308141538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573463"/>
            <a:ext cx="3455987"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14" descr="001109b42f3006cdeb68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484313"/>
            <a:ext cx="29876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15" descr="1_1-1-21-249_20030922942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3573463"/>
            <a:ext cx="3241675"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7F03512B-7FE8-4F7A-B154-75EC401261A9}" type="slidenum">
              <a:rPr lang="en-US" altLang="zh-CN" sz="1400" b="0" smtClean="0">
                <a:solidFill>
                  <a:srgbClr val="FF5050"/>
                </a:solidFill>
              </a:rPr>
              <a:pPr eaLnBrk="1" hangingPunct="1"/>
              <a:t>57</a:t>
            </a:fld>
            <a:endParaRPr lang="en-US" altLang="zh-CN" sz="1400" b="0" smtClean="0">
              <a:solidFill>
                <a:srgbClr val="FF5050"/>
              </a:solidFill>
            </a:endParaRPr>
          </a:p>
        </p:txBody>
      </p:sp>
      <p:pic>
        <p:nvPicPr>
          <p:cNvPr id="332802" name="图片 4" descr="126293T2L40-1941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96975"/>
            <a:ext cx="5832475"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Rot="1" noChangeArrowheads="1"/>
          </p:cNvSpPr>
          <p:nvPr/>
        </p:nvSpPr>
        <p:spPr bwMode="auto">
          <a:xfrm>
            <a:off x="539750" y="188913"/>
            <a:ext cx="324961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lnSpc>
                <a:spcPct val="140000"/>
              </a:lnSpc>
              <a:buClr>
                <a:schemeClr val="hlink"/>
              </a:buClr>
              <a:buSzPct val="70000"/>
              <a:buFont typeface="Wingdings" pitchFamily="2" charset="2"/>
              <a:buNone/>
            </a:pPr>
            <a:r>
              <a:rPr lang="en-US" altLang="zh-CN" sz="2400">
                <a:solidFill>
                  <a:schemeClr val="hlink"/>
                </a:solidFill>
                <a:latin typeface="黑体" pitchFamily="49" charset="-122"/>
                <a:ea typeface="黑体" pitchFamily="49" charset="-122"/>
              </a:rPr>
              <a:t>4.</a:t>
            </a:r>
            <a:r>
              <a:rPr lang="zh-CN" altLang="en-US" sz="2400">
                <a:solidFill>
                  <a:schemeClr val="hlink"/>
                </a:solidFill>
                <a:latin typeface="黑体" pitchFamily="49" charset="-122"/>
                <a:ea typeface="黑体" pitchFamily="49" charset="-122"/>
              </a:rPr>
              <a:t>传感器的网络化发展</a:t>
            </a:r>
          </a:p>
        </p:txBody>
      </p:sp>
      <p:sp>
        <p:nvSpPr>
          <p:cNvPr id="59397" name="Rectangle 4"/>
          <p:cNvSpPr>
            <a:spLocks noChangeArrowheads="1"/>
          </p:cNvSpPr>
          <p:nvPr/>
        </p:nvSpPr>
        <p:spPr bwMode="auto">
          <a:xfrm>
            <a:off x="395288" y="1268413"/>
            <a:ext cx="85693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p>
            <a:pPr eaLnBrk="0" hangingPunct="0">
              <a:lnSpc>
                <a:spcPct val="120000"/>
              </a:lnSpc>
              <a:spcBef>
                <a:spcPct val="50000"/>
              </a:spcBef>
            </a:pPr>
            <a:r>
              <a:rPr kumimoji="1" lang="en-US" altLang="zh-CN" sz="2000" b="0">
                <a:solidFill>
                  <a:srgbClr val="000066"/>
                </a:solidFill>
                <a:latin typeface="黑体" pitchFamily="49" charset="-122"/>
                <a:ea typeface="黑体" pitchFamily="49" charset="-122"/>
              </a:rPr>
              <a:t>    </a:t>
            </a:r>
            <a:r>
              <a:rPr kumimoji="1" lang="zh-CN" altLang="en-US" sz="2000" b="0">
                <a:solidFill>
                  <a:srgbClr val="000066"/>
                </a:solidFill>
                <a:latin typeface="黑体" pitchFamily="49" charset="-122"/>
                <a:ea typeface="黑体" pitchFamily="49" charset="-122"/>
              </a:rPr>
              <a:t>传感器网络是由许多在空间上分布的自动装置组成的一种计算机网络，这些装置使用传感器协作地监控不同位置的物理或环境状况（比如温度、声音、振动、压力、运动或污染物）。</a:t>
            </a:r>
            <a:r>
              <a:rPr kumimoji="1" lang="zh-CN" altLang="en-US" sz="2000" b="0">
                <a:solidFill>
                  <a:srgbClr val="000066"/>
                </a:solidFill>
                <a:latin typeface="黑体" pitchFamily="49" charset="-122"/>
                <a:ea typeface="黑体" pitchFamily="49" charset="-122"/>
                <a:hlinkClick r:id="rId3"/>
              </a:rPr>
              <a:t>无线传感器网络</a:t>
            </a:r>
            <a:r>
              <a:rPr kumimoji="1" lang="zh-CN" altLang="en-US" sz="2000" b="0">
                <a:solidFill>
                  <a:srgbClr val="000066"/>
                </a:solidFill>
                <a:latin typeface="黑体" pitchFamily="49" charset="-122"/>
                <a:ea typeface="黑体" pitchFamily="49" charset="-122"/>
              </a:rPr>
              <a:t>的发展最初起源于战场监测等军事应用。而现今无线传感器网络被应用于很多民用领域，如环境与生态监测、健康监护、家庭自动化、以及交通控制等。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2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D33DBC0A-0A4B-4392-993E-1BF2962325BC}" type="slidenum">
              <a:rPr lang="en-US" altLang="zh-CN" sz="1400" b="0" smtClean="0">
                <a:solidFill>
                  <a:srgbClr val="FF5050"/>
                </a:solidFill>
              </a:rPr>
              <a:pPr eaLnBrk="1" hangingPunct="1"/>
              <a:t>58</a:t>
            </a:fld>
            <a:endParaRPr lang="en-US" altLang="zh-CN" sz="1400" b="0" smtClean="0">
              <a:solidFill>
                <a:srgbClr val="FF5050"/>
              </a:solidFill>
            </a:endParaRPr>
          </a:p>
        </p:txBody>
      </p:sp>
      <p:sp>
        <p:nvSpPr>
          <p:cNvPr id="333826" name="Rectangle 2"/>
          <p:cNvSpPr>
            <a:spLocks noChangeArrowheads="1"/>
          </p:cNvSpPr>
          <p:nvPr/>
        </p:nvSpPr>
        <p:spPr bwMode="auto">
          <a:xfrm>
            <a:off x="323850" y="1341438"/>
            <a:ext cx="85598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p>
            <a:pPr eaLnBrk="0" hangingPunct="0">
              <a:lnSpc>
                <a:spcPct val="150000"/>
              </a:lnSpc>
              <a:spcBef>
                <a:spcPct val="50000"/>
              </a:spcBef>
            </a:pPr>
            <a:r>
              <a:rPr kumimoji="1" lang="en-US" altLang="zh-CN" sz="2000" b="0">
                <a:solidFill>
                  <a:srgbClr val="000066"/>
                </a:solidFill>
                <a:latin typeface="黑体" pitchFamily="49" charset="-122"/>
                <a:ea typeface="黑体" pitchFamily="49" charset="-122"/>
              </a:rPr>
              <a:t>    </a:t>
            </a:r>
            <a:r>
              <a:rPr kumimoji="1" lang="zh-CN" altLang="en-US" sz="2000" b="0">
                <a:solidFill>
                  <a:srgbClr val="000066"/>
                </a:solidFill>
                <a:latin typeface="黑体" pitchFamily="49" charset="-122"/>
                <a:ea typeface="黑体" pitchFamily="49" charset="-122"/>
              </a:rPr>
              <a:t>通过感知识别技术，让物品</a:t>
            </a:r>
            <a:r>
              <a:rPr kumimoji="1" lang="zh-CN" altLang="en-US" sz="2000" b="0">
                <a:solidFill>
                  <a:srgbClr val="000066"/>
                </a:solidFill>
                <a:latin typeface="宋体" pitchFamily="2" charset="-122"/>
                <a:ea typeface="黑体" pitchFamily="49" charset="-122"/>
              </a:rPr>
              <a:t>“</a:t>
            </a:r>
            <a:r>
              <a:rPr kumimoji="1" lang="zh-CN" altLang="en-US" sz="2000" b="0">
                <a:solidFill>
                  <a:srgbClr val="000066"/>
                </a:solidFill>
                <a:latin typeface="黑体" pitchFamily="49" charset="-122"/>
                <a:ea typeface="黑体" pitchFamily="49" charset="-122"/>
              </a:rPr>
              <a:t>开口说话、发布信息</a:t>
            </a:r>
            <a:r>
              <a:rPr kumimoji="1" lang="zh-CN" altLang="en-US" sz="2000" b="0">
                <a:solidFill>
                  <a:srgbClr val="000066"/>
                </a:solidFill>
                <a:latin typeface="宋体" pitchFamily="2" charset="-122"/>
                <a:ea typeface="黑体" pitchFamily="49" charset="-122"/>
              </a:rPr>
              <a:t>”</a:t>
            </a:r>
            <a:r>
              <a:rPr kumimoji="1" lang="zh-CN" altLang="en-US" sz="2000" b="0">
                <a:solidFill>
                  <a:srgbClr val="000066"/>
                </a:solidFill>
                <a:latin typeface="黑体" pitchFamily="49" charset="-122"/>
                <a:ea typeface="黑体" pitchFamily="49" charset="-122"/>
              </a:rPr>
              <a:t>，是融合物理世界和信息世界的重要一环，是物联网区别于其他网络的最独特的部分。物联网的</a:t>
            </a:r>
            <a:r>
              <a:rPr kumimoji="1" lang="zh-CN" altLang="en-US" sz="2000" b="0">
                <a:solidFill>
                  <a:srgbClr val="000066"/>
                </a:solidFill>
                <a:latin typeface="宋体" pitchFamily="2" charset="-122"/>
                <a:ea typeface="黑体" pitchFamily="49" charset="-122"/>
              </a:rPr>
              <a:t>“</a:t>
            </a:r>
            <a:r>
              <a:rPr kumimoji="1" lang="zh-CN" altLang="en-US" sz="2000" b="0">
                <a:solidFill>
                  <a:srgbClr val="000066"/>
                </a:solidFill>
                <a:latin typeface="黑体" pitchFamily="49" charset="-122"/>
                <a:ea typeface="黑体" pitchFamily="49" charset="-122"/>
              </a:rPr>
              <a:t>触手</a:t>
            </a:r>
            <a:r>
              <a:rPr kumimoji="1" lang="zh-CN" altLang="en-US" sz="2000" b="0">
                <a:solidFill>
                  <a:srgbClr val="000066"/>
                </a:solidFill>
                <a:latin typeface="宋体" pitchFamily="2" charset="-122"/>
                <a:ea typeface="黑体" pitchFamily="49" charset="-122"/>
              </a:rPr>
              <a:t>”</a:t>
            </a:r>
            <a:r>
              <a:rPr kumimoji="1" lang="zh-CN" altLang="en-US" sz="2000" b="0">
                <a:solidFill>
                  <a:srgbClr val="000066"/>
                </a:solidFill>
                <a:latin typeface="黑体" pitchFamily="49" charset="-122"/>
                <a:ea typeface="黑体" pitchFamily="49" charset="-122"/>
              </a:rPr>
              <a:t>是位于感知识别层的大量信息生成设备，包括</a:t>
            </a:r>
            <a:r>
              <a:rPr kumimoji="1" lang="en-US" altLang="zh-CN" sz="2000" b="0">
                <a:solidFill>
                  <a:srgbClr val="000066"/>
                </a:solidFill>
                <a:latin typeface="黑体" pitchFamily="49" charset="-122"/>
                <a:ea typeface="黑体" pitchFamily="49" charset="-122"/>
              </a:rPr>
              <a:t>RFID</a:t>
            </a:r>
            <a:r>
              <a:rPr kumimoji="1" lang="zh-CN" altLang="en-US" sz="2000" b="0">
                <a:solidFill>
                  <a:srgbClr val="000066"/>
                </a:solidFill>
                <a:latin typeface="黑体" pitchFamily="49" charset="-122"/>
                <a:ea typeface="黑体" pitchFamily="49" charset="-122"/>
              </a:rPr>
              <a:t>、传感器网络、定位系统等。传感器网络所感知的数据是物联网海量信息的重要来源之一。 </a:t>
            </a:r>
          </a:p>
        </p:txBody>
      </p:sp>
      <p:sp>
        <p:nvSpPr>
          <p:cNvPr id="60420" name="Text Box 3"/>
          <p:cNvSpPr txBox="1">
            <a:spLocks noChangeArrowheads="1"/>
          </p:cNvSpPr>
          <p:nvPr/>
        </p:nvSpPr>
        <p:spPr bwMode="auto">
          <a:xfrm>
            <a:off x="971550" y="1052513"/>
            <a:ext cx="950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spcBef>
                <a:spcPct val="50000"/>
              </a:spcBef>
            </a:pPr>
            <a:r>
              <a:rPr kumimoji="1" lang="zh-CN" altLang="en-US" sz="2000">
                <a:solidFill>
                  <a:schemeClr val="hlink"/>
                </a:solidFill>
                <a:latin typeface="Tahoma" pitchFamily="34" charset="0"/>
                <a:ea typeface="黑体" pitchFamily="49" charset="-122"/>
              </a:rPr>
              <a:t>物联网</a:t>
            </a:r>
          </a:p>
        </p:txBody>
      </p:sp>
      <p:sp>
        <p:nvSpPr>
          <p:cNvPr id="60421" name="Rectangle 2"/>
          <p:cNvSpPr>
            <a:spLocks noRot="1" noChangeArrowheads="1"/>
          </p:cNvSpPr>
          <p:nvPr/>
        </p:nvSpPr>
        <p:spPr bwMode="auto">
          <a:xfrm>
            <a:off x="539750" y="188913"/>
            <a:ext cx="324961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lnSpc>
                <a:spcPct val="140000"/>
              </a:lnSpc>
              <a:buClr>
                <a:schemeClr val="hlink"/>
              </a:buClr>
              <a:buSzPct val="70000"/>
              <a:buFont typeface="Wingdings" pitchFamily="2" charset="2"/>
              <a:buNone/>
            </a:pPr>
            <a:r>
              <a:rPr lang="en-US" altLang="zh-CN" sz="2400">
                <a:solidFill>
                  <a:schemeClr val="hlink"/>
                </a:solidFill>
                <a:latin typeface="黑体" pitchFamily="49" charset="-122"/>
                <a:ea typeface="黑体" pitchFamily="49" charset="-122"/>
              </a:rPr>
              <a:t>4.</a:t>
            </a:r>
            <a:r>
              <a:rPr lang="zh-CN" altLang="en-US" sz="2400">
                <a:solidFill>
                  <a:schemeClr val="hlink"/>
                </a:solidFill>
                <a:latin typeface="黑体" pitchFamily="49" charset="-122"/>
                <a:ea typeface="黑体" pitchFamily="49" charset="-122"/>
              </a:rPr>
              <a:t>传感器的网络化发展</a:t>
            </a:r>
          </a:p>
        </p:txBody>
      </p:sp>
      <p:pic>
        <p:nvPicPr>
          <p:cNvPr id="333829" name="Picture 5" descr="1285026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196975"/>
            <a:ext cx="4081462" cy="51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3826"/>
                                        </p:tgtEl>
                                        <p:attrNameLst>
                                          <p:attrName>style.visibility</p:attrName>
                                        </p:attrNameLst>
                                      </p:cBhvr>
                                      <p:to>
                                        <p:strVal val="visible"/>
                                      </p:to>
                                    </p:set>
                                    <p:animEffect transition="in" filter="blinds(horizontal)">
                                      <p:cBhvr>
                                        <p:cTn id="7" dur="500"/>
                                        <p:tgtEl>
                                          <p:spTgt spid="3338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333826"/>
                                        </p:tgtEl>
                                      </p:cBhvr>
                                    </p:animEffect>
                                    <p:set>
                                      <p:cBhvr>
                                        <p:cTn id="12" dur="1" fill="hold">
                                          <p:stCondLst>
                                            <p:cond delay="499"/>
                                          </p:stCondLst>
                                        </p:cTn>
                                        <p:tgtEl>
                                          <p:spTgt spid="333826"/>
                                        </p:tgtEl>
                                        <p:attrNameLst>
                                          <p:attrName>style.visibility</p:attrName>
                                        </p:attrNameLst>
                                      </p:cBhvr>
                                      <p:to>
                                        <p:strVal val="hidden"/>
                                      </p:to>
                                    </p:set>
                                  </p:childTnLst>
                                </p:cTn>
                              </p:par>
                              <p:par>
                                <p:cTn id="13" presetID="5" presetClass="entr" presetSubtype="10" fill="hold" nodeType="withEffect">
                                  <p:stCondLst>
                                    <p:cond delay="0"/>
                                  </p:stCondLst>
                                  <p:childTnLst>
                                    <p:set>
                                      <p:cBhvr>
                                        <p:cTn id="14" dur="1" fill="hold">
                                          <p:stCondLst>
                                            <p:cond delay="0"/>
                                          </p:stCondLst>
                                        </p:cTn>
                                        <p:tgtEl>
                                          <p:spTgt spid="333829"/>
                                        </p:tgtEl>
                                        <p:attrNameLst>
                                          <p:attrName>style.visibility</p:attrName>
                                        </p:attrNameLst>
                                      </p:cBhvr>
                                      <p:to>
                                        <p:strVal val="visible"/>
                                      </p:to>
                                    </p:set>
                                    <p:animEffect transition="in" filter="checkerboard(across)">
                                      <p:cBhvr>
                                        <p:cTn id="15" dur="500"/>
                                        <p:tgtEl>
                                          <p:spTgt spid="333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6" grpId="0"/>
      <p:bldP spid="333826"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66DCCFE1-5B5A-49F9-ABC2-987C4AE7A601}" type="slidenum">
              <a:rPr lang="en-US" altLang="zh-CN" sz="1400" b="0" smtClean="0">
                <a:solidFill>
                  <a:srgbClr val="FF5050"/>
                </a:solidFill>
              </a:rPr>
              <a:pPr eaLnBrk="1" hangingPunct="1"/>
              <a:t>59</a:t>
            </a:fld>
            <a:endParaRPr lang="en-US" altLang="zh-CN" sz="1400" b="0" smtClean="0">
              <a:solidFill>
                <a:srgbClr val="FF5050"/>
              </a:solidFill>
            </a:endParaRPr>
          </a:p>
        </p:txBody>
      </p:sp>
      <p:pic>
        <p:nvPicPr>
          <p:cNvPr id="61443" name="图片 4" descr="7-13042316300Q1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81075"/>
            <a:ext cx="8281988"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91EAC847-29BC-4610-A29A-5366C9E615A5}" type="slidenum">
              <a:rPr lang="en-US" altLang="zh-CN" sz="1400" b="0" smtClean="0">
                <a:solidFill>
                  <a:srgbClr val="FF5050"/>
                </a:solidFill>
              </a:rPr>
              <a:pPr eaLnBrk="1" hangingPunct="1"/>
              <a:t>6</a:t>
            </a:fld>
            <a:endParaRPr lang="en-US" altLang="zh-CN" sz="1400" b="0" smtClean="0">
              <a:solidFill>
                <a:srgbClr val="FF5050"/>
              </a:solidFill>
            </a:endParaRPr>
          </a:p>
        </p:txBody>
      </p:sp>
      <p:sp>
        <p:nvSpPr>
          <p:cNvPr id="7171" name="Rectangle 6"/>
          <p:cNvSpPr>
            <a:spLocks noGrp="1" noRot="1" noChangeArrowheads="1"/>
          </p:cNvSpPr>
          <p:nvPr>
            <p:ph type="title"/>
          </p:nvPr>
        </p:nvSpPr>
        <p:spPr>
          <a:xfrm>
            <a:off x="0" y="144463"/>
            <a:ext cx="8540750" cy="836612"/>
          </a:xfrm>
        </p:spPr>
        <p:txBody>
          <a:bodyPr/>
          <a:lstStyle/>
          <a:p>
            <a:pPr eaLnBrk="1" hangingPunct="1"/>
            <a:r>
              <a:rPr lang="en-US" altLang="zh-CN" sz="900" smtClean="0">
                <a:latin typeface="华文新魏" pitchFamily="2" charset="-122"/>
                <a:ea typeface="华文新魏" pitchFamily="2" charset="-122"/>
              </a:rPr>
              <a:t> </a:t>
            </a:r>
            <a:r>
              <a:rPr lang="zh-CN" altLang="en-US" sz="2800" smtClean="0">
                <a:latin typeface="华文新魏" pitchFamily="2" charset="-122"/>
                <a:ea typeface="华文新魏" pitchFamily="2" charset="-122"/>
              </a:rPr>
              <a:t>主要参考资料</a:t>
            </a:r>
          </a:p>
        </p:txBody>
      </p:sp>
      <p:sp>
        <p:nvSpPr>
          <p:cNvPr id="14340" name="Rectangle 7"/>
          <p:cNvSpPr>
            <a:spLocks noGrp="1" noRot="1" noChangeArrowheads="1"/>
          </p:cNvSpPr>
          <p:nvPr>
            <p:ph type="body" idx="1"/>
          </p:nvPr>
        </p:nvSpPr>
        <p:spPr>
          <a:xfrm>
            <a:off x="107950" y="1270000"/>
            <a:ext cx="8928100" cy="2879725"/>
          </a:xfrm>
        </p:spPr>
        <p:txBody>
          <a:bodyPr/>
          <a:lstStyle/>
          <a:p>
            <a:pPr marL="609600" indent="-609600" eaLnBrk="1" hangingPunct="1">
              <a:lnSpc>
                <a:spcPct val="130000"/>
              </a:lnSpc>
              <a:buClr>
                <a:srgbClr val="9933FF"/>
              </a:buClr>
              <a:buSzPct val="100000"/>
              <a:buFont typeface="Wingdings" pitchFamily="2" charset="2"/>
              <a:buChar char="u"/>
              <a:defRPr/>
            </a:pPr>
            <a:r>
              <a:rPr lang="zh-CN" altLang="zh-CN" sz="2400" b="1" dirty="0"/>
              <a:t>敏感材料与传感器，蒋亚东</a:t>
            </a:r>
            <a:r>
              <a:rPr lang="zh-CN" altLang="zh-CN" sz="2400" b="1" dirty="0" smtClean="0"/>
              <a:t>，</a:t>
            </a:r>
            <a:r>
              <a:rPr lang="zh-CN" altLang="en-US" sz="2400" b="1" dirty="0" smtClean="0"/>
              <a:t>太惠玲等</a:t>
            </a:r>
            <a:r>
              <a:rPr lang="zh-CN" altLang="zh-CN" sz="2400" b="1" dirty="0" smtClean="0"/>
              <a:t>著，</a:t>
            </a:r>
            <a:r>
              <a:rPr lang="zh-CN" altLang="en-US" sz="2400" b="1" dirty="0" smtClean="0"/>
              <a:t>科学出版社</a:t>
            </a:r>
            <a:r>
              <a:rPr lang="zh-CN" altLang="zh-CN" sz="2400" b="1" dirty="0" smtClean="0"/>
              <a:t>，</a:t>
            </a:r>
            <a:r>
              <a:rPr lang="en-US" altLang="zh-CN" sz="2400" b="1" dirty="0" smtClean="0"/>
              <a:t>2016</a:t>
            </a:r>
            <a:r>
              <a:rPr lang="zh-CN" altLang="en-US" sz="2400" b="1" dirty="0" smtClean="0"/>
              <a:t>年</a:t>
            </a:r>
            <a:r>
              <a:rPr lang="en-US" altLang="zh-CN" sz="2400" b="1" dirty="0"/>
              <a:t>1</a:t>
            </a:r>
            <a:r>
              <a:rPr lang="zh-CN" altLang="zh-CN" sz="2400" b="1" dirty="0" smtClean="0"/>
              <a:t>月</a:t>
            </a:r>
            <a:r>
              <a:rPr lang="zh-CN" altLang="zh-CN" sz="2400" b="1" dirty="0"/>
              <a:t>（</a:t>
            </a:r>
            <a:r>
              <a:rPr lang="zh-CN" altLang="zh-CN" sz="2400" b="1" dirty="0" smtClean="0"/>
              <a:t>十</a:t>
            </a:r>
            <a:r>
              <a:rPr lang="zh-CN" altLang="en-US" sz="2400" b="1" dirty="0" smtClean="0"/>
              <a:t>二</a:t>
            </a:r>
            <a:r>
              <a:rPr lang="zh-CN" altLang="zh-CN" sz="2400" b="1" dirty="0" smtClean="0"/>
              <a:t>五</a:t>
            </a:r>
            <a:r>
              <a:rPr lang="zh-CN" altLang="zh-CN" sz="2400" b="1" dirty="0"/>
              <a:t>国家级规划教材）</a:t>
            </a:r>
            <a:r>
              <a:rPr kumimoji="1" lang="en-US" altLang="zh-CN" sz="2400" b="1" dirty="0" smtClean="0">
                <a:solidFill>
                  <a:schemeClr val="hlink"/>
                </a:solidFill>
              </a:rPr>
              <a:t>——</a:t>
            </a:r>
            <a:r>
              <a:rPr kumimoji="1" lang="zh-CN" altLang="en-US" sz="2400" b="1" dirty="0" smtClean="0">
                <a:solidFill>
                  <a:schemeClr val="hlink"/>
                </a:solidFill>
              </a:rPr>
              <a:t>教材</a:t>
            </a:r>
          </a:p>
          <a:p>
            <a:pPr>
              <a:lnSpc>
                <a:spcPct val="130000"/>
              </a:lnSpc>
              <a:defRPr/>
            </a:pPr>
            <a:r>
              <a:rPr lang="zh-CN" altLang="zh-CN" sz="2400" b="1" dirty="0"/>
              <a:t>传感器与传感器技术，何道清、张禾等，科学出版社，</a:t>
            </a:r>
            <a:r>
              <a:rPr lang="en-US" altLang="zh-CN" sz="2400" b="1" dirty="0"/>
              <a:t>2014</a:t>
            </a:r>
            <a:r>
              <a:rPr lang="zh-CN" altLang="zh-CN" sz="2400" b="1" dirty="0"/>
              <a:t>年</a:t>
            </a:r>
          </a:p>
          <a:p>
            <a:pPr>
              <a:lnSpc>
                <a:spcPct val="130000"/>
              </a:lnSpc>
              <a:defRPr/>
            </a:pPr>
            <a:r>
              <a:rPr lang="zh-CN" altLang="zh-CN" sz="2400" b="1" dirty="0"/>
              <a:t>传感器原理及其应用，俞阿龙，南京大学出版社，</a:t>
            </a:r>
            <a:r>
              <a:rPr lang="en-US" altLang="zh-CN" sz="2400" b="1" dirty="0"/>
              <a:t>2010</a:t>
            </a:r>
            <a:r>
              <a:rPr lang="zh-CN" altLang="zh-CN" sz="2400" b="1" dirty="0"/>
              <a:t>年</a:t>
            </a:r>
          </a:p>
          <a:p>
            <a:pPr>
              <a:lnSpc>
                <a:spcPct val="130000"/>
              </a:lnSpc>
              <a:defRPr/>
            </a:pPr>
            <a:r>
              <a:rPr lang="zh-CN" altLang="zh-CN" sz="2400" b="1" dirty="0"/>
              <a:t>传感器技术，张文娜、叶湘滨等，清华大学出版社，</a:t>
            </a:r>
            <a:r>
              <a:rPr lang="en-US" altLang="zh-CN" sz="2400" b="1" dirty="0"/>
              <a:t>2011</a:t>
            </a:r>
            <a:r>
              <a:rPr lang="zh-CN" altLang="zh-CN" sz="2400" b="1" dirty="0"/>
              <a:t>年</a:t>
            </a:r>
          </a:p>
          <a:p>
            <a:pPr>
              <a:lnSpc>
                <a:spcPct val="130000"/>
              </a:lnSpc>
              <a:defRPr/>
            </a:pPr>
            <a:r>
              <a:rPr lang="zh-CN" altLang="zh-CN" sz="2400" b="1" dirty="0"/>
              <a:t>传感器原理与检测技术，永远，科学出版社，</a:t>
            </a:r>
            <a:r>
              <a:rPr lang="en-US" altLang="zh-CN" sz="2400" b="1" dirty="0"/>
              <a:t>2013</a:t>
            </a:r>
            <a:r>
              <a:rPr lang="zh-CN" altLang="zh-CN" sz="2400" b="1" dirty="0"/>
              <a:t>年 </a:t>
            </a:r>
          </a:p>
          <a:p>
            <a:pPr>
              <a:lnSpc>
                <a:spcPct val="130000"/>
              </a:lnSpc>
              <a:defRPr/>
            </a:pPr>
            <a:r>
              <a:rPr lang="zh-CN" altLang="zh-CN" sz="2400" b="1" dirty="0"/>
              <a:t>传感技术课程网站：</a:t>
            </a:r>
            <a:r>
              <a:rPr lang="en-US" altLang="zh-CN" sz="2400" dirty="0">
                <a:hlinkClick r:id="rId2"/>
              </a:rPr>
              <a:t>http://</a:t>
            </a:r>
            <a:r>
              <a:rPr lang="en-US" altLang="zh-CN" sz="2400" dirty="0" smtClean="0">
                <a:hlinkClick r:id="rId2"/>
              </a:rPr>
              <a:t>222.197.165.195/wlxt/jingpin.asp?courseid=0140</a:t>
            </a:r>
            <a:endParaRPr lang="en-US" altLang="zh-CN" sz="2400" dirty="0" smtClean="0"/>
          </a:p>
          <a:p>
            <a:pPr>
              <a:defRPr/>
            </a:pPr>
            <a:r>
              <a:rPr kumimoji="1" lang="zh-CN" altLang="en-US" sz="2400" b="1" dirty="0" smtClean="0">
                <a:solidFill>
                  <a:schemeClr val="hlink"/>
                </a:solidFill>
              </a:rPr>
              <a:t>小木虫网站、微信公众号</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6D78FB4D-A43E-40C7-843E-59715AA5F9B2}" type="slidenum">
              <a:rPr lang="en-US" altLang="zh-CN" sz="1400" b="0" smtClean="0">
                <a:solidFill>
                  <a:srgbClr val="FF5050"/>
                </a:solidFill>
              </a:rPr>
              <a:pPr eaLnBrk="1" hangingPunct="1"/>
              <a:t>60</a:t>
            </a:fld>
            <a:endParaRPr lang="en-US" altLang="zh-CN" sz="1400" b="0" smtClean="0">
              <a:solidFill>
                <a:srgbClr val="FF5050"/>
              </a:solidFill>
            </a:endParaRPr>
          </a:p>
        </p:txBody>
      </p:sp>
      <p:sp>
        <p:nvSpPr>
          <p:cNvPr id="62467" name="Rectangle 2"/>
          <p:cNvSpPr>
            <a:spLocks noGrp="1" noRot="1" noChangeArrowheads="1"/>
          </p:cNvSpPr>
          <p:nvPr>
            <p:ph type="title"/>
          </p:nvPr>
        </p:nvSpPr>
        <p:spPr/>
        <p:txBody>
          <a:bodyPr/>
          <a:lstStyle/>
          <a:p>
            <a:pPr eaLnBrk="1" hangingPunct="1"/>
            <a:r>
              <a:rPr lang="zh-CN" altLang="en-US" smtClean="0">
                <a:solidFill>
                  <a:srgbClr val="CC3300"/>
                </a:solidFill>
              </a:rPr>
              <a:t>智能微尘</a:t>
            </a:r>
          </a:p>
        </p:txBody>
      </p:sp>
      <p:sp>
        <p:nvSpPr>
          <p:cNvPr id="62468" name="Rectangle 3"/>
          <p:cNvSpPr>
            <a:spLocks noGrp="1" noRot="1" noChangeArrowheads="1"/>
          </p:cNvSpPr>
          <p:nvPr>
            <p:ph type="body" idx="1"/>
          </p:nvPr>
        </p:nvSpPr>
        <p:spPr>
          <a:xfrm>
            <a:off x="179388" y="1196975"/>
            <a:ext cx="8964612" cy="5256213"/>
          </a:xfrm>
          <a:noFill/>
        </p:spPr>
        <p:txBody>
          <a:bodyPr/>
          <a:lstStyle/>
          <a:p>
            <a:pPr eaLnBrk="1" hangingPunct="1"/>
            <a:r>
              <a:rPr lang="zh-CN" altLang="en-US" sz="2800" b="1" smtClean="0">
                <a:latin typeface="华文楷体" pitchFamily="2" charset="-122"/>
                <a:ea typeface="华文楷体" pitchFamily="2" charset="-122"/>
              </a:rPr>
              <a:t>智能微尘</a:t>
            </a:r>
            <a:r>
              <a:rPr lang="en-US" altLang="zh-CN" sz="2800" b="1" smtClean="0">
                <a:latin typeface="华文楷体" pitchFamily="2" charset="-122"/>
                <a:ea typeface="华文楷体" pitchFamily="2" charset="-122"/>
              </a:rPr>
              <a:t>(smart dust)</a:t>
            </a:r>
            <a:r>
              <a:rPr lang="zh-CN" altLang="en-US" sz="2800" b="1" smtClean="0">
                <a:latin typeface="华文楷体" pitchFamily="2" charset="-122"/>
                <a:ea typeface="华文楷体" pitchFamily="2" charset="-122"/>
              </a:rPr>
              <a:t>是指具有电脑功能的一种超微型传感器，它可以探测周围诸多环境参数，能够收集大量数据，进行适当计算处理，然后利用双向无线通信装置将这些信息在相距</a:t>
            </a:r>
            <a:r>
              <a:rPr lang="en-US" altLang="zh-CN" sz="2800" b="1" smtClean="0">
                <a:latin typeface="华文楷体" pitchFamily="2" charset="-122"/>
                <a:ea typeface="华文楷体" pitchFamily="2" charset="-122"/>
              </a:rPr>
              <a:t>1000</a:t>
            </a:r>
            <a:r>
              <a:rPr lang="zh-CN" altLang="en-US" sz="2800" b="1" smtClean="0">
                <a:latin typeface="华文楷体" pitchFamily="2" charset="-122"/>
                <a:ea typeface="华文楷体" pitchFamily="2" charset="-122"/>
              </a:rPr>
              <a:t>英尺的微尘器件间往来传送。</a:t>
            </a:r>
          </a:p>
        </p:txBody>
      </p:sp>
      <p:pic>
        <p:nvPicPr>
          <p:cNvPr id="62469" name="Picture 4" descr="200972993076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716338"/>
            <a:ext cx="4343400"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3284538"/>
            <a:ext cx="345281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3A83E962-7B3D-4B01-A7EF-B4C41622C042}" type="slidenum">
              <a:rPr lang="en-US" altLang="zh-CN" sz="1400" b="0" smtClean="0">
                <a:solidFill>
                  <a:srgbClr val="FF5050"/>
                </a:solidFill>
              </a:rPr>
              <a:pPr eaLnBrk="1" hangingPunct="1"/>
              <a:t>61</a:t>
            </a:fld>
            <a:endParaRPr lang="en-US" altLang="zh-CN" sz="1400" b="0" smtClean="0">
              <a:solidFill>
                <a:srgbClr val="FF5050"/>
              </a:solidFill>
            </a:endParaRPr>
          </a:p>
        </p:txBody>
      </p:sp>
      <p:sp>
        <p:nvSpPr>
          <p:cNvPr id="63491" name="Rectangle 3"/>
          <p:cNvSpPr>
            <a:spLocks noRot="1" noChangeArrowheads="1"/>
          </p:cNvSpPr>
          <p:nvPr/>
        </p:nvSpPr>
        <p:spPr bwMode="auto">
          <a:xfrm>
            <a:off x="179388" y="1268413"/>
            <a:ext cx="87026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p>
            <a:pPr>
              <a:lnSpc>
                <a:spcPct val="120000"/>
              </a:lnSpc>
              <a:spcBef>
                <a:spcPct val="50000"/>
              </a:spcBef>
            </a:pPr>
            <a:r>
              <a:rPr kumimoji="1" lang="en-US" altLang="zh-CN" sz="2000" b="0">
                <a:solidFill>
                  <a:srgbClr val="000066"/>
                </a:solidFill>
                <a:latin typeface="黑体" pitchFamily="49" charset="-122"/>
                <a:ea typeface="黑体" pitchFamily="49" charset="-122"/>
              </a:rPr>
              <a:t>    </a:t>
            </a:r>
            <a:r>
              <a:rPr kumimoji="1" lang="zh-CN" altLang="en-US" sz="2000" b="0">
                <a:solidFill>
                  <a:srgbClr val="000066"/>
                </a:solidFill>
                <a:latin typeface="黑体" pitchFamily="49" charset="-122"/>
                <a:ea typeface="黑体" pitchFamily="49" charset="-122"/>
              </a:rPr>
              <a:t>大自然是生物传感器的优秀设计师。它经过漫长的岁月，不仅造就了集多种感官于一身的人类本身，而且还涉及了许许多多功能奇特、高超的生物传感器。如狗的嗅觉（灵敏度为人的一百万倍），鸟的视觉（为人类</a:t>
            </a:r>
            <a:r>
              <a:rPr kumimoji="1" lang="en-US" altLang="zh-CN" sz="2000" b="0">
                <a:solidFill>
                  <a:srgbClr val="000066"/>
                </a:solidFill>
                <a:latin typeface="黑体" pitchFamily="49" charset="-122"/>
                <a:ea typeface="黑体" pitchFamily="49" charset="-122"/>
              </a:rPr>
              <a:t>8-50</a:t>
            </a:r>
            <a:r>
              <a:rPr kumimoji="1" lang="zh-CN" altLang="en-US" sz="2000" b="0">
                <a:solidFill>
                  <a:srgbClr val="000066"/>
                </a:solidFill>
                <a:latin typeface="黑体" pitchFamily="49" charset="-122"/>
                <a:ea typeface="黑体" pitchFamily="49" charset="-122"/>
              </a:rPr>
              <a:t>倍），蝙蝠、海豚的听觉（超声波传感器），蛇的接近觉（可分辨</a:t>
            </a:r>
            <a:r>
              <a:rPr kumimoji="1" lang="en-US" altLang="zh-CN" sz="2000" b="0">
                <a:solidFill>
                  <a:srgbClr val="000066"/>
                </a:solidFill>
                <a:latin typeface="黑体" pitchFamily="49" charset="-122"/>
                <a:ea typeface="黑体" pitchFamily="49" charset="-122"/>
              </a:rPr>
              <a:t>0.001℃</a:t>
            </a:r>
            <a:r>
              <a:rPr kumimoji="1" lang="zh-CN" altLang="en-US" sz="2000" b="0">
                <a:solidFill>
                  <a:srgbClr val="000066"/>
                </a:solidFill>
                <a:latin typeface="黑体" pitchFamily="49" charset="-122"/>
                <a:ea typeface="黑体" pitchFamily="49" charset="-122"/>
              </a:rPr>
              <a:t>），等等。 这些动物的感官性能是当今传感技术所企及的目标。</a:t>
            </a:r>
          </a:p>
        </p:txBody>
      </p:sp>
      <p:sp>
        <p:nvSpPr>
          <p:cNvPr id="63492" name="Rectangle 2"/>
          <p:cNvSpPr>
            <a:spLocks noRot="1" noChangeArrowheads="1"/>
          </p:cNvSpPr>
          <p:nvPr/>
        </p:nvSpPr>
        <p:spPr bwMode="auto">
          <a:xfrm>
            <a:off x="539750" y="188913"/>
            <a:ext cx="202406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p>
            <a:pPr>
              <a:lnSpc>
                <a:spcPct val="140000"/>
              </a:lnSpc>
              <a:buClr>
                <a:schemeClr val="hlink"/>
              </a:buClr>
              <a:buSzPct val="70000"/>
              <a:buFont typeface="Wingdings" pitchFamily="2" charset="2"/>
              <a:buNone/>
            </a:pPr>
            <a:r>
              <a:rPr lang="en-US" altLang="zh-CN" sz="2400">
                <a:solidFill>
                  <a:schemeClr val="hlink"/>
                </a:solidFill>
                <a:latin typeface="黑体" pitchFamily="49" charset="-122"/>
                <a:ea typeface="黑体" pitchFamily="49" charset="-122"/>
              </a:rPr>
              <a:t>5.</a:t>
            </a:r>
            <a:r>
              <a:rPr lang="zh-CN" altLang="en-US" sz="2400">
                <a:solidFill>
                  <a:schemeClr val="hlink"/>
                </a:solidFill>
                <a:latin typeface="黑体" pitchFamily="49" charset="-122"/>
                <a:ea typeface="黑体" pitchFamily="49" charset="-122"/>
              </a:rPr>
              <a:t>仿生传感器</a:t>
            </a:r>
          </a:p>
        </p:txBody>
      </p:sp>
      <p:sp>
        <p:nvSpPr>
          <p:cNvPr id="63493" name="Rectangle 4"/>
          <p:cNvSpPr>
            <a:spLocks noChangeArrowheads="1"/>
          </p:cNvSpPr>
          <p:nvPr/>
        </p:nvSpPr>
        <p:spPr bwMode="auto">
          <a:xfrm>
            <a:off x="250825" y="3392488"/>
            <a:ext cx="8748713"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lnSpc>
                <a:spcPct val="120000"/>
              </a:lnSpc>
            </a:pPr>
            <a:r>
              <a:rPr lang="zh-CN" altLang="en-US" sz="2400" b="0">
                <a:latin typeface="华文楷体" pitchFamily="2" charset="-122"/>
                <a:ea typeface="华文楷体" pitchFamily="2" charset="-122"/>
              </a:rPr>
              <a:t>仿生传感器的设计理念主要涵盖两大方面：</a:t>
            </a:r>
          </a:p>
          <a:p>
            <a:pPr>
              <a:lnSpc>
                <a:spcPct val="120000"/>
              </a:lnSpc>
              <a:buClr>
                <a:srgbClr val="990099"/>
              </a:buClr>
              <a:buFont typeface="Wingdings" pitchFamily="2" charset="2"/>
              <a:buChar char="l"/>
            </a:pPr>
            <a:r>
              <a:rPr lang="zh-CN" altLang="en-US" sz="2400">
                <a:latin typeface="华文楷体" pitchFamily="2" charset="-122"/>
                <a:ea typeface="华文楷体" pitchFamily="2" charset="-122"/>
              </a:rPr>
              <a:t>一是敏感机制的仿生，包括敏感材料与敏感原理的仿生设计；</a:t>
            </a:r>
          </a:p>
          <a:p>
            <a:pPr>
              <a:lnSpc>
                <a:spcPct val="120000"/>
              </a:lnSpc>
              <a:buClr>
                <a:srgbClr val="990099"/>
              </a:buClr>
              <a:buFont typeface="Wingdings" pitchFamily="2" charset="2"/>
              <a:buChar char="l"/>
            </a:pPr>
            <a:r>
              <a:rPr lang="zh-CN" altLang="en-US" sz="2400">
                <a:latin typeface="华文楷体" pitchFamily="2" charset="-122"/>
                <a:ea typeface="华文楷体" pitchFamily="2" charset="-122"/>
              </a:rPr>
              <a:t>二是传感器功能的仿生。</a:t>
            </a:r>
          </a:p>
          <a:p>
            <a:pPr>
              <a:lnSpc>
                <a:spcPct val="120000"/>
              </a:lnSpc>
            </a:pPr>
            <a:r>
              <a:rPr lang="en-US" altLang="zh-CN" sz="2400" b="0">
                <a:latin typeface="华文楷体" pitchFamily="2" charset="-122"/>
                <a:ea typeface="华文楷体" pitchFamily="2" charset="-122"/>
              </a:rPr>
              <a:t>——</a:t>
            </a:r>
            <a:r>
              <a:rPr lang="zh-CN" altLang="en-US" sz="2400" b="0">
                <a:latin typeface="华文楷体" pitchFamily="2" charset="-122"/>
                <a:ea typeface="华文楷体" pitchFamily="2" charset="-122"/>
              </a:rPr>
              <a:t>仿生敏感材料（也被称为仿生智能材料）与仿生原理是发展仿生传感器的基石与核心，直接决定了仿生传感器技术的应用价值。</a:t>
            </a:r>
            <a:r>
              <a:rPr lang="zh-CN" altLang="en-US" sz="2400">
                <a:latin typeface="华文楷体" pitchFamily="2" charset="-122"/>
                <a:ea typeface="华文楷体" pitchFamily="2" charset="-122"/>
              </a:rPr>
              <a:t> </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B26FBB34-1194-489F-B152-AC59DD2ADAD3}" type="slidenum">
              <a:rPr lang="en-US" altLang="zh-CN" sz="1400" b="0" smtClean="0">
                <a:solidFill>
                  <a:srgbClr val="FF5050"/>
                </a:solidFill>
              </a:rPr>
              <a:pPr eaLnBrk="1" hangingPunct="1"/>
              <a:t>62</a:t>
            </a:fld>
            <a:endParaRPr lang="en-US" altLang="zh-CN" sz="1400" b="0" smtClean="0">
              <a:solidFill>
                <a:srgbClr val="FF5050"/>
              </a:solidFill>
            </a:endParaRPr>
          </a:p>
        </p:txBody>
      </p:sp>
      <p:pic>
        <p:nvPicPr>
          <p:cNvPr id="64515" name="Picture 3" descr="2010083009273572"/>
          <p:cNvPicPr>
            <a:picLocks noChangeAspect="1" noChangeArrowheads="1"/>
          </p:cNvPicPr>
          <p:nvPr/>
        </p:nvPicPr>
        <p:blipFill>
          <a:blip r:embed="rId3">
            <a:extLst>
              <a:ext uri="{28A0092B-C50C-407E-A947-70E740481C1C}">
                <a14:useLocalDpi xmlns:a14="http://schemas.microsoft.com/office/drawing/2010/main" val="0"/>
              </a:ext>
            </a:extLst>
          </a:blip>
          <a:srcRect b="44876"/>
          <a:stretch>
            <a:fillRect/>
          </a:stretch>
        </p:blipFill>
        <p:spPr bwMode="auto">
          <a:xfrm>
            <a:off x="250825" y="1844675"/>
            <a:ext cx="47625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4"/>
          <p:cNvSpPr>
            <a:spLocks noChangeArrowheads="1"/>
          </p:cNvSpPr>
          <p:nvPr/>
        </p:nvSpPr>
        <p:spPr bwMode="auto">
          <a:xfrm>
            <a:off x="117475" y="1125538"/>
            <a:ext cx="4959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nchor="ctr">
            <a:spAutoFit/>
          </a:bodyPr>
          <a:lstStyle/>
          <a:p>
            <a:pPr eaLnBrk="0" hangingPunct="0">
              <a:spcBef>
                <a:spcPct val="50000"/>
              </a:spcBef>
            </a:pPr>
            <a:r>
              <a:rPr kumimoji="1" lang="zh-CN" altLang="en-US" sz="2000">
                <a:solidFill>
                  <a:schemeClr val="hlink"/>
                </a:solidFill>
                <a:latin typeface="Times New Roman" pitchFamily="18" charset="0"/>
                <a:ea typeface="黑体" pitchFamily="49" charset="-122"/>
              </a:rPr>
              <a:t>美国</a:t>
            </a:r>
            <a:r>
              <a:rPr kumimoji="1" lang="en-US" altLang="zh-CN" sz="2000">
                <a:solidFill>
                  <a:schemeClr val="hlink"/>
                </a:solidFill>
                <a:latin typeface="Times New Roman" pitchFamily="18" charset="0"/>
                <a:ea typeface="黑体" pitchFamily="49" charset="-122"/>
              </a:rPr>
              <a:t>GE</a:t>
            </a:r>
            <a:r>
              <a:rPr kumimoji="1" lang="zh-CN" altLang="en-US" sz="2000">
                <a:solidFill>
                  <a:schemeClr val="hlink"/>
                </a:solidFill>
                <a:latin typeface="Times New Roman" pitchFamily="18" charset="0"/>
                <a:ea typeface="黑体" pitchFamily="49" charset="-122"/>
              </a:rPr>
              <a:t>全球研发中心开发仿生光敏传感器 </a:t>
            </a:r>
          </a:p>
        </p:txBody>
      </p:sp>
      <p:sp>
        <p:nvSpPr>
          <p:cNvPr id="335878" name="Rectangle 6"/>
          <p:cNvSpPr>
            <a:spLocks noChangeArrowheads="1"/>
          </p:cNvSpPr>
          <p:nvPr/>
        </p:nvSpPr>
        <p:spPr bwMode="auto">
          <a:xfrm>
            <a:off x="179388" y="5446713"/>
            <a:ext cx="8820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p>
            <a:pPr eaLnBrk="0" hangingPunct="0">
              <a:lnSpc>
                <a:spcPct val="150000"/>
              </a:lnSpc>
              <a:spcBef>
                <a:spcPct val="50000"/>
              </a:spcBef>
            </a:pPr>
            <a:r>
              <a:rPr kumimoji="1" lang="en-US" altLang="zh-CN" sz="2000" b="0">
                <a:solidFill>
                  <a:srgbClr val="000066"/>
                </a:solidFill>
                <a:latin typeface="黑体" pitchFamily="49" charset="-122"/>
                <a:ea typeface="黑体" pitchFamily="49" charset="-122"/>
              </a:rPr>
              <a:t>    </a:t>
            </a:r>
            <a:r>
              <a:rPr kumimoji="1" lang="zh-CN" altLang="en-US" sz="2000" b="0">
                <a:solidFill>
                  <a:srgbClr val="000066"/>
                </a:solidFill>
                <a:latin typeface="黑体" pitchFamily="49" charset="-122"/>
                <a:ea typeface="黑体" pitchFamily="49" charset="-122"/>
              </a:rPr>
              <a:t>这种传感器将比传统传感器更加灵敏，而且成本更低，有望应用在爆炸物检测、水质检测、环境监测、食品安全及健康等领域。 </a:t>
            </a:r>
          </a:p>
        </p:txBody>
      </p:sp>
      <p:sp>
        <p:nvSpPr>
          <p:cNvPr id="335880" name="Rectangle 8"/>
          <p:cNvSpPr>
            <a:spLocks noChangeArrowheads="1"/>
          </p:cNvSpPr>
          <p:nvPr/>
        </p:nvSpPr>
        <p:spPr bwMode="auto">
          <a:xfrm>
            <a:off x="322263" y="4203700"/>
            <a:ext cx="8821737"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p>
            <a:pPr eaLnBrk="0" hangingPunct="0">
              <a:lnSpc>
                <a:spcPct val="150000"/>
              </a:lnSpc>
              <a:spcBef>
                <a:spcPct val="50000"/>
              </a:spcBef>
            </a:pPr>
            <a:r>
              <a:rPr kumimoji="1" lang="en-US" altLang="zh-CN" sz="2000" b="0">
                <a:solidFill>
                  <a:srgbClr val="000066"/>
                </a:solidFill>
                <a:latin typeface="黑体" pitchFamily="49" charset="-122"/>
                <a:ea typeface="黑体" pitchFamily="49" charset="-122"/>
              </a:rPr>
              <a:t>    </a:t>
            </a:r>
            <a:r>
              <a:rPr kumimoji="1" lang="zh-CN" altLang="en-US" sz="2000" b="0" u="sng">
                <a:solidFill>
                  <a:schemeClr val="hlink"/>
                </a:solidFill>
                <a:latin typeface="黑体" pitchFamily="49" charset="-122"/>
                <a:ea typeface="黑体" pitchFamily="49" charset="-122"/>
              </a:rPr>
              <a:t>灵感来源：</a:t>
            </a:r>
            <a:r>
              <a:rPr kumimoji="1" lang="zh-CN" altLang="en-US" sz="1800" b="0">
                <a:solidFill>
                  <a:srgbClr val="000066"/>
                </a:solidFill>
                <a:latin typeface="黑体" pitchFamily="49" charset="-122"/>
                <a:ea typeface="黑体" pitchFamily="49" charset="-122"/>
              </a:rPr>
              <a:t>蝴蝶翅膀鳞片具有一种独特的纳米结构，这种结构对周围的气体环境非常敏感，当接触到含有微量化学成分挥发物的空气时会反射出不同的颜色。因此，观察蝴蝶翅膀的这种颜色变化，就可以了解其周围气体的化学成分。 </a:t>
            </a:r>
          </a:p>
        </p:txBody>
      </p:sp>
      <p:graphicFrame>
        <p:nvGraphicFramePr>
          <p:cNvPr id="64519" name="Object 10"/>
          <p:cNvGraphicFramePr>
            <a:graphicFrameLocks noChangeAspect="1"/>
          </p:cNvGraphicFramePr>
          <p:nvPr/>
        </p:nvGraphicFramePr>
        <p:xfrm>
          <a:off x="5148263" y="1700213"/>
          <a:ext cx="2409825" cy="2101850"/>
        </p:xfrm>
        <a:graphic>
          <a:graphicData uri="http://schemas.openxmlformats.org/presentationml/2006/ole">
            <mc:AlternateContent xmlns:mc="http://schemas.openxmlformats.org/markup-compatibility/2006">
              <mc:Choice xmlns:v="urn:schemas-microsoft-com:vml" Requires="v">
                <p:oleObj spid="_x0000_s64528" name="Graph" r:id="rId4" imgW="4031894" imgH="3196742" progId="Origin50.Graph">
                  <p:embed/>
                </p:oleObj>
              </mc:Choice>
              <mc:Fallback>
                <p:oleObj name="Graph" r:id="rId4" imgW="4031894" imgH="3196742" progId="Origin50.Graph">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1700213"/>
                        <a:ext cx="2409825" cy="21018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4520" name="Group 37"/>
          <p:cNvGrpSpPr>
            <a:grpSpLocks/>
          </p:cNvGrpSpPr>
          <p:nvPr/>
        </p:nvGrpSpPr>
        <p:grpSpPr bwMode="auto">
          <a:xfrm>
            <a:off x="7164388" y="2133600"/>
            <a:ext cx="1728787" cy="2205038"/>
            <a:chOff x="4143" y="802"/>
            <a:chExt cx="1351" cy="1881"/>
          </a:xfrm>
        </p:grpSpPr>
        <p:pic>
          <p:nvPicPr>
            <p:cNvPr id="64524" name="Picture 11" descr="氨水处理"/>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1" y="1794"/>
              <a:ext cx="483" cy="889"/>
            </a:xfrm>
            <a:prstGeom prst="rect">
              <a:avLst/>
            </a:prstGeom>
            <a:noFill/>
            <a:ln w="254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pic>
        <p:pic>
          <p:nvPicPr>
            <p:cNvPr id="64525" name="Picture 12" descr="溶液淡蓝"/>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8" y="802"/>
              <a:ext cx="504" cy="893"/>
            </a:xfrm>
            <a:prstGeom prst="rect">
              <a:avLst/>
            </a:prstGeom>
            <a:noFill/>
            <a:ln w="25400">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pic>
        <p:sp>
          <p:nvSpPr>
            <p:cNvPr id="64526" name="Line 14"/>
            <p:cNvSpPr>
              <a:spLocks noChangeShapeType="1"/>
            </p:cNvSpPr>
            <p:nvPr/>
          </p:nvSpPr>
          <p:spPr bwMode="auto">
            <a:xfrm>
              <a:off x="4143" y="1144"/>
              <a:ext cx="852" cy="142"/>
            </a:xfrm>
            <a:prstGeom prst="line">
              <a:avLst/>
            </a:prstGeom>
            <a:noFill/>
            <a:ln w="25400">
              <a:solidFill>
                <a:schemeClr val="tx1"/>
              </a:solidFill>
              <a:prstDash val="sysDot"/>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7" name="Line 15"/>
            <p:cNvSpPr>
              <a:spLocks noChangeShapeType="1"/>
            </p:cNvSpPr>
            <p:nvPr/>
          </p:nvSpPr>
          <p:spPr bwMode="auto">
            <a:xfrm>
              <a:off x="4284" y="1226"/>
              <a:ext cx="734" cy="786"/>
            </a:xfrm>
            <a:prstGeom prst="line">
              <a:avLst/>
            </a:prstGeom>
            <a:noFill/>
            <a:ln w="25400">
              <a:solidFill>
                <a:srgbClr val="FF0000"/>
              </a:solidFill>
              <a:prstDash val="dash"/>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21" name="Control 2"/>
          <p:cNvSpPr>
            <a:spLocks noChangeArrowheads="1" noChangeShapeType="1"/>
          </p:cNvSpPr>
          <p:nvPr/>
        </p:nvSpPr>
        <p:spPr bwMode="auto">
          <a:xfrm>
            <a:off x="3259138" y="1604963"/>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2" name="Control 5"/>
          <p:cNvSpPr>
            <a:spLocks noChangeArrowheads="1" noChangeShapeType="1"/>
          </p:cNvSpPr>
          <p:nvPr/>
        </p:nvSpPr>
        <p:spPr bwMode="auto">
          <a:xfrm>
            <a:off x="-4465638" y="2971800"/>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23" name="Control 7"/>
          <p:cNvSpPr>
            <a:spLocks noChangeArrowheads="1" noChangeShapeType="1"/>
          </p:cNvSpPr>
          <p:nvPr/>
        </p:nvSpPr>
        <p:spPr bwMode="auto">
          <a:xfrm>
            <a:off x="-4465638" y="2971800"/>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5880"/>
                                        </p:tgtEl>
                                        <p:attrNameLst>
                                          <p:attrName>style.visibility</p:attrName>
                                        </p:attrNameLst>
                                      </p:cBhvr>
                                      <p:to>
                                        <p:strVal val="visible"/>
                                      </p:to>
                                    </p:set>
                                    <p:animEffect transition="in" filter="blinds(horizontal)">
                                      <p:cBhvr>
                                        <p:cTn id="7" dur="500"/>
                                        <p:tgtEl>
                                          <p:spTgt spid="3358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35878"/>
                                        </p:tgtEl>
                                        <p:attrNameLst>
                                          <p:attrName>style.visibility</p:attrName>
                                        </p:attrNameLst>
                                      </p:cBhvr>
                                      <p:to>
                                        <p:strVal val="visible"/>
                                      </p:to>
                                    </p:set>
                                    <p:animEffect transition="in" filter="checkerboard(across)">
                                      <p:cBhvr>
                                        <p:cTn id="12" dur="500"/>
                                        <p:tgtEl>
                                          <p:spTgt spid="335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8" grpId="0"/>
      <p:bldP spid="33588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83CB6310-D0C1-4112-AB96-5BEEA89087D5}" type="slidenum">
              <a:rPr lang="en-US" altLang="zh-CN" sz="1400" b="0" smtClean="0">
                <a:solidFill>
                  <a:srgbClr val="FF5050"/>
                </a:solidFill>
              </a:rPr>
              <a:pPr eaLnBrk="1" hangingPunct="1"/>
              <a:t>63</a:t>
            </a:fld>
            <a:endParaRPr lang="en-US" altLang="zh-CN" sz="1400" b="0" smtClean="0">
              <a:solidFill>
                <a:srgbClr val="FF5050"/>
              </a:solidFill>
            </a:endParaRPr>
          </a:p>
        </p:txBody>
      </p:sp>
      <p:sp>
        <p:nvSpPr>
          <p:cNvPr id="65539" name="Rectangle 9"/>
          <p:cNvSpPr>
            <a:spLocks noChangeArrowheads="1"/>
          </p:cNvSpPr>
          <p:nvPr/>
        </p:nvSpPr>
        <p:spPr bwMode="auto">
          <a:xfrm>
            <a:off x="250825" y="1168400"/>
            <a:ext cx="8497888"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lnSpc>
                <a:spcPct val="130000"/>
              </a:lnSpc>
              <a:buClr>
                <a:srgbClr val="990099"/>
              </a:buClr>
              <a:buFont typeface="Wingdings" pitchFamily="2" charset="2"/>
              <a:buChar char="l"/>
            </a:pPr>
            <a:r>
              <a:rPr lang="en-US" altLang="zh-CN" sz="2400" b="0">
                <a:ea typeface="华文楷体" pitchFamily="2" charset="-122"/>
              </a:rPr>
              <a:t> </a:t>
            </a:r>
            <a:r>
              <a:rPr lang="zh-CN" altLang="en-US" sz="2400">
                <a:ea typeface="华文楷体" pitchFamily="2" charset="-122"/>
              </a:rPr>
              <a:t>通过对壁虎脚中吸盘微结构的分析，采用半导体微纳加工技术，制作了仿壁虎脚功能的传感器，结合相应驱动装置，可以在各种复杂表面上自由攀爬；</a:t>
            </a:r>
          </a:p>
          <a:p>
            <a:r>
              <a:rPr lang="zh-CN" altLang="en-US"/>
              <a:t> </a:t>
            </a:r>
          </a:p>
        </p:txBody>
      </p:sp>
      <p:sp>
        <p:nvSpPr>
          <p:cNvPr id="65540" name="Rectangle 10"/>
          <p:cNvSpPr>
            <a:spLocks noChangeArrowheads="1"/>
          </p:cNvSpPr>
          <p:nvPr/>
        </p:nvSpPr>
        <p:spPr bwMode="auto">
          <a:xfrm>
            <a:off x="250825" y="3284538"/>
            <a:ext cx="8497888"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buClr>
                <a:srgbClr val="990099"/>
              </a:buClr>
              <a:buFont typeface="Wingdings" pitchFamily="2" charset="2"/>
              <a:buChar char="l"/>
            </a:pPr>
            <a:r>
              <a:rPr lang="en-US" altLang="zh-CN" sz="2400">
                <a:ea typeface="华文楷体" pitchFamily="2" charset="-122"/>
              </a:rPr>
              <a:t> </a:t>
            </a:r>
            <a:r>
              <a:rPr lang="zh-CN" altLang="en-US" sz="2400">
                <a:ea typeface="华文楷体" pitchFamily="2" charset="-122"/>
              </a:rPr>
              <a:t>佐治亚理工学院的研究人员开发出一种基于绒毛触觉敏感的仿鱼侧线传感器，在模拟水体环境下进行测试，发现绒毛对流体扰动信号响应十分灵敏。这种新型仿生传感器甚至被美国军方寄予厚望，有望发展成为超越声呐的超灵敏</a:t>
            </a:r>
            <a:r>
              <a:rPr lang="zh-CN" altLang="en-US"/>
              <a:t>、</a:t>
            </a:r>
            <a:r>
              <a:rPr lang="zh-CN" altLang="en-US" sz="2400">
                <a:ea typeface="华文楷体" pitchFamily="2" charset="-122"/>
              </a:rPr>
              <a:t>抗干扰能力强的新一代水下探测器。</a:t>
            </a:r>
          </a:p>
        </p:txBody>
      </p:sp>
      <p:sp>
        <p:nvSpPr>
          <p:cNvPr id="65541" name="Control 2"/>
          <p:cNvSpPr>
            <a:spLocks noChangeArrowheads="1" noChangeShapeType="1"/>
          </p:cNvSpPr>
          <p:nvPr/>
        </p:nvSpPr>
        <p:spPr bwMode="auto">
          <a:xfrm>
            <a:off x="3259138" y="1604963"/>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2" name="Control 5"/>
          <p:cNvSpPr>
            <a:spLocks noChangeArrowheads="1" noChangeShapeType="1"/>
          </p:cNvSpPr>
          <p:nvPr/>
        </p:nvSpPr>
        <p:spPr bwMode="auto">
          <a:xfrm>
            <a:off x="-4465638" y="2971800"/>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3" name="Control 7"/>
          <p:cNvSpPr>
            <a:spLocks noChangeArrowheads="1" noChangeShapeType="1"/>
          </p:cNvSpPr>
          <p:nvPr/>
        </p:nvSpPr>
        <p:spPr bwMode="auto">
          <a:xfrm>
            <a:off x="-4465638" y="2971800"/>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B7EE076B-4DC5-4B44-9E18-6CC55E6CB18E}" type="slidenum">
              <a:rPr lang="en-US" altLang="zh-CN" sz="1400" b="0" smtClean="0">
                <a:solidFill>
                  <a:srgbClr val="FF5050"/>
                </a:solidFill>
              </a:rPr>
              <a:pPr eaLnBrk="1" hangingPunct="1"/>
              <a:t>64</a:t>
            </a:fld>
            <a:endParaRPr lang="en-US" altLang="zh-CN" sz="1400" b="0" smtClean="0">
              <a:solidFill>
                <a:srgbClr val="FF5050"/>
              </a:solidFill>
            </a:endParaRPr>
          </a:p>
        </p:txBody>
      </p:sp>
      <p:pic>
        <p:nvPicPr>
          <p:cNvPr id="66563" name="Picture 3" descr="1294681020676562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333375"/>
            <a:ext cx="263048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Rectangle 4"/>
          <p:cNvSpPr>
            <a:spLocks noChangeArrowheads="1"/>
          </p:cNvSpPr>
          <p:nvPr/>
        </p:nvSpPr>
        <p:spPr bwMode="auto">
          <a:xfrm>
            <a:off x="5795963" y="2276475"/>
            <a:ext cx="2351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nchor="ctr">
            <a:spAutoFit/>
          </a:bodyPr>
          <a:lstStyle/>
          <a:p>
            <a:pPr eaLnBrk="0" hangingPunct="0">
              <a:spcBef>
                <a:spcPct val="50000"/>
              </a:spcBef>
            </a:pPr>
            <a:r>
              <a:rPr kumimoji="1" lang="en-US" altLang="zh-CN" sz="2000">
                <a:solidFill>
                  <a:srgbClr val="000066"/>
                </a:solidFill>
                <a:latin typeface="Times New Roman" pitchFamily="18" charset="0"/>
                <a:ea typeface="黑体" pitchFamily="49" charset="-122"/>
              </a:rPr>
              <a:t>ReWalk</a:t>
            </a:r>
            <a:r>
              <a:rPr kumimoji="1" lang="zh-CN" altLang="en-US" sz="2000">
                <a:solidFill>
                  <a:schemeClr val="hlink"/>
                </a:solidFill>
                <a:latin typeface="Times New Roman" pitchFamily="18" charset="0"/>
                <a:ea typeface="黑体" pitchFamily="49" charset="-122"/>
              </a:rPr>
              <a:t>仿生机器裤</a:t>
            </a:r>
          </a:p>
        </p:txBody>
      </p:sp>
      <p:sp>
        <p:nvSpPr>
          <p:cNvPr id="66565" name="Rectangle 5"/>
          <p:cNvSpPr>
            <a:spLocks noChangeArrowheads="1"/>
          </p:cNvSpPr>
          <p:nvPr/>
        </p:nvSpPr>
        <p:spPr bwMode="auto">
          <a:xfrm>
            <a:off x="257175" y="4048125"/>
            <a:ext cx="863282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nchor="ctr">
            <a:spAutoFit/>
          </a:bodyPr>
          <a:lstStyle/>
          <a:p>
            <a:pPr eaLnBrk="0" hangingPunct="0">
              <a:lnSpc>
                <a:spcPct val="150000"/>
              </a:lnSpc>
              <a:spcBef>
                <a:spcPct val="50000"/>
              </a:spcBef>
            </a:pPr>
            <a:r>
              <a:rPr kumimoji="1" lang="en-US" altLang="zh-CN" sz="2000" b="0">
                <a:solidFill>
                  <a:srgbClr val="000066"/>
                </a:solidFill>
                <a:latin typeface="Times New Roman" pitchFamily="18" charset="0"/>
                <a:ea typeface="黑体" pitchFamily="49" charset="-122"/>
              </a:rPr>
              <a:t>        ReWalk</a:t>
            </a:r>
            <a:r>
              <a:rPr kumimoji="1" lang="zh-CN" altLang="en-US" sz="2000" b="0">
                <a:solidFill>
                  <a:srgbClr val="000066"/>
                </a:solidFill>
                <a:latin typeface="Times New Roman" pitchFamily="18" charset="0"/>
                <a:ea typeface="黑体" pitchFamily="49" charset="-122"/>
              </a:rPr>
              <a:t>设备包括装配发动机的腿部支架，</a:t>
            </a:r>
            <a:r>
              <a:rPr kumimoji="1" lang="zh-CN" altLang="en-US" sz="2000" b="0">
                <a:solidFill>
                  <a:srgbClr val="000066"/>
                </a:solidFill>
                <a:latin typeface="Times New Roman" pitchFamily="18" charset="0"/>
                <a:ea typeface="黑体" pitchFamily="49" charset="-122"/>
                <a:hlinkClick r:id="rId3"/>
              </a:rPr>
              <a:t>传感器</a:t>
            </a:r>
            <a:r>
              <a:rPr kumimoji="1" lang="zh-CN" altLang="en-US" sz="2000" b="0">
                <a:solidFill>
                  <a:srgbClr val="000066"/>
                </a:solidFill>
                <a:latin typeface="Times New Roman" pitchFamily="18" charset="0"/>
                <a:ea typeface="黑体" pitchFamily="49" charset="-122"/>
              </a:rPr>
              <a:t>，装有电脑控制器和电池的黑色背包及一支帮助身体平衡的拐杖。穿上这条机器裤后，所有动作完全由用户控制，用户可通过手腕上的遥控腕带发出站、坐、行，蹲等命令，身体前倾以激活身体</a:t>
            </a:r>
            <a:r>
              <a:rPr kumimoji="1" lang="zh-CN" altLang="en-US" sz="2000" b="0">
                <a:solidFill>
                  <a:srgbClr val="000066"/>
                </a:solidFill>
                <a:latin typeface="Times New Roman" pitchFamily="18" charset="0"/>
                <a:ea typeface="黑体" pitchFamily="49" charset="-122"/>
                <a:hlinkClick r:id="rId3"/>
              </a:rPr>
              <a:t>传感器</a:t>
            </a:r>
            <a:r>
              <a:rPr kumimoji="1" lang="zh-CN" altLang="en-US" sz="2000" b="0">
                <a:solidFill>
                  <a:srgbClr val="000066"/>
                </a:solidFill>
                <a:latin typeface="Times New Roman" pitchFamily="18" charset="0"/>
                <a:ea typeface="黑体" pitchFamily="49" charset="-122"/>
              </a:rPr>
              <a:t>，机械腿就可以行走了。停下来也非常简单，只需要直起身体。</a:t>
            </a:r>
            <a:r>
              <a:rPr kumimoji="1" lang="zh-CN" altLang="en-US" sz="2000">
                <a:latin typeface="Times New Roman" pitchFamily="18" charset="0"/>
              </a:rPr>
              <a:t> </a:t>
            </a:r>
          </a:p>
        </p:txBody>
      </p:sp>
      <p:sp>
        <p:nvSpPr>
          <p:cNvPr id="66566" name="Control 2"/>
          <p:cNvSpPr>
            <a:spLocks noChangeArrowheads="1" noChangeShapeType="1"/>
          </p:cNvSpPr>
          <p:nvPr/>
        </p:nvSpPr>
        <p:spPr bwMode="auto">
          <a:xfrm>
            <a:off x="3289300" y="1606550"/>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1859F782-895E-4191-A3D8-AAF7C3196562}" type="slidenum">
              <a:rPr lang="zh-CN" altLang="en-US" sz="1400" b="0" smtClean="0">
                <a:solidFill>
                  <a:srgbClr val="FF5050"/>
                </a:solidFill>
              </a:rPr>
              <a:pPr eaLnBrk="1" hangingPunct="1"/>
              <a:t>65</a:t>
            </a:fld>
            <a:endParaRPr lang="en-US" altLang="zh-CN" sz="1400" b="0" smtClean="0">
              <a:solidFill>
                <a:srgbClr val="FF5050"/>
              </a:solidFill>
            </a:endParaRPr>
          </a:p>
        </p:txBody>
      </p:sp>
      <p:grpSp>
        <p:nvGrpSpPr>
          <p:cNvPr id="67587" name="Group 21"/>
          <p:cNvGrpSpPr>
            <a:grpSpLocks/>
          </p:cNvGrpSpPr>
          <p:nvPr/>
        </p:nvGrpSpPr>
        <p:grpSpPr bwMode="auto">
          <a:xfrm>
            <a:off x="1258888" y="2205038"/>
            <a:ext cx="5867400" cy="3024187"/>
            <a:chOff x="793" y="1389"/>
            <a:chExt cx="3696" cy="1905"/>
          </a:xfrm>
        </p:grpSpPr>
        <p:sp>
          <p:nvSpPr>
            <p:cNvPr id="67590" name="AutoShape 4"/>
            <p:cNvSpPr>
              <a:spLocks noChangeArrowheads="1"/>
            </p:cNvSpPr>
            <p:nvPr/>
          </p:nvSpPr>
          <p:spPr bwMode="auto">
            <a:xfrm>
              <a:off x="1718" y="1793"/>
              <a:ext cx="2016" cy="106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FFFF99"/>
            </a:solidFill>
            <a:ln w="12700" cap="sq">
              <a:solidFill>
                <a:schemeClr val="tx1"/>
              </a:solidFill>
              <a:miter lim="800000"/>
              <a:headEnd type="none" w="sm" len="sm"/>
              <a:tailEnd type="none" w="sm" len="sm"/>
            </a:ln>
          </p:spPr>
          <p:txBody>
            <a:bodyPr wrap="none" anchor="ctr"/>
            <a:lstStyle/>
            <a:p>
              <a:pPr algn="ctr"/>
              <a:r>
                <a:rPr lang="zh-CN" altLang="en-US" sz="1800">
                  <a:solidFill>
                    <a:schemeClr val="hlink"/>
                  </a:solidFill>
                  <a:ea typeface="黑体" pitchFamily="49" charset="-122"/>
                </a:rPr>
                <a:t>敏感单元</a:t>
              </a:r>
            </a:p>
          </p:txBody>
        </p:sp>
        <p:sp>
          <p:nvSpPr>
            <p:cNvPr id="67591" name="Rectangle 5"/>
            <p:cNvSpPr>
              <a:spLocks noChangeArrowheads="1"/>
            </p:cNvSpPr>
            <p:nvPr/>
          </p:nvSpPr>
          <p:spPr bwMode="auto">
            <a:xfrm>
              <a:off x="2304" y="1389"/>
              <a:ext cx="791" cy="253"/>
            </a:xfrm>
            <a:prstGeom prst="rect">
              <a:avLst/>
            </a:prstGeom>
            <a:solidFill>
              <a:srgbClr val="CC99FF"/>
            </a:solidFill>
            <a:ln w="12700" cap="sq">
              <a:solidFill>
                <a:schemeClr val="tx1"/>
              </a:solidFill>
              <a:miter lim="800000"/>
              <a:headEnd type="none" w="sm" len="sm"/>
              <a:tailEnd type="none" w="sm" len="sm"/>
            </a:ln>
          </p:spPr>
          <p:txBody>
            <a:bodyPr wrap="none" anchor="ctr"/>
            <a:lstStyle/>
            <a:p>
              <a:pPr algn="ctr"/>
              <a:r>
                <a:rPr lang="zh-CN" altLang="en-US" sz="1800">
                  <a:solidFill>
                    <a:schemeClr val="hlink"/>
                  </a:solidFill>
                  <a:ea typeface="黑体" pitchFamily="49" charset="-122"/>
                </a:rPr>
                <a:t>敏感机理</a:t>
              </a:r>
            </a:p>
          </p:txBody>
        </p:sp>
        <p:sp>
          <p:nvSpPr>
            <p:cNvPr id="67592" name="Rectangle 6"/>
            <p:cNvSpPr>
              <a:spLocks noChangeArrowheads="1"/>
            </p:cNvSpPr>
            <p:nvPr/>
          </p:nvSpPr>
          <p:spPr bwMode="auto">
            <a:xfrm>
              <a:off x="793" y="2163"/>
              <a:ext cx="861" cy="236"/>
            </a:xfrm>
            <a:prstGeom prst="rect">
              <a:avLst/>
            </a:prstGeom>
            <a:solidFill>
              <a:srgbClr val="FF99CC"/>
            </a:solidFill>
            <a:ln w="12700" cap="sq">
              <a:solidFill>
                <a:schemeClr val="tx1"/>
              </a:solidFill>
              <a:miter lim="800000"/>
              <a:headEnd type="none" w="sm" len="sm"/>
              <a:tailEnd type="none" w="sm" len="sm"/>
            </a:ln>
          </p:spPr>
          <p:txBody>
            <a:bodyPr wrap="none" anchor="ctr"/>
            <a:lstStyle/>
            <a:p>
              <a:pPr algn="ctr"/>
              <a:r>
                <a:rPr lang="zh-CN" altLang="en-US" sz="1800">
                  <a:solidFill>
                    <a:schemeClr val="hlink"/>
                  </a:solidFill>
                  <a:ea typeface="黑体" pitchFamily="49" charset="-122"/>
                </a:rPr>
                <a:t>敏感材料选择</a:t>
              </a:r>
            </a:p>
          </p:txBody>
        </p:sp>
        <p:cxnSp>
          <p:nvCxnSpPr>
            <p:cNvPr id="67593" name="AutoShape 7"/>
            <p:cNvCxnSpPr>
              <a:cxnSpLocks noChangeShapeType="1"/>
              <a:endCxn id="67592" idx="0"/>
            </p:cNvCxnSpPr>
            <p:nvPr/>
          </p:nvCxnSpPr>
          <p:spPr bwMode="auto">
            <a:xfrm rot="10800000" flipV="1">
              <a:off x="1224" y="1505"/>
              <a:ext cx="926" cy="658"/>
            </a:xfrm>
            <a:prstGeom prst="curvedConnector2">
              <a:avLst/>
            </a:prstGeom>
            <a:noFill/>
            <a:ln w="1905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sp>
          <p:nvSpPr>
            <p:cNvPr id="67594" name="Rectangle 8"/>
            <p:cNvSpPr>
              <a:spLocks noChangeArrowheads="1"/>
            </p:cNvSpPr>
            <p:nvPr/>
          </p:nvSpPr>
          <p:spPr bwMode="auto">
            <a:xfrm>
              <a:off x="3767" y="2221"/>
              <a:ext cx="722" cy="236"/>
            </a:xfrm>
            <a:prstGeom prst="rect">
              <a:avLst/>
            </a:prstGeom>
            <a:solidFill>
              <a:srgbClr val="FFCC99"/>
            </a:solidFill>
            <a:ln w="12700" cap="sq">
              <a:solidFill>
                <a:schemeClr val="tx1"/>
              </a:solidFill>
              <a:miter lim="800000"/>
              <a:headEnd type="none" w="sm" len="sm"/>
              <a:tailEnd type="none" w="sm" len="sm"/>
            </a:ln>
          </p:spPr>
          <p:txBody>
            <a:bodyPr wrap="none" anchor="ctr"/>
            <a:lstStyle/>
            <a:p>
              <a:pPr algn="ctr"/>
              <a:r>
                <a:rPr lang="zh-CN" altLang="en-US" sz="1800">
                  <a:solidFill>
                    <a:schemeClr val="hlink"/>
                  </a:solidFill>
                  <a:ea typeface="黑体" pitchFamily="49" charset="-122"/>
                </a:rPr>
                <a:t>结构设计</a:t>
              </a:r>
            </a:p>
          </p:txBody>
        </p:sp>
        <p:sp>
          <p:nvSpPr>
            <p:cNvPr id="67595" name="Rectangle 9"/>
            <p:cNvSpPr>
              <a:spLocks noChangeArrowheads="1"/>
            </p:cNvSpPr>
            <p:nvPr/>
          </p:nvSpPr>
          <p:spPr bwMode="auto">
            <a:xfrm>
              <a:off x="2325" y="3063"/>
              <a:ext cx="791" cy="231"/>
            </a:xfrm>
            <a:prstGeom prst="rect">
              <a:avLst/>
            </a:prstGeom>
            <a:solidFill>
              <a:srgbClr val="99CCFF"/>
            </a:solidFill>
            <a:ln w="12700" cap="sq">
              <a:solidFill>
                <a:schemeClr val="tx1"/>
              </a:solidFill>
              <a:miter lim="800000"/>
              <a:headEnd type="none" w="sm" len="sm"/>
              <a:tailEnd type="none" w="sm" len="sm"/>
            </a:ln>
          </p:spPr>
          <p:txBody>
            <a:bodyPr wrap="none" anchor="ctr"/>
            <a:lstStyle/>
            <a:p>
              <a:pPr algn="ctr"/>
              <a:r>
                <a:rPr lang="zh-CN" altLang="en-US" sz="1800">
                  <a:solidFill>
                    <a:schemeClr val="hlink"/>
                  </a:solidFill>
                  <a:ea typeface="黑体" pitchFamily="49" charset="-122"/>
                </a:rPr>
                <a:t>工艺优化</a:t>
              </a:r>
            </a:p>
          </p:txBody>
        </p:sp>
        <p:cxnSp>
          <p:nvCxnSpPr>
            <p:cNvPr id="67596" name="AutoShape 10"/>
            <p:cNvCxnSpPr>
              <a:cxnSpLocks noChangeShapeType="1"/>
              <a:endCxn id="67594" idx="0"/>
            </p:cNvCxnSpPr>
            <p:nvPr/>
          </p:nvCxnSpPr>
          <p:spPr bwMode="auto">
            <a:xfrm>
              <a:off x="3214" y="1533"/>
              <a:ext cx="914" cy="688"/>
            </a:xfrm>
            <a:prstGeom prst="curvedConnector2">
              <a:avLst/>
            </a:prstGeom>
            <a:noFill/>
            <a:ln w="1905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67597" name="AutoShape 11"/>
            <p:cNvCxnSpPr>
              <a:cxnSpLocks noChangeShapeType="1"/>
              <a:stCxn id="67592" idx="2"/>
            </p:cNvCxnSpPr>
            <p:nvPr/>
          </p:nvCxnSpPr>
          <p:spPr bwMode="auto">
            <a:xfrm rot="16200000" flipH="1">
              <a:off x="1313" y="2310"/>
              <a:ext cx="780" cy="958"/>
            </a:xfrm>
            <a:prstGeom prst="curvedConnector2">
              <a:avLst/>
            </a:prstGeom>
            <a:noFill/>
            <a:ln w="1905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67598" name="AutoShape 12"/>
            <p:cNvCxnSpPr>
              <a:cxnSpLocks noChangeShapeType="1"/>
            </p:cNvCxnSpPr>
            <p:nvPr/>
          </p:nvCxnSpPr>
          <p:spPr bwMode="auto">
            <a:xfrm rot="5400000">
              <a:off x="3274" y="2365"/>
              <a:ext cx="688" cy="882"/>
            </a:xfrm>
            <a:prstGeom prst="curvedConnector2">
              <a:avLst/>
            </a:prstGeom>
            <a:noFill/>
            <a:ln w="1905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grpSp>
      <p:sp>
        <p:nvSpPr>
          <p:cNvPr id="67588" name="Rectangle 6"/>
          <p:cNvSpPr>
            <a:spLocks noChangeArrowheads="1"/>
          </p:cNvSpPr>
          <p:nvPr/>
        </p:nvSpPr>
        <p:spPr bwMode="auto">
          <a:xfrm>
            <a:off x="0" y="0"/>
            <a:ext cx="680402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nSpc>
                <a:spcPct val="150000"/>
              </a:lnSpc>
            </a:pPr>
            <a:r>
              <a:rPr lang="zh-CN" altLang="en-US" sz="3200">
                <a:solidFill>
                  <a:schemeClr val="hlink"/>
                </a:solidFill>
                <a:latin typeface="黑体" pitchFamily="49" charset="-122"/>
                <a:ea typeface="黑体" pitchFamily="49" charset="-122"/>
              </a:rPr>
              <a:t>第</a:t>
            </a:r>
            <a:r>
              <a:rPr lang="en-US" altLang="zh-CN" sz="3200">
                <a:solidFill>
                  <a:schemeClr val="hlink"/>
                </a:solidFill>
                <a:latin typeface="黑体" pitchFamily="49" charset="-122"/>
                <a:ea typeface="黑体" pitchFamily="49" charset="-122"/>
              </a:rPr>
              <a:t>4</a:t>
            </a:r>
            <a:r>
              <a:rPr lang="zh-CN" altLang="en-US" sz="3200">
                <a:solidFill>
                  <a:schemeClr val="hlink"/>
                </a:solidFill>
                <a:latin typeface="黑体" pitchFamily="49" charset="-122"/>
                <a:ea typeface="黑体" pitchFamily="49" charset="-122"/>
              </a:rPr>
              <a:t>节、传感器研究方法与研究思路       </a:t>
            </a:r>
          </a:p>
        </p:txBody>
      </p:sp>
      <p:sp>
        <p:nvSpPr>
          <p:cNvPr id="67589" name="Text Box 20"/>
          <p:cNvSpPr txBox="1">
            <a:spLocks noChangeArrowheads="1"/>
          </p:cNvSpPr>
          <p:nvPr/>
        </p:nvSpPr>
        <p:spPr bwMode="auto">
          <a:xfrm>
            <a:off x="539750" y="1255713"/>
            <a:ext cx="2865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r>
              <a:rPr lang="en-US" altLang="zh-CN" sz="2800">
                <a:solidFill>
                  <a:srgbClr val="000066"/>
                </a:solidFill>
                <a:latin typeface="黑体" pitchFamily="49" charset="-122"/>
                <a:ea typeface="黑体" pitchFamily="49" charset="-122"/>
              </a:rPr>
              <a:t>1. </a:t>
            </a:r>
            <a:r>
              <a:rPr lang="zh-CN" altLang="en-US" sz="2800">
                <a:solidFill>
                  <a:srgbClr val="000066"/>
                </a:solidFill>
                <a:latin typeface="黑体" pitchFamily="49" charset="-122"/>
                <a:ea typeface="黑体" pitchFamily="49" charset="-122"/>
              </a:rPr>
              <a:t>敏感单元部分</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7BD6F656-1353-44A3-8C55-A48FE24396A7}" type="slidenum">
              <a:rPr lang="zh-CN" altLang="en-US" sz="1400" b="0">
                <a:solidFill>
                  <a:srgbClr val="FF5050"/>
                </a:solidFill>
                <a:latin typeface="+mn-lt"/>
              </a:rPr>
              <a:pPr algn="r">
                <a:defRPr/>
              </a:pPr>
              <a:t>66</a:t>
            </a:fld>
            <a:endParaRPr lang="en-US" altLang="zh-CN" sz="1400" b="0">
              <a:solidFill>
                <a:srgbClr val="FF5050"/>
              </a:solidFill>
              <a:latin typeface="+mn-lt"/>
            </a:endParaRPr>
          </a:p>
        </p:txBody>
      </p:sp>
      <p:sp>
        <p:nvSpPr>
          <p:cNvPr id="68611" name="AutoShape 4"/>
          <p:cNvSpPr>
            <a:spLocks noChangeArrowheads="1"/>
          </p:cNvSpPr>
          <p:nvPr/>
        </p:nvSpPr>
        <p:spPr bwMode="auto">
          <a:xfrm>
            <a:off x="2800350" y="2846388"/>
            <a:ext cx="3200400" cy="1695450"/>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FFFF99"/>
          </a:solidFill>
          <a:ln w="12700" cap="sq">
            <a:solidFill>
              <a:schemeClr val="tx1"/>
            </a:solidFill>
            <a:miter lim="800000"/>
            <a:headEnd type="none" w="sm" len="sm"/>
            <a:tailEnd type="none" w="sm" len="sm"/>
          </a:ln>
        </p:spPr>
        <p:txBody>
          <a:bodyPr wrap="none" anchor="ctr"/>
          <a:lstStyle/>
          <a:p>
            <a:pPr algn="ctr"/>
            <a:r>
              <a:rPr lang="zh-CN" altLang="en-US" sz="1800">
                <a:solidFill>
                  <a:schemeClr val="hlink"/>
                </a:solidFill>
                <a:ea typeface="黑体" pitchFamily="49" charset="-122"/>
              </a:rPr>
              <a:t>信号调理</a:t>
            </a:r>
          </a:p>
        </p:txBody>
      </p:sp>
      <p:sp>
        <p:nvSpPr>
          <p:cNvPr id="68612" name="Rectangle 5"/>
          <p:cNvSpPr>
            <a:spLocks noChangeArrowheads="1"/>
          </p:cNvSpPr>
          <p:nvPr/>
        </p:nvSpPr>
        <p:spPr bwMode="auto">
          <a:xfrm>
            <a:off x="3608388" y="2205038"/>
            <a:ext cx="1395412" cy="401637"/>
          </a:xfrm>
          <a:prstGeom prst="rect">
            <a:avLst/>
          </a:prstGeom>
          <a:solidFill>
            <a:srgbClr val="CC99FF"/>
          </a:solidFill>
          <a:ln w="12700" cap="sq">
            <a:solidFill>
              <a:schemeClr val="tx1"/>
            </a:solidFill>
            <a:miter lim="800000"/>
            <a:headEnd type="none" w="sm" len="sm"/>
            <a:tailEnd type="none" w="sm" len="sm"/>
          </a:ln>
        </p:spPr>
        <p:txBody>
          <a:bodyPr wrap="none" anchor="ctr"/>
          <a:lstStyle/>
          <a:p>
            <a:pPr algn="ctr"/>
            <a:r>
              <a:rPr lang="zh-CN" altLang="en-US" sz="1800">
                <a:solidFill>
                  <a:schemeClr val="hlink"/>
                </a:solidFill>
                <a:ea typeface="黑体" pitchFamily="49" charset="-122"/>
              </a:rPr>
              <a:t>微弱信号检测</a:t>
            </a:r>
          </a:p>
        </p:txBody>
      </p:sp>
      <p:sp>
        <p:nvSpPr>
          <p:cNvPr id="68613" name="Rectangle 6"/>
          <p:cNvSpPr>
            <a:spLocks noChangeArrowheads="1"/>
          </p:cNvSpPr>
          <p:nvPr/>
        </p:nvSpPr>
        <p:spPr bwMode="auto">
          <a:xfrm>
            <a:off x="1331913" y="3433763"/>
            <a:ext cx="1366837" cy="374650"/>
          </a:xfrm>
          <a:prstGeom prst="rect">
            <a:avLst/>
          </a:prstGeom>
          <a:solidFill>
            <a:srgbClr val="FF99CC"/>
          </a:solidFill>
          <a:ln w="12700" cap="sq">
            <a:solidFill>
              <a:schemeClr val="tx1"/>
            </a:solidFill>
            <a:miter lim="800000"/>
            <a:headEnd type="none" w="sm" len="sm"/>
            <a:tailEnd type="none" w="sm" len="sm"/>
          </a:ln>
        </p:spPr>
        <p:txBody>
          <a:bodyPr wrap="none" anchor="ctr"/>
          <a:lstStyle/>
          <a:p>
            <a:pPr algn="ctr"/>
            <a:r>
              <a:rPr lang="zh-CN" altLang="en-US" sz="1800">
                <a:solidFill>
                  <a:schemeClr val="hlink"/>
                </a:solidFill>
                <a:ea typeface="黑体" pitchFamily="49" charset="-122"/>
              </a:rPr>
              <a:t>模拟信号处理</a:t>
            </a:r>
          </a:p>
        </p:txBody>
      </p:sp>
      <p:cxnSp>
        <p:nvCxnSpPr>
          <p:cNvPr id="68614" name="AutoShape 7"/>
          <p:cNvCxnSpPr>
            <a:cxnSpLocks noChangeShapeType="1"/>
            <a:endCxn id="68613" idx="0"/>
          </p:cNvCxnSpPr>
          <p:nvPr/>
        </p:nvCxnSpPr>
        <p:spPr bwMode="auto">
          <a:xfrm rot="10800000" flipV="1">
            <a:off x="2016125" y="2389188"/>
            <a:ext cx="1470025" cy="1044575"/>
          </a:xfrm>
          <a:prstGeom prst="curvedConnector2">
            <a:avLst/>
          </a:prstGeom>
          <a:noFill/>
          <a:ln w="1905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sp>
        <p:nvSpPr>
          <p:cNvPr id="68615" name="Rectangle 8"/>
          <p:cNvSpPr>
            <a:spLocks noChangeArrowheads="1"/>
          </p:cNvSpPr>
          <p:nvPr/>
        </p:nvSpPr>
        <p:spPr bwMode="auto">
          <a:xfrm>
            <a:off x="6053138" y="3525838"/>
            <a:ext cx="1146175" cy="374650"/>
          </a:xfrm>
          <a:prstGeom prst="rect">
            <a:avLst/>
          </a:prstGeom>
          <a:solidFill>
            <a:srgbClr val="FFCC99"/>
          </a:solidFill>
          <a:ln w="12700" cap="sq">
            <a:solidFill>
              <a:schemeClr val="tx1"/>
            </a:solidFill>
            <a:miter lim="800000"/>
            <a:headEnd type="none" w="sm" len="sm"/>
            <a:tailEnd type="none" w="sm" len="sm"/>
          </a:ln>
        </p:spPr>
        <p:txBody>
          <a:bodyPr wrap="none" anchor="ctr"/>
          <a:lstStyle/>
          <a:p>
            <a:pPr algn="ctr"/>
            <a:r>
              <a:rPr lang="zh-CN" altLang="en-US" sz="1800">
                <a:solidFill>
                  <a:schemeClr val="hlink"/>
                </a:solidFill>
                <a:ea typeface="黑体" pitchFamily="49" charset="-122"/>
              </a:rPr>
              <a:t>结构设计</a:t>
            </a:r>
          </a:p>
        </p:txBody>
      </p:sp>
      <p:sp>
        <p:nvSpPr>
          <p:cNvPr id="68616" name="Rectangle 9"/>
          <p:cNvSpPr>
            <a:spLocks noChangeArrowheads="1"/>
          </p:cNvSpPr>
          <p:nvPr/>
        </p:nvSpPr>
        <p:spPr bwMode="auto">
          <a:xfrm>
            <a:off x="3763963" y="4862513"/>
            <a:ext cx="1255712" cy="366712"/>
          </a:xfrm>
          <a:prstGeom prst="rect">
            <a:avLst/>
          </a:prstGeom>
          <a:solidFill>
            <a:srgbClr val="99CCFF"/>
          </a:solidFill>
          <a:ln w="12700" cap="sq">
            <a:solidFill>
              <a:schemeClr val="tx1"/>
            </a:solidFill>
            <a:miter lim="800000"/>
            <a:headEnd type="none" w="sm" len="sm"/>
            <a:tailEnd type="none" w="sm" len="sm"/>
          </a:ln>
        </p:spPr>
        <p:txBody>
          <a:bodyPr wrap="none" anchor="ctr"/>
          <a:lstStyle/>
          <a:p>
            <a:pPr algn="ctr"/>
            <a:r>
              <a:rPr lang="zh-CN" altLang="en-US" sz="1800">
                <a:solidFill>
                  <a:schemeClr val="hlink"/>
                </a:solidFill>
                <a:ea typeface="黑体" pitchFamily="49" charset="-122"/>
              </a:rPr>
              <a:t>数字信号处理</a:t>
            </a:r>
          </a:p>
        </p:txBody>
      </p:sp>
      <p:cxnSp>
        <p:nvCxnSpPr>
          <p:cNvPr id="68617" name="AutoShape 10"/>
          <p:cNvCxnSpPr>
            <a:cxnSpLocks noChangeShapeType="1"/>
            <a:endCxn id="68615" idx="0"/>
          </p:cNvCxnSpPr>
          <p:nvPr/>
        </p:nvCxnSpPr>
        <p:spPr bwMode="auto">
          <a:xfrm>
            <a:off x="5175250" y="2433638"/>
            <a:ext cx="1450975" cy="1092200"/>
          </a:xfrm>
          <a:prstGeom prst="curvedConnector2">
            <a:avLst/>
          </a:prstGeom>
          <a:noFill/>
          <a:ln w="1905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68618" name="AutoShape 11"/>
          <p:cNvCxnSpPr>
            <a:cxnSpLocks noChangeShapeType="1"/>
            <a:stCxn id="68613" idx="2"/>
          </p:cNvCxnSpPr>
          <p:nvPr/>
        </p:nvCxnSpPr>
        <p:spPr bwMode="auto">
          <a:xfrm rot="16200000" flipH="1">
            <a:off x="2157413" y="3667125"/>
            <a:ext cx="1238250" cy="1520825"/>
          </a:xfrm>
          <a:prstGeom prst="curvedConnector2">
            <a:avLst/>
          </a:prstGeom>
          <a:noFill/>
          <a:ln w="1905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cxnSp>
        <p:nvCxnSpPr>
          <p:cNvPr id="68619" name="AutoShape 12"/>
          <p:cNvCxnSpPr>
            <a:cxnSpLocks noChangeShapeType="1"/>
          </p:cNvCxnSpPr>
          <p:nvPr/>
        </p:nvCxnSpPr>
        <p:spPr bwMode="auto">
          <a:xfrm rot="5400000">
            <a:off x="5270501" y="3754437"/>
            <a:ext cx="1092200" cy="1400175"/>
          </a:xfrm>
          <a:prstGeom prst="curvedConnector2">
            <a:avLst/>
          </a:prstGeom>
          <a:noFill/>
          <a:ln w="1905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cxnSp>
      <p:sp>
        <p:nvSpPr>
          <p:cNvPr id="68620" name="Text Box 14"/>
          <p:cNvSpPr txBox="1">
            <a:spLocks noChangeArrowheads="1"/>
          </p:cNvSpPr>
          <p:nvPr/>
        </p:nvSpPr>
        <p:spPr bwMode="auto">
          <a:xfrm>
            <a:off x="539750" y="1255713"/>
            <a:ext cx="2865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r>
              <a:rPr lang="en-US" altLang="zh-CN" sz="2800">
                <a:solidFill>
                  <a:srgbClr val="000066"/>
                </a:solidFill>
                <a:latin typeface="黑体" pitchFamily="49" charset="-122"/>
                <a:ea typeface="黑体" pitchFamily="49" charset="-122"/>
              </a:rPr>
              <a:t>2. </a:t>
            </a:r>
            <a:r>
              <a:rPr lang="zh-CN" altLang="en-US" sz="2800">
                <a:solidFill>
                  <a:srgbClr val="000066"/>
                </a:solidFill>
                <a:latin typeface="黑体" pitchFamily="49" charset="-122"/>
                <a:ea typeface="黑体" pitchFamily="49" charset="-122"/>
              </a:rPr>
              <a:t>信号调理部分</a:t>
            </a:r>
          </a:p>
        </p:txBody>
      </p:sp>
      <p:sp>
        <p:nvSpPr>
          <p:cNvPr id="68621" name="Rectangle 6"/>
          <p:cNvSpPr>
            <a:spLocks noChangeArrowheads="1"/>
          </p:cNvSpPr>
          <p:nvPr/>
        </p:nvSpPr>
        <p:spPr bwMode="auto">
          <a:xfrm>
            <a:off x="0" y="0"/>
            <a:ext cx="680402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nSpc>
                <a:spcPct val="150000"/>
              </a:lnSpc>
            </a:pPr>
            <a:r>
              <a:rPr lang="zh-CN" altLang="en-US" sz="3200">
                <a:solidFill>
                  <a:schemeClr val="hlink"/>
                </a:solidFill>
                <a:latin typeface="黑体" pitchFamily="49" charset="-122"/>
                <a:ea typeface="黑体" pitchFamily="49" charset="-122"/>
              </a:rPr>
              <a:t>第</a:t>
            </a:r>
            <a:r>
              <a:rPr lang="en-US" altLang="zh-CN" sz="3200">
                <a:solidFill>
                  <a:schemeClr val="hlink"/>
                </a:solidFill>
                <a:latin typeface="黑体" pitchFamily="49" charset="-122"/>
                <a:ea typeface="黑体" pitchFamily="49" charset="-122"/>
              </a:rPr>
              <a:t>4</a:t>
            </a:r>
            <a:r>
              <a:rPr lang="zh-CN" altLang="en-US" sz="3200">
                <a:solidFill>
                  <a:schemeClr val="hlink"/>
                </a:solidFill>
                <a:latin typeface="黑体" pitchFamily="49" charset="-122"/>
                <a:ea typeface="黑体" pitchFamily="49" charset="-122"/>
              </a:rPr>
              <a:t>节、传感器研究方法与研究思路       </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5207075E-C273-4081-9359-AB92F20FB7C5}" type="slidenum">
              <a:rPr lang="zh-CN" altLang="en-US" sz="1400" b="0" smtClean="0">
                <a:solidFill>
                  <a:srgbClr val="FF5050"/>
                </a:solidFill>
              </a:rPr>
              <a:pPr eaLnBrk="1" hangingPunct="1"/>
              <a:t>67</a:t>
            </a:fld>
            <a:endParaRPr lang="en-US" altLang="zh-CN" sz="1400" b="0" smtClean="0">
              <a:solidFill>
                <a:srgbClr val="FF5050"/>
              </a:solidFill>
            </a:endParaRPr>
          </a:p>
        </p:txBody>
      </p:sp>
      <p:sp>
        <p:nvSpPr>
          <p:cNvPr id="69635" name="Rectangle 3"/>
          <p:cNvSpPr>
            <a:spLocks noGrp="1" noRot="1" noChangeArrowheads="1"/>
          </p:cNvSpPr>
          <p:nvPr>
            <p:ph type="body" idx="1"/>
          </p:nvPr>
        </p:nvSpPr>
        <p:spPr>
          <a:xfrm>
            <a:off x="323850" y="1341438"/>
            <a:ext cx="8640763" cy="4895850"/>
          </a:xfrm>
          <a:ln>
            <a:solidFill>
              <a:schemeClr val="tx1"/>
            </a:solidFill>
            <a:miter lim="800000"/>
            <a:headEnd/>
            <a:tailEnd/>
          </a:ln>
        </p:spPr>
        <p:txBody>
          <a:bodyPr/>
          <a:lstStyle/>
          <a:p>
            <a:pPr marL="609600" indent="-609600" eaLnBrk="1" hangingPunct="1">
              <a:spcBef>
                <a:spcPct val="0"/>
              </a:spcBef>
              <a:buFont typeface="Wingdings" pitchFamily="2" charset="2"/>
              <a:buAutoNum type="arabicPeriod"/>
            </a:pPr>
            <a:r>
              <a:rPr lang="zh-CN" altLang="en-US" sz="2800" smtClean="0">
                <a:latin typeface="隶书" pitchFamily="49" charset="-122"/>
                <a:ea typeface="隶书" pitchFamily="49" charset="-122"/>
              </a:rPr>
              <a:t>研究传感器，首先得从研究敏感材料入手，研究敏感材料对外界物理、化学变化的敏感特性，包括响应时间，变化规律，以及外界其他物理、化学环境变化对敏感材料敏感特性的影响。</a:t>
            </a:r>
          </a:p>
          <a:p>
            <a:pPr marL="609600" indent="-609600" eaLnBrk="1" hangingPunct="1">
              <a:spcBef>
                <a:spcPct val="0"/>
              </a:spcBef>
              <a:buFont typeface="Wingdings" pitchFamily="2" charset="2"/>
              <a:buAutoNum type="arabicPeriod"/>
            </a:pPr>
            <a:r>
              <a:rPr lang="zh-CN" altLang="en-US" sz="2800" smtClean="0">
                <a:latin typeface="隶书" pitchFamily="49" charset="-122"/>
                <a:ea typeface="隶书" pitchFamily="49" charset="-122"/>
              </a:rPr>
              <a:t>设计合适的传感功能结构。考虑将敏感材料镀在什么样的器件结构上才使得敏感材料能够发挥好其敏感特性。</a:t>
            </a:r>
          </a:p>
          <a:p>
            <a:pPr marL="609600" indent="-609600" eaLnBrk="1" hangingPunct="1">
              <a:spcBef>
                <a:spcPct val="0"/>
              </a:spcBef>
              <a:buFont typeface="Wingdings" pitchFamily="2" charset="2"/>
              <a:buAutoNum type="arabicPeriod"/>
            </a:pPr>
            <a:r>
              <a:rPr lang="zh-CN" altLang="en-US" sz="2800" smtClean="0">
                <a:latin typeface="隶书" pitchFamily="49" charset="-122"/>
                <a:ea typeface="隶书" pitchFamily="49" charset="-122"/>
              </a:rPr>
              <a:t>制备工艺研究。</a:t>
            </a:r>
          </a:p>
          <a:p>
            <a:pPr marL="609600" indent="-609600" eaLnBrk="1" hangingPunct="1">
              <a:spcBef>
                <a:spcPct val="0"/>
              </a:spcBef>
              <a:buFont typeface="Wingdings" pitchFamily="2" charset="2"/>
              <a:buAutoNum type="arabicPeriod"/>
            </a:pPr>
            <a:r>
              <a:rPr lang="zh-CN" altLang="en-US" sz="2800" smtClean="0">
                <a:latin typeface="隶书" pitchFamily="49" charset="-122"/>
                <a:ea typeface="隶书" pitchFamily="49" charset="-122"/>
              </a:rPr>
              <a:t>后端对信号的处理电路，包括放大电路、滤波电路等。 </a:t>
            </a:r>
          </a:p>
        </p:txBody>
      </p:sp>
      <p:sp>
        <p:nvSpPr>
          <p:cNvPr id="69636" name="Rectangle 6"/>
          <p:cNvSpPr>
            <a:spLocks noChangeArrowheads="1"/>
          </p:cNvSpPr>
          <p:nvPr/>
        </p:nvSpPr>
        <p:spPr bwMode="auto">
          <a:xfrm>
            <a:off x="0" y="0"/>
            <a:ext cx="680402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nSpc>
                <a:spcPct val="150000"/>
              </a:lnSpc>
            </a:pPr>
            <a:r>
              <a:rPr lang="zh-CN" altLang="en-US" sz="3200">
                <a:solidFill>
                  <a:schemeClr val="hlink"/>
                </a:solidFill>
                <a:latin typeface="黑体" pitchFamily="49" charset="-122"/>
                <a:ea typeface="黑体" pitchFamily="49" charset="-122"/>
              </a:rPr>
              <a:t>第</a:t>
            </a:r>
            <a:r>
              <a:rPr lang="en-US" altLang="zh-CN" sz="3200">
                <a:solidFill>
                  <a:schemeClr val="hlink"/>
                </a:solidFill>
                <a:latin typeface="黑体" pitchFamily="49" charset="-122"/>
                <a:ea typeface="黑体" pitchFamily="49" charset="-122"/>
              </a:rPr>
              <a:t>4</a:t>
            </a:r>
            <a:r>
              <a:rPr lang="zh-CN" altLang="en-US" sz="3200">
                <a:solidFill>
                  <a:schemeClr val="hlink"/>
                </a:solidFill>
                <a:latin typeface="黑体" pitchFamily="49" charset="-122"/>
                <a:ea typeface="黑体" pitchFamily="49" charset="-122"/>
              </a:rPr>
              <a:t>节、传感器研究方法与研究思路       </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B447D560-FF5E-498A-9971-F608746EB013}" type="slidenum">
              <a:rPr lang="en-US" altLang="zh-CN" sz="1400" b="0" smtClean="0">
                <a:solidFill>
                  <a:srgbClr val="FF5050"/>
                </a:solidFill>
              </a:rPr>
              <a:pPr eaLnBrk="1" hangingPunct="1"/>
              <a:t>68</a:t>
            </a:fld>
            <a:endParaRPr lang="en-US" altLang="zh-CN" sz="1400" b="0" smtClean="0">
              <a:solidFill>
                <a:srgbClr val="FF5050"/>
              </a:solidFill>
            </a:endParaRPr>
          </a:p>
        </p:txBody>
      </p:sp>
      <p:sp>
        <p:nvSpPr>
          <p:cNvPr id="5" name="灯片编号占位符 5"/>
          <p:cNvSpPr txBox="1">
            <a:spLocks noGrp="1"/>
          </p:cNvSpPr>
          <p:nvPr/>
        </p:nvSpPr>
        <p:spPr bwMode="auto">
          <a:xfrm>
            <a:off x="6443663" y="6619875"/>
            <a:ext cx="2289175" cy="238125"/>
          </a:xfrm>
          <a:prstGeom prst="rect">
            <a:avLst/>
          </a:prstGeom>
          <a:noFill/>
          <a:ln>
            <a:miter lim="800000"/>
            <a:headEnd/>
            <a:tailEnd/>
          </a:ln>
        </p:spPr>
        <p:txBody>
          <a:bodyPr/>
          <a:lstStyle/>
          <a:p>
            <a:pPr algn="r">
              <a:defRPr/>
            </a:pPr>
            <a:fld id="{39A23A6F-BE5F-4939-AF02-4B7E461B576F}" type="slidenum">
              <a:rPr lang="zh-CN" altLang="en-US" sz="1400" b="0">
                <a:solidFill>
                  <a:srgbClr val="FF5050"/>
                </a:solidFill>
                <a:latin typeface="+mn-lt"/>
              </a:rPr>
              <a:pPr algn="r">
                <a:defRPr/>
              </a:pPr>
              <a:t>68</a:t>
            </a:fld>
            <a:endParaRPr lang="en-US" altLang="zh-CN" sz="1400" b="0">
              <a:solidFill>
                <a:srgbClr val="FF5050"/>
              </a:solidFill>
              <a:latin typeface="+mn-lt"/>
            </a:endParaRPr>
          </a:p>
        </p:txBody>
      </p:sp>
      <p:sp>
        <p:nvSpPr>
          <p:cNvPr id="70660" name="Rectangle 2"/>
          <p:cNvSpPr>
            <a:spLocks noGrp="1" noRot="1" noChangeArrowheads="1"/>
          </p:cNvSpPr>
          <p:nvPr>
            <p:ph type="title" idx="4294967295"/>
          </p:nvPr>
        </p:nvSpPr>
        <p:spPr/>
        <p:txBody>
          <a:bodyPr/>
          <a:lstStyle/>
          <a:p>
            <a:pPr eaLnBrk="1" hangingPunct="1"/>
            <a:r>
              <a:rPr lang="zh-CN" altLang="en-US" sz="2400" smtClean="0">
                <a:latin typeface="华文新魏" pitchFamily="2" charset="-122"/>
                <a:ea typeface="华文新魏" pitchFamily="2" charset="-122"/>
              </a:rPr>
              <a:t>本章小结</a:t>
            </a:r>
          </a:p>
        </p:txBody>
      </p:sp>
      <p:sp>
        <p:nvSpPr>
          <p:cNvPr id="70661" name="Rectangle 3"/>
          <p:cNvSpPr>
            <a:spLocks noGrp="1" noRot="1" noChangeArrowheads="1"/>
          </p:cNvSpPr>
          <p:nvPr>
            <p:ph type="body" idx="4294967295"/>
          </p:nvPr>
        </p:nvSpPr>
        <p:spPr>
          <a:xfrm>
            <a:off x="468313" y="1557338"/>
            <a:ext cx="7632700" cy="4032250"/>
          </a:xfrm>
          <a:ln>
            <a:solidFill>
              <a:schemeClr val="tx1"/>
            </a:solidFill>
            <a:miter lim="800000"/>
            <a:headEnd/>
            <a:tailEnd/>
          </a:ln>
        </p:spPr>
        <p:txBody>
          <a:bodyPr/>
          <a:lstStyle/>
          <a:p>
            <a:pPr marL="609600" indent="-609600" eaLnBrk="1" hangingPunct="1">
              <a:lnSpc>
                <a:spcPct val="130000"/>
              </a:lnSpc>
            </a:pPr>
            <a:r>
              <a:rPr lang="zh-CN" altLang="en-US" b="1" smtClean="0">
                <a:latin typeface="楷体_GB2312" pitchFamily="49" charset="-122"/>
                <a:ea typeface="楷体_GB2312" pitchFamily="49" charset="-122"/>
              </a:rPr>
              <a:t>概念</a:t>
            </a:r>
            <a:r>
              <a:rPr lang="en-US" altLang="zh-CN" b="1" smtClean="0">
                <a:latin typeface="楷体_GB2312" pitchFamily="49" charset="-122"/>
                <a:ea typeface="楷体_GB2312" pitchFamily="49" charset="-122"/>
              </a:rPr>
              <a:t>: </a:t>
            </a:r>
            <a:r>
              <a:rPr lang="zh-CN" altLang="en-US" b="1" smtClean="0">
                <a:latin typeface="楷体_GB2312" pitchFamily="49" charset="-122"/>
                <a:ea typeface="楷体_GB2312" pitchFamily="49" charset="-122"/>
              </a:rPr>
              <a:t>传感器、传感器技术</a:t>
            </a:r>
          </a:p>
          <a:p>
            <a:pPr marL="609600" indent="-609600" eaLnBrk="1" hangingPunct="1">
              <a:lnSpc>
                <a:spcPct val="130000"/>
              </a:lnSpc>
            </a:pPr>
            <a:r>
              <a:rPr lang="zh-CN" altLang="en-US" b="1" smtClean="0">
                <a:latin typeface="楷体_GB2312" pitchFamily="49" charset="-122"/>
                <a:ea typeface="楷体_GB2312" pitchFamily="49" charset="-122"/>
              </a:rPr>
              <a:t>问题</a:t>
            </a:r>
            <a:r>
              <a:rPr lang="en-US" altLang="zh-CN" b="1" smtClean="0">
                <a:latin typeface="楷体_GB2312" pitchFamily="49" charset="-122"/>
                <a:ea typeface="楷体_GB2312" pitchFamily="49" charset="-122"/>
              </a:rPr>
              <a:t>1:</a:t>
            </a:r>
            <a:r>
              <a:rPr lang="zh-CN" altLang="en-US" b="1" smtClean="0">
                <a:latin typeface="楷体_GB2312" pitchFamily="49" charset="-122"/>
                <a:ea typeface="楷体_GB2312" pitchFamily="49" charset="-122"/>
              </a:rPr>
              <a:t>传感器的基本构成型式有哪几种？试画图并简要说明各自的特点。</a:t>
            </a:r>
          </a:p>
          <a:p>
            <a:pPr marL="609600" indent="-609600" eaLnBrk="1" hangingPunct="1"/>
            <a:endParaRPr lang="en-US" altLang="zh-CN" b="1" smtClean="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76C17402-671D-42BD-AFE5-CA9377A7ACE8}" type="slidenum">
              <a:rPr lang="en-US" altLang="zh-CN" sz="1400" b="0" smtClean="0">
                <a:solidFill>
                  <a:srgbClr val="FF5050"/>
                </a:solidFill>
              </a:rPr>
              <a:pPr eaLnBrk="1" hangingPunct="1"/>
              <a:t>69</a:t>
            </a:fld>
            <a:endParaRPr lang="en-US" altLang="zh-CN" sz="1400" b="0" smtClean="0">
              <a:solidFill>
                <a:srgbClr val="FF5050"/>
              </a:solidFill>
            </a:endParaRPr>
          </a:p>
        </p:txBody>
      </p:sp>
      <p:sp>
        <p:nvSpPr>
          <p:cNvPr id="71683" name="矩形 3"/>
          <p:cNvSpPr>
            <a:spLocks noChangeArrowheads="1"/>
          </p:cNvSpPr>
          <p:nvPr/>
        </p:nvSpPr>
        <p:spPr bwMode="auto">
          <a:xfrm>
            <a:off x="395288" y="1484313"/>
            <a:ext cx="8353425"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a:t>工业</a:t>
            </a:r>
            <a:r>
              <a:rPr lang="en-US" altLang="zh-CN" sz="3200"/>
              <a:t>4.0</a:t>
            </a:r>
            <a:r>
              <a:rPr lang="zh-CN" altLang="en-US" sz="3200"/>
              <a:t>：第四次工业革命，是</a:t>
            </a:r>
            <a:r>
              <a:rPr lang="zh-CN" altLang="en-US" sz="3200">
                <a:hlinkClick r:id="rId2"/>
              </a:rPr>
              <a:t>德国</a:t>
            </a:r>
            <a:r>
              <a:rPr lang="zh-CN" altLang="en-US" sz="3200"/>
              <a:t>政府提出的一个</a:t>
            </a:r>
            <a:r>
              <a:rPr lang="zh-CN" altLang="en-US" sz="3200">
                <a:hlinkClick r:id="rId3"/>
              </a:rPr>
              <a:t>高科技</a:t>
            </a:r>
            <a:r>
              <a:rPr lang="zh-CN" altLang="en-US" sz="3200"/>
              <a:t>战略计划。该项目由德国联邦教育局及研究部和联邦经济技术部联合资助，投资预计达</a:t>
            </a:r>
            <a:r>
              <a:rPr lang="en-US" altLang="zh-CN" sz="3200"/>
              <a:t>2</a:t>
            </a:r>
            <a:r>
              <a:rPr lang="zh-CN" altLang="en-US" sz="3200"/>
              <a:t>亿欧元。旨在提升制造业的</a:t>
            </a:r>
            <a:r>
              <a:rPr lang="zh-CN" altLang="en-US" sz="3200">
                <a:hlinkClick r:id="rId4"/>
              </a:rPr>
              <a:t>智能化</a:t>
            </a:r>
            <a:r>
              <a:rPr lang="zh-CN" altLang="en-US" sz="3200"/>
              <a:t>水平，建立具有适应性、资源效率及工程学的智慧工厂，在商业流程及价值流程中整合客户及商业伙伴。其技术基础是网络实体系统及物联网。</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EF2E23F0-D61B-40D8-B12A-051AC486574B}" type="slidenum">
              <a:rPr lang="zh-CN" altLang="en-US" sz="1400" b="0" smtClean="0">
                <a:solidFill>
                  <a:srgbClr val="FF5050"/>
                </a:solidFill>
              </a:rPr>
              <a:pPr eaLnBrk="1" hangingPunct="1"/>
              <a:t>7</a:t>
            </a:fld>
            <a:endParaRPr lang="en-US" altLang="zh-CN" sz="1400" b="0" smtClean="0">
              <a:solidFill>
                <a:srgbClr val="FF5050"/>
              </a:solidFill>
            </a:endParaRPr>
          </a:p>
        </p:txBody>
      </p:sp>
      <p:sp>
        <p:nvSpPr>
          <p:cNvPr id="8195" name="Rectangle 2"/>
          <p:cNvSpPr>
            <a:spLocks noGrp="1" noRot="1" noChangeArrowheads="1"/>
          </p:cNvSpPr>
          <p:nvPr>
            <p:ph type="title"/>
          </p:nvPr>
        </p:nvSpPr>
        <p:spPr>
          <a:xfrm>
            <a:off x="900113" y="1052513"/>
            <a:ext cx="4905375" cy="836612"/>
          </a:xfrm>
        </p:spPr>
        <p:txBody>
          <a:bodyPr/>
          <a:lstStyle/>
          <a:p>
            <a:pPr eaLnBrk="1" hangingPunct="1"/>
            <a:r>
              <a:rPr lang="zh-CN" altLang="en-US" sz="2800" u="sng" smtClean="0">
                <a:ea typeface="黑体" pitchFamily="49" charset="-122"/>
              </a:rPr>
              <a:t>先修课程</a:t>
            </a:r>
          </a:p>
        </p:txBody>
      </p:sp>
      <p:sp>
        <p:nvSpPr>
          <p:cNvPr id="8196" name="Rectangle 3"/>
          <p:cNvSpPr>
            <a:spLocks noGrp="1" noRot="1" noChangeArrowheads="1"/>
          </p:cNvSpPr>
          <p:nvPr>
            <p:ph type="body" idx="1"/>
          </p:nvPr>
        </p:nvSpPr>
        <p:spPr>
          <a:xfrm>
            <a:off x="827088" y="2133600"/>
            <a:ext cx="6481762" cy="3241675"/>
          </a:xfrm>
          <a:ln>
            <a:solidFill>
              <a:schemeClr val="tx1"/>
            </a:solidFill>
            <a:miter lim="800000"/>
            <a:headEnd/>
            <a:tailEnd/>
          </a:ln>
        </p:spPr>
        <p:txBody>
          <a:bodyPr/>
          <a:lstStyle/>
          <a:p>
            <a:pPr eaLnBrk="1" hangingPunct="1">
              <a:lnSpc>
                <a:spcPct val="180000"/>
              </a:lnSpc>
              <a:spcBef>
                <a:spcPct val="0"/>
              </a:spcBef>
            </a:pPr>
            <a:r>
              <a:rPr lang="zh-CN" altLang="en-US" sz="2800" b="1" smtClean="0">
                <a:solidFill>
                  <a:srgbClr val="000066"/>
                </a:solidFill>
                <a:ea typeface="黑体" pitchFamily="49" charset="-122"/>
              </a:rPr>
              <a:t>固体物理学</a:t>
            </a:r>
            <a:endParaRPr lang="en-US" altLang="zh-CN" sz="2800" b="1" smtClean="0">
              <a:solidFill>
                <a:srgbClr val="000066"/>
              </a:solidFill>
              <a:ea typeface="黑体" pitchFamily="49" charset="-122"/>
            </a:endParaRPr>
          </a:p>
          <a:p>
            <a:pPr eaLnBrk="1" hangingPunct="1">
              <a:lnSpc>
                <a:spcPct val="180000"/>
              </a:lnSpc>
              <a:spcBef>
                <a:spcPct val="0"/>
              </a:spcBef>
            </a:pPr>
            <a:r>
              <a:rPr lang="zh-CN" altLang="en-US" sz="2800" b="1" smtClean="0">
                <a:solidFill>
                  <a:srgbClr val="000066"/>
                </a:solidFill>
                <a:ea typeface="黑体" pitchFamily="49" charset="-122"/>
              </a:rPr>
              <a:t>半导体物理学</a:t>
            </a:r>
          </a:p>
          <a:p>
            <a:pPr eaLnBrk="1" hangingPunct="1">
              <a:lnSpc>
                <a:spcPct val="180000"/>
              </a:lnSpc>
              <a:spcBef>
                <a:spcPct val="0"/>
              </a:spcBef>
            </a:pPr>
            <a:r>
              <a:rPr lang="zh-CN" altLang="en-US" sz="2800" b="1" smtClean="0">
                <a:solidFill>
                  <a:srgbClr val="000066"/>
                </a:solidFill>
                <a:ea typeface="黑体" pitchFamily="49" charset="-122"/>
              </a:rPr>
              <a:t>模拟电子电路</a:t>
            </a:r>
          </a:p>
          <a:p>
            <a:pPr eaLnBrk="1" hangingPunct="1">
              <a:lnSpc>
                <a:spcPct val="180000"/>
              </a:lnSpc>
              <a:spcBef>
                <a:spcPct val="0"/>
              </a:spcBef>
            </a:pPr>
            <a:r>
              <a:rPr lang="zh-CN" altLang="en-US" sz="2800" b="1" smtClean="0">
                <a:solidFill>
                  <a:srgbClr val="000066"/>
                </a:solidFill>
                <a:ea typeface="黑体" pitchFamily="49" charset="-122"/>
              </a:rPr>
              <a:t>物理光学</a:t>
            </a:r>
            <a:r>
              <a:rPr lang="en-US" altLang="zh-CN" sz="2800" b="1" smtClean="0">
                <a:solidFill>
                  <a:srgbClr val="000066"/>
                </a:solidFill>
                <a:ea typeface="黑体" pitchFamily="49" charset="-122"/>
              </a:rPr>
              <a:t>……</a:t>
            </a:r>
            <a:endParaRPr lang="zh-CN" altLang="en-US" sz="2800" b="1" smtClean="0">
              <a:solidFill>
                <a:srgbClr val="000066"/>
              </a:solidFill>
              <a:ea typeface="黑体" pitchFamily="49" charset="-122"/>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F032EFE1-1645-45A3-BACA-51BE9001A9CC}" type="slidenum">
              <a:rPr lang="en-US" altLang="zh-CN" sz="1400" b="0" smtClean="0">
                <a:solidFill>
                  <a:srgbClr val="FF5050"/>
                </a:solidFill>
              </a:rPr>
              <a:pPr eaLnBrk="1" hangingPunct="1"/>
              <a:t>70</a:t>
            </a:fld>
            <a:endParaRPr lang="en-US" altLang="zh-CN" sz="1400" b="0" smtClean="0">
              <a:solidFill>
                <a:srgbClr val="FF5050"/>
              </a:solidFill>
            </a:endParaRPr>
          </a:p>
        </p:txBody>
      </p:sp>
      <p:sp>
        <p:nvSpPr>
          <p:cNvPr id="72707" name="矩形 2"/>
          <p:cNvSpPr>
            <a:spLocks noChangeArrowheads="1"/>
          </p:cNvSpPr>
          <p:nvPr/>
        </p:nvSpPr>
        <p:spPr bwMode="auto">
          <a:xfrm>
            <a:off x="323850" y="1268413"/>
            <a:ext cx="84248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400"/>
              <a:t>      同样是互联网技术，在中国“物美价廉”“低成本替代”社会心理条件下就会在网购领域取得突出成绩；而在德国“优质精致”、“逻辑缜密”社会心理条件下则会向率先推进制造技术升级方向发展（所谓工业</a:t>
            </a:r>
            <a:r>
              <a:rPr lang="en-US" altLang="zh-CN" sz="2400"/>
              <a:t>4.0</a:t>
            </a:r>
            <a:r>
              <a:rPr lang="zh-CN" altLang="en-US" sz="2400"/>
              <a:t>）。当前，中国制造业以较高的性价比为优势，德国制造业则以质量更精致可靠为优势。这都是资源、技术、文化的相互作用所产生的现象。</a:t>
            </a:r>
            <a:endParaRPr lang="en-US" altLang="zh-CN" sz="2400"/>
          </a:p>
          <a:p>
            <a:pPr>
              <a:lnSpc>
                <a:spcPct val="150000"/>
              </a:lnSpc>
            </a:pPr>
            <a:r>
              <a:rPr lang="zh-CN" altLang="en-US" sz="2400"/>
              <a:t>       －－－金碚</a:t>
            </a:r>
            <a:r>
              <a:rPr lang="en-US" altLang="zh-CN" sz="2400"/>
              <a:t>. 《</a:t>
            </a:r>
            <a:r>
              <a:rPr lang="zh-CN" altLang="en-US" sz="2400"/>
              <a:t>中国制造</a:t>
            </a:r>
            <a:r>
              <a:rPr lang="en-US" altLang="zh-CN" sz="2400"/>
              <a:t>2025》. </a:t>
            </a:r>
            <a:r>
              <a:rPr lang="zh-CN" altLang="en-US" sz="2400"/>
              <a:t>北京：中信出版社</a:t>
            </a:r>
            <a:r>
              <a:rPr lang="en-US" altLang="zh-CN" sz="2400"/>
              <a:t>. 2015</a:t>
            </a:r>
            <a:r>
              <a:rPr lang="zh-CN" altLang="en-US" sz="2400"/>
              <a:t>年</a:t>
            </a:r>
            <a:r>
              <a:rPr lang="en-US" altLang="zh-CN" sz="2400"/>
              <a:t>11</a:t>
            </a:r>
            <a:r>
              <a:rPr lang="zh-CN" altLang="en-US" sz="2400"/>
              <a:t>月，第</a:t>
            </a:r>
            <a:r>
              <a:rPr lang="en-US" altLang="zh-CN" sz="2400"/>
              <a:t>ⅩⅥ</a:t>
            </a:r>
            <a:r>
              <a:rPr lang="zh-CN" altLang="en-US" sz="2400"/>
              <a:t>页。</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EA95562D-028F-49F0-8542-662B243B3BCB}" type="slidenum">
              <a:rPr lang="en-US" altLang="zh-CN" sz="1400" b="0" smtClean="0">
                <a:solidFill>
                  <a:srgbClr val="FF5050"/>
                </a:solidFill>
              </a:rPr>
              <a:pPr eaLnBrk="1" hangingPunct="1"/>
              <a:t>8</a:t>
            </a:fld>
            <a:endParaRPr lang="en-US" altLang="zh-CN" sz="1400" b="0" smtClean="0">
              <a:solidFill>
                <a:srgbClr val="FF5050"/>
              </a:solidFill>
            </a:endParaRPr>
          </a:p>
        </p:txBody>
      </p:sp>
      <p:sp>
        <p:nvSpPr>
          <p:cNvPr id="9219" name="Rectangle 2"/>
          <p:cNvSpPr>
            <a:spLocks noGrp="1" noRot="1" noChangeArrowheads="1"/>
          </p:cNvSpPr>
          <p:nvPr>
            <p:ph type="title"/>
          </p:nvPr>
        </p:nvSpPr>
        <p:spPr/>
        <p:txBody>
          <a:bodyPr/>
          <a:lstStyle/>
          <a:p>
            <a:pPr eaLnBrk="1" hangingPunct="1"/>
            <a:r>
              <a:rPr lang="zh-CN" altLang="en-US" smtClean="0"/>
              <a:t>考试方式</a:t>
            </a:r>
          </a:p>
        </p:txBody>
      </p:sp>
      <p:sp>
        <p:nvSpPr>
          <p:cNvPr id="9220" name="Rectangle 3"/>
          <p:cNvSpPr>
            <a:spLocks noGrp="1" noRot="1" noChangeArrowheads="1"/>
          </p:cNvSpPr>
          <p:nvPr>
            <p:ph type="body" idx="1"/>
          </p:nvPr>
        </p:nvSpPr>
        <p:spPr>
          <a:xfrm>
            <a:off x="34925" y="1484313"/>
            <a:ext cx="9109075" cy="2879725"/>
          </a:xfrm>
        </p:spPr>
        <p:txBody>
          <a:bodyPr/>
          <a:lstStyle/>
          <a:p>
            <a:pPr>
              <a:lnSpc>
                <a:spcPct val="150000"/>
              </a:lnSpc>
            </a:pPr>
            <a:r>
              <a:rPr lang="zh-CN" altLang="zh-CN" sz="2800" b="1" smtClean="0"/>
              <a:t>平时考核：根据考勤记录给定成绩（</a:t>
            </a:r>
            <a:r>
              <a:rPr lang="en-US" altLang="zh-CN" sz="2800" b="1" smtClean="0"/>
              <a:t>15%</a:t>
            </a:r>
            <a:r>
              <a:rPr lang="zh-CN" altLang="zh-CN" sz="2800" b="1" smtClean="0"/>
              <a:t>）</a:t>
            </a:r>
          </a:p>
          <a:p>
            <a:pPr>
              <a:lnSpc>
                <a:spcPct val="150000"/>
              </a:lnSpc>
            </a:pPr>
            <a:r>
              <a:rPr lang="zh-CN" altLang="zh-CN" sz="2800" b="1" smtClean="0"/>
              <a:t>课程设计考核：根据课程设计讲解和设计报告（</a:t>
            </a:r>
            <a:r>
              <a:rPr lang="en-US" altLang="zh-CN" sz="2800" b="1" smtClean="0"/>
              <a:t>25%</a:t>
            </a:r>
            <a:r>
              <a:rPr lang="zh-CN" altLang="zh-CN" sz="2800" b="1" smtClean="0"/>
              <a:t>） </a:t>
            </a:r>
          </a:p>
          <a:p>
            <a:pPr>
              <a:lnSpc>
                <a:spcPct val="150000"/>
              </a:lnSpc>
            </a:pPr>
            <a:r>
              <a:rPr lang="zh-CN" altLang="zh-CN" sz="2800" b="1" smtClean="0"/>
              <a:t>期末考核：闭卷考试 （</a:t>
            </a:r>
            <a:r>
              <a:rPr lang="en-US" altLang="zh-CN" sz="2800" b="1" smtClean="0"/>
              <a:t>60%</a:t>
            </a:r>
            <a:r>
              <a:rPr lang="zh-CN" altLang="zh-CN" sz="2800" b="1" smtClean="0"/>
              <a:t>）</a:t>
            </a:r>
            <a:endParaRPr lang="zh-CN" altLang="en-US" sz="2800" b="1"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charset="0"/>
                <a:ea typeface="宋体" pitchFamily="2" charset="-122"/>
              </a:defRPr>
            </a:lvl1pPr>
            <a:lvl2pPr marL="742950" indent="-285750" eaLnBrk="0" hangingPunct="0">
              <a:defRPr sz="3600" b="1">
                <a:solidFill>
                  <a:schemeClr val="tx1"/>
                </a:solidFill>
                <a:latin typeface="Arial" charset="0"/>
                <a:ea typeface="宋体" pitchFamily="2" charset="-122"/>
              </a:defRPr>
            </a:lvl2pPr>
            <a:lvl3pPr marL="1143000" indent="-228600" eaLnBrk="0" hangingPunct="0">
              <a:defRPr sz="3600" b="1">
                <a:solidFill>
                  <a:schemeClr val="tx1"/>
                </a:solidFill>
                <a:latin typeface="Arial" charset="0"/>
                <a:ea typeface="宋体" pitchFamily="2" charset="-122"/>
              </a:defRPr>
            </a:lvl3pPr>
            <a:lvl4pPr marL="1600200" indent="-228600" eaLnBrk="0" hangingPunct="0">
              <a:defRPr sz="3600" b="1">
                <a:solidFill>
                  <a:schemeClr val="tx1"/>
                </a:solidFill>
                <a:latin typeface="Arial" charset="0"/>
                <a:ea typeface="宋体" pitchFamily="2" charset="-122"/>
              </a:defRPr>
            </a:lvl4pPr>
            <a:lvl5pPr marL="2057400" indent="-228600" eaLnBrk="0" hangingPunct="0">
              <a:defRPr sz="3600" b="1">
                <a:solidFill>
                  <a:schemeClr val="tx1"/>
                </a:solidFill>
                <a:latin typeface="Arial" charset="0"/>
                <a:ea typeface="宋体" pitchFamily="2" charset="-122"/>
              </a:defRPr>
            </a:lvl5pPr>
            <a:lvl6pPr marL="2514600" indent="-228600" eaLnBrk="0" fontAlgn="base" hangingPunct="0">
              <a:spcBef>
                <a:spcPct val="0"/>
              </a:spcBef>
              <a:spcAft>
                <a:spcPct val="0"/>
              </a:spcAft>
              <a:defRPr sz="3600" b="1">
                <a:solidFill>
                  <a:schemeClr val="tx1"/>
                </a:solidFill>
                <a:latin typeface="Arial" charset="0"/>
                <a:ea typeface="宋体" pitchFamily="2" charset="-122"/>
              </a:defRPr>
            </a:lvl6pPr>
            <a:lvl7pPr marL="2971800" indent="-228600" eaLnBrk="0" fontAlgn="base" hangingPunct="0">
              <a:spcBef>
                <a:spcPct val="0"/>
              </a:spcBef>
              <a:spcAft>
                <a:spcPct val="0"/>
              </a:spcAft>
              <a:defRPr sz="3600" b="1">
                <a:solidFill>
                  <a:schemeClr val="tx1"/>
                </a:solidFill>
                <a:latin typeface="Arial" charset="0"/>
                <a:ea typeface="宋体" pitchFamily="2" charset="-122"/>
              </a:defRPr>
            </a:lvl7pPr>
            <a:lvl8pPr marL="3429000" indent="-228600" eaLnBrk="0" fontAlgn="base" hangingPunct="0">
              <a:spcBef>
                <a:spcPct val="0"/>
              </a:spcBef>
              <a:spcAft>
                <a:spcPct val="0"/>
              </a:spcAft>
              <a:defRPr sz="3600" b="1">
                <a:solidFill>
                  <a:schemeClr val="tx1"/>
                </a:solidFill>
                <a:latin typeface="Arial" charset="0"/>
                <a:ea typeface="宋体" pitchFamily="2" charset="-122"/>
              </a:defRPr>
            </a:lvl8pPr>
            <a:lvl9pPr marL="3886200" indent="-228600" eaLnBrk="0" fontAlgn="base" hangingPunct="0">
              <a:spcBef>
                <a:spcPct val="0"/>
              </a:spcBef>
              <a:spcAft>
                <a:spcPct val="0"/>
              </a:spcAft>
              <a:defRPr sz="3600" b="1">
                <a:solidFill>
                  <a:schemeClr val="tx1"/>
                </a:solidFill>
                <a:latin typeface="Arial" charset="0"/>
                <a:ea typeface="宋体" pitchFamily="2" charset="-122"/>
              </a:defRPr>
            </a:lvl9pPr>
          </a:lstStyle>
          <a:p>
            <a:pPr eaLnBrk="1" hangingPunct="1"/>
            <a:fld id="{1F126DC1-9F9C-4707-AA56-5C6634157416}" type="slidenum">
              <a:rPr lang="en-US" altLang="zh-CN" sz="1400" b="0" smtClean="0">
                <a:solidFill>
                  <a:srgbClr val="FF5050"/>
                </a:solidFill>
              </a:rPr>
              <a:pPr eaLnBrk="1" hangingPunct="1"/>
              <a:t>9</a:t>
            </a:fld>
            <a:endParaRPr lang="en-US" altLang="zh-CN" sz="1400" b="0" smtClean="0">
              <a:solidFill>
                <a:srgbClr val="FF5050"/>
              </a:solidFill>
            </a:endParaRPr>
          </a:p>
        </p:txBody>
      </p:sp>
      <p:sp>
        <p:nvSpPr>
          <p:cNvPr id="10243" name="Rectangle 2"/>
          <p:cNvSpPr>
            <a:spLocks noChangeArrowheads="1"/>
          </p:cNvSpPr>
          <p:nvPr/>
        </p:nvSpPr>
        <p:spPr bwMode="auto">
          <a:xfrm>
            <a:off x="468313" y="1989138"/>
            <a:ext cx="7991475"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4000"/>
              <a:t>第一章 </a:t>
            </a:r>
            <a:br>
              <a:rPr lang="zh-CN" altLang="en-US" sz="4000"/>
            </a:br>
            <a:r>
              <a:rPr lang="zh-CN" altLang="en-US" sz="4000"/>
              <a:t/>
            </a:r>
            <a:br>
              <a:rPr lang="zh-CN" altLang="en-US" sz="4000"/>
            </a:br>
            <a:r>
              <a:rPr lang="zh-CN" altLang="en-US" sz="4000"/>
              <a:t>  </a:t>
            </a:r>
            <a:r>
              <a:rPr lang="zh-CN" altLang="zh-CN" sz="4000"/>
              <a:t>传感器技术的现状及发展</a:t>
            </a:r>
            <a:r>
              <a:rPr lang="zh-CN" altLang="en-US" sz="4000"/>
              <a:t/>
            </a:r>
            <a:br>
              <a:rPr lang="zh-CN" altLang="en-US" sz="4000"/>
            </a:br>
            <a:r>
              <a:rPr lang="zh-CN" altLang="en-US" sz="4000"/>
              <a:t/>
            </a:r>
            <a:br>
              <a:rPr lang="zh-CN" altLang="en-US" sz="4000"/>
            </a:br>
            <a:r>
              <a:rPr lang="zh-CN" altLang="en-US" sz="4000"/>
              <a:t/>
            </a:r>
            <a:br>
              <a:rPr lang="zh-CN" altLang="en-US" sz="4000"/>
            </a:br>
            <a:endParaRPr lang="zh-CN" altLang="en-US" sz="40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
  <a:themeElements>
    <a:clrScheme name="a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a">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6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36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a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a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a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a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a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a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a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a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dddd</Template>
  <TotalTime>3909</TotalTime>
  <Words>4992</Words>
  <Application>Microsoft Office PowerPoint</Application>
  <PresentationFormat>全屏显示(4:3)</PresentationFormat>
  <Paragraphs>624</Paragraphs>
  <Slides>70</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70</vt:i4>
      </vt:variant>
    </vt:vector>
  </HeadingPairs>
  <TitlesOfParts>
    <vt:vector size="90" baseType="lpstr">
      <vt:lpstr>Arial</vt:lpstr>
      <vt:lpstr>宋体</vt:lpstr>
      <vt:lpstr>Wingdings</vt:lpstr>
      <vt:lpstr>Tahoma</vt:lpstr>
      <vt:lpstr>黑体</vt:lpstr>
      <vt:lpstr>华文新魏</vt:lpstr>
      <vt:lpstr>微软雅黑</vt:lpstr>
      <vt:lpstr>华文隶书</vt:lpstr>
      <vt:lpstr>Times New Roman</vt:lpstr>
      <vt:lpstr>楷体_GB2312</vt:lpstr>
      <vt:lpstr>华文仿宋</vt:lpstr>
      <vt:lpstr>华文楷体</vt:lpstr>
      <vt:lpstr>Verdana</vt:lpstr>
      <vt:lpstr>Symbol</vt:lpstr>
      <vt:lpstr>隶书</vt:lpstr>
      <vt:lpstr>a</vt:lpstr>
      <vt:lpstr>MathType 5.0 Equation</vt:lpstr>
      <vt:lpstr>MathType 6.0 Equation</vt:lpstr>
      <vt:lpstr>Microsoft Visio 绘图</vt:lpstr>
      <vt:lpstr>Origin Graph</vt:lpstr>
      <vt:lpstr>PowerPoint 演示文稿</vt:lpstr>
      <vt:lpstr>PowerPoint 演示文稿</vt:lpstr>
      <vt:lpstr>PowerPoint 演示文稿</vt:lpstr>
      <vt:lpstr>PowerPoint 演示文稿</vt:lpstr>
      <vt:lpstr>PowerPoint 演示文稿</vt:lpstr>
      <vt:lpstr> 主要参考资料</vt:lpstr>
      <vt:lpstr>先修课程</vt:lpstr>
      <vt:lpstr>考试方式</vt:lpstr>
      <vt:lpstr>PowerPoint 演示文稿</vt:lpstr>
      <vt:lpstr>主要内容</vt:lpstr>
      <vt:lpstr>1.1传感器定义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压力传感器</vt:lpstr>
      <vt:lpstr>明火探测器</vt:lpstr>
      <vt:lpstr>PowerPoint 演示文稿</vt:lpstr>
      <vt:lpstr>气体传感器</vt:lpstr>
      <vt:lpstr>温湿度传感器 </vt:lpstr>
      <vt:lpstr>非制冷红外传感器</vt:lpstr>
      <vt:lpstr>PowerPoint 演示文稿</vt:lpstr>
      <vt:lpstr>1.新材料、新功能的开发应用</vt:lpstr>
      <vt:lpstr>1.新材料、新功能的开发应用</vt:lpstr>
      <vt:lpstr>1.新材料、新功能的开发应用</vt:lpstr>
      <vt:lpstr>1.新材料、新功能的开发应用</vt:lpstr>
      <vt:lpstr>1.新材料、新功能的开发应用</vt:lpstr>
      <vt:lpstr>1.新材料、新功能的开发应用</vt:lpstr>
      <vt:lpstr>1.新材料、新功能的开发应用</vt:lpstr>
      <vt:lpstr>1.新材料、新功能的开发应用</vt:lpstr>
      <vt:lpstr>1.新材料、新功能的开发应用</vt:lpstr>
      <vt:lpstr>1.新材料、新功能的开发应用</vt:lpstr>
      <vt:lpstr>PowerPoint 演示文稿</vt:lpstr>
      <vt:lpstr>PowerPoint 演示文稿</vt:lpstr>
      <vt:lpstr>PowerPoint 演示文稿</vt:lpstr>
      <vt:lpstr>2. 微机械加工工艺的发展</vt:lpstr>
      <vt:lpstr>PowerPoint 演示文稿</vt:lpstr>
      <vt:lpstr>PowerPoint 演示文稿</vt:lpstr>
      <vt:lpstr>PowerPoint 演示文稿</vt:lpstr>
      <vt:lpstr>4.传感器的智能化发展</vt:lpstr>
      <vt:lpstr>4.传感器的智能化发展</vt:lpstr>
      <vt:lpstr>PowerPoint 演示文稿</vt:lpstr>
      <vt:lpstr>PowerPoint 演示文稿</vt:lpstr>
      <vt:lpstr>PowerPoint 演示文稿</vt:lpstr>
      <vt:lpstr>智能微尘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vector>
  </TitlesOfParts>
  <Company>番茄花园</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tam</dc:creator>
  <cp:lastModifiedBy>xgz</cp:lastModifiedBy>
  <cp:revision>515</cp:revision>
  <dcterms:created xsi:type="dcterms:W3CDTF">2006-05-23T06:04:45Z</dcterms:created>
  <dcterms:modified xsi:type="dcterms:W3CDTF">2018-03-19T02:37:54Z</dcterms:modified>
</cp:coreProperties>
</file>